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99" r:id="rId9"/>
    <p:sldId id="298" r:id="rId10"/>
    <p:sldId id="300" r:id="rId11"/>
    <p:sldId id="263" r:id="rId12"/>
    <p:sldId id="301" r:id="rId13"/>
    <p:sldId id="270" r:id="rId14"/>
    <p:sldId id="272" r:id="rId15"/>
    <p:sldId id="273" r:id="rId16"/>
    <p:sldId id="274" r:id="rId17"/>
    <p:sldId id="276" r:id="rId18"/>
    <p:sldId id="277" r:id="rId19"/>
    <p:sldId id="278" r:id="rId20"/>
    <p:sldId id="294" r:id="rId21"/>
    <p:sldId id="296" r:id="rId22"/>
    <p:sldId id="295" r:id="rId23"/>
    <p:sldId id="297" r:id="rId24"/>
    <p:sldId id="280" r:id="rId25"/>
    <p:sldId id="286" r:id="rId26"/>
    <p:sldId id="287" r:id="rId27"/>
    <p:sldId id="288" r:id="rId28"/>
    <p:sldId id="290" r:id="rId29"/>
  </p:sldIdLst>
  <p:sldSz cx="18288000" cy="10287000"/>
  <p:notesSz cx="6858000" cy="9144000"/>
  <p:embeddedFontLst>
    <p:embeddedFont>
      <p:font typeface="Arimo" panose="02010600030101010101" charset="0"/>
      <p:regular r:id="rId31"/>
    </p:embeddedFont>
    <p:embeddedFont>
      <p:font typeface="Arimo Bold" panose="02010600030101010101" charset="0"/>
      <p:regular r:id="rId32"/>
    </p:embeddedFont>
    <p:embeddedFont>
      <p:font typeface="Cambria" panose="02040503050406030204" pitchFamily="18" charset="0"/>
      <p:regular r:id="rId33"/>
      <p:bold r:id="rId34"/>
      <p:italic r:id="rId35"/>
      <p:boldItalic r:id="rId36"/>
    </p:embeddedFont>
    <p:embeddedFont>
      <p:font typeface="Cambria Math" panose="02040503050406030204" pitchFamily="18" charset="0"/>
      <p:regular r:id="rId37"/>
    </p:embeddedFont>
    <p:embeddedFont>
      <p:font typeface="Merriweather Sans" pitchFamily="2" charset="0"/>
      <p:regular r:id="rId38"/>
      <p:bold r:id="rId39"/>
      <p:italic r:id="rId40"/>
      <p:boldItalic r:id="rId41"/>
    </p:embeddedFont>
    <p:embeddedFont>
      <p:font typeface="Merriweather Sans Bold" charset="0"/>
      <p:regular r:id="rId42"/>
    </p:embeddedFont>
    <p:embeddedFont>
      <p:font typeface="Merriweather Sans Italics" panose="02010600030101010101" charset="0"/>
      <p:regular r:id="rId43"/>
    </p:embeddedFont>
    <p:embeddedFont>
      <p:font typeface="Open Sans" panose="020B0606030504020204" pitchFamily="34" charset="0"/>
      <p:regular r:id="rId44"/>
      <p:bold r:id="rId45"/>
      <p:italic r:id="rId46"/>
      <p:boldItalic r:id="rId47"/>
    </p:embeddedFont>
    <p:embeddedFont>
      <p:font typeface="Times New Roman Bold" panose="02020803070505020304" pitchFamily="18" charset="0"/>
      <p:regular r:id="rId48"/>
      <p:bold r:id="rId49"/>
    </p:embeddedFont>
    <p:embeddedFont>
      <p:font typeface="Times New Roman Bold Italics" panose="02010600030101010101" charset="0"/>
      <p:regular r:id="rId50"/>
    </p:embeddedFont>
    <p:embeddedFont>
      <p:font typeface="等线" panose="02010600030101010101" pitchFamily="2" charset="-122"/>
      <p:regular r:id="rId51"/>
      <p:bold r:id="rId52"/>
    </p:embeddedFont>
    <p:embeddedFont>
      <p:font typeface="微软雅黑" panose="020B0503020204020204" pitchFamily="34" charset="-122"/>
      <p:regular r:id="rId53"/>
      <p:bold r:id="rId54"/>
    </p:embeddedFont>
    <p:embeddedFont>
      <p:font typeface="新宋体" panose="02010609030101010101" pitchFamily="49" charset="-122"/>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E8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68249" autoAdjust="0"/>
  </p:normalViewPr>
  <p:slideViewPr>
    <p:cSldViewPr>
      <p:cViewPr varScale="1">
        <p:scale>
          <a:sx n="62" d="100"/>
          <a:sy n="62" d="100"/>
        </p:scale>
        <p:origin x="42" y="708"/>
      </p:cViewPr>
      <p:guideLst>
        <p:guide orient="horz" pos="2160"/>
        <p:guide pos="2880"/>
      </p:guideLst>
    </p:cSldViewPr>
  </p:slideViewPr>
  <p:outlineViewPr>
    <p:cViewPr>
      <p:scale>
        <a:sx n="33" d="100"/>
        <a:sy n="33" d="100"/>
      </p:scale>
      <p:origin x="0" y="0"/>
    </p:cViewPr>
  </p:outlineViewPr>
  <p:notesTextViewPr>
    <p:cViewPr>
      <p:scale>
        <a:sx n="125" d="100"/>
        <a:sy n="125" d="100"/>
      </p:scale>
      <p:origin x="0" y="-6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732101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zh-CN" altLang="en-US"/>
              <a:t>其次，我设计了结合信誉值和</a:t>
            </a:r>
            <a:r>
              <a:rPr lang="en-US" altLang="zh-CN"/>
              <a:t>VRF</a:t>
            </a:r>
            <a:r>
              <a:rPr lang="zh-CN" altLang="en-US"/>
              <a:t>进行</a:t>
            </a:r>
            <a:endParaRPr lang="en-US" altLang="zh-CN"/>
          </a:p>
          <a:p>
            <a:endParaRPr lang="en-US" altLang="zh-CN"/>
          </a:p>
          <a:p>
            <a:r>
              <a:rPr lang="zh-CN" altLang="en-US"/>
              <a:t>反</a:t>
            </a:r>
            <a:r>
              <a:rPr lang="en-US" altLang="zh-CN"/>
              <a:t>gossip</a:t>
            </a:r>
            <a:r>
              <a:rPr lang="zh-CN" altLang="en-US"/>
              <a:t>通信记录上一个发送</a:t>
            </a:r>
            <a:r>
              <a:rPr lang="en-US" altLang="zh-CN"/>
              <a:t>commit</a:t>
            </a:r>
            <a:r>
              <a:rPr lang="zh-CN" altLang="en-US"/>
              <a:t>消息的节点，当缺少区块体时会单点向该节点索要。 反</a:t>
            </a:r>
            <a:r>
              <a:rPr lang="en-US" altLang="zh-CN"/>
              <a:t>gossip</a:t>
            </a:r>
            <a:r>
              <a:rPr lang="zh-CN" altLang="en-US"/>
              <a:t>通信记录上一个发送</a:t>
            </a:r>
            <a:r>
              <a:rPr lang="en-US" altLang="zh-CN"/>
              <a:t>commit</a:t>
            </a:r>
            <a:r>
              <a:rPr lang="zh-CN" altLang="en-US"/>
              <a:t>消息的节点，当缺少区块体时会单点向该节点索要</a:t>
            </a:r>
          </a:p>
        </p:txBody>
      </p:sp>
      <p:sp>
        <p:nvSpPr>
          <p:cNvPr id="4" name="灯片编号占位符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068460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zh-CN" altLang="en-US"/>
              <a:t>接下来，我将从研究背景、研究内容、技术路线等方面介绍我的研究计划。要不要把区块链和联邦学习扯到一起</a:t>
            </a:r>
          </a:p>
        </p:txBody>
      </p:sp>
      <p:sp>
        <p:nvSpPr>
          <p:cNvPr id="4" name="灯片编号占位符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627627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zh-CN" altLang="en-US"/>
              <a:t>随着多模态数据的增多，</a:t>
            </a:r>
            <a:r>
              <a:rPr lang="en-US"/>
              <a:t>多模态学习成为当前人工智能研究领域的一大热点。然而，要想有效地训练多模态模型，</a:t>
            </a:r>
            <a:r>
              <a:rPr lang="zh-CN" altLang="en-US"/>
              <a:t>一个关键前提是必须拥有大规模、高质量的数据</a:t>
            </a:r>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zh-CN" altLang="en-US"/>
              <a:t>但是</a:t>
            </a:r>
            <a:r>
              <a:rPr lang="en-US" altLang="zh-CN"/>
              <a:t>实际情况下，这些数据往往分散存储在不同机构或终端设备中，由于隐私保护和数据安全方面的法律法规，这些数据无法直接集中在一起进行训练。</a:t>
            </a:r>
            <a:endParaRPr lang="en-US"/>
          </a:p>
          <a:p>
            <a:r>
              <a:rPr lang="en-US"/>
              <a:t>联邦学习是一种可以保护隐私的</a:t>
            </a:r>
            <a:r>
              <a:rPr lang="zh-CN" altLang="en-US"/>
              <a:t>解决</a:t>
            </a:r>
            <a:r>
              <a:rPr lang="en-US"/>
              <a:t>方案，因此许多研究人员将联邦学习与多模态学习相结合，</a:t>
            </a:r>
            <a:r>
              <a:rPr lang="zh-CN" altLang="en-US"/>
              <a:t>期望在保护数据隐私的同时，突破数据壁垒，汇聚不同客户端所提供的多模态知识。</a:t>
            </a:r>
            <a:endParaRPr lang="en-US"/>
          </a:p>
          <a:p>
            <a:endParaRPr lang="en-US"/>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zh-CN" altLang="en-US"/>
              <a:t>然而，目前主流的联邦学习方法在处理多模态数据时，往往假设所有客户端采用相同的模型结构和任务，这极大地限制了系统的灵活性。</a:t>
            </a:r>
            <a:br>
              <a:rPr lang="en-US" altLang="zh-CN"/>
            </a:br>
            <a:endParaRPr lang="en-US" altLang="zh-CN"/>
          </a:p>
          <a:p>
            <a:endParaRPr lang="en-US"/>
          </a:p>
          <a:p>
            <a:r>
              <a:rPr lang="zh-CN" altLang="en-US"/>
              <a:t>我们发现实际中主要需要应对三种主要的异构性问题：</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1. </a:t>
            </a:r>
            <a:r>
              <a:rPr lang="zh-CN" altLang="en-US"/>
              <a:t>每个客户端可能会根据自身数据的特点和计算资源情况，选择不同的模型架构，</a:t>
            </a:r>
            <a:r>
              <a:rPr lang="zh-CN" altLang="en-US" sz="1200">
                <a:solidFill>
                  <a:srgbClr val="000000"/>
                </a:solidFill>
                <a:latin typeface="Open Sans"/>
                <a:ea typeface="Open Sans"/>
                <a:cs typeface="Open Sans"/>
                <a:sym typeface="Open Sans"/>
              </a:rPr>
              <a:t>比如</a:t>
            </a:r>
            <a:r>
              <a:rPr lang="en-US" altLang="zh-CN" sz="1200">
                <a:solidFill>
                  <a:srgbClr val="000000"/>
                </a:solidFill>
                <a:latin typeface="Open Sans"/>
                <a:ea typeface="Open Sans"/>
                <a:cs typeface="Open Sans"/>
                <a:sym typeface="Open Sans"/>
              </a:rPr>
              <a:t>客户端分别使用</a:t>
            </a:r>
            <a:r>
              <a:rPr lang="en-GB" altLang="zh-CN" sz="1200"/>
              <a:t>MobileNet</a:t>
            </a:r>
            <a:r>
              <a:rPr lang="en-US" altLang="zh-CN" sz="1200">
                <a:solidFill>
                  <a:srgbClr val="000000"/>
                </a:solidFill>
                <a:latin typeface="Open Sans"/>
                <a:ea typeface="Open Sans"/>
                <a:cs typeface="Open Sans"/>
                <a:sym typeface="Open Sans"/>
              </a:rPr>
              <a:t>或</a:t>
            </a:r>
            <a:r>
              <a:rPr lang="en-GB" altLang="zh-CN" sz="1200">
                <a:solidFill>
                  <a:srgbClr val="000000"/>
                </a:solidFill>
                <a:latin typeface="Open Sans"/>
                <a:ea typeface="Open Sans"/>
                <a:cs typeface="Open Sans"/>
              </a:rPr>
              <a:t>ViT</a:t>
            </a:r>
            <a:r>
              <a:rPr lang="zh-CN" altLang="en-US" sz="1200">
                <a:solidFill>
                  <a:srgbClr val="000000"/>
                </a:solidFill>
                <a:latin typeface="Open Sans"/>
                <a:ea typeface="Open Sans"/>
                <a:cs typeface="Open Sans"/>
              </a:rPr>
              <a:t>处理图像。</a:t>
            </a:r>
            <a:endParaRPr lang="en-US" altLang="zh-CN" sz="1200">
              <a:solidFill>
                <a:srgbClr val="000000"/>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rgbClr val="000000"/>
                </a:solidFill>
                <a:latin typeface="Open Sans"/>
                <a:ea typeface="Open Sans"/>
                <a:cs typeface="Open Sans"/>
                <a:sym typeface="Open Sans"/>
              </a:rPr>
              <a:t>2客户端拥有的模态种类不一致</a:t>
            </a:r>
            <a:r>
              <a:rPr lang="zh-CN" altLang="en-US" sz="1200">
                <a:solidFill>
                  <a:srgbClr val="000000"/>
                </a:solidFill>
                <a:latin typeface="Open Sans"/>
                <a:ea typeface="Open Sans"/>
                <a:cs typeface="Open Sans"/>
                <a:sym typeface="Open Sans"/>
              </a:rPr>
              <a:t>，还有客户端存在模态缺失的情况。</a:t>
            </a:r>
            <a:endParaRPr lang="en-US" altLang="zh-CN" sz="1200">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rgbClr val="000000"/>
                </a:solidFill>
                <a:latin typeface="Open Sans"/>
                <a:ea typeface="Open Sans"/>
                <a:cs typeface="Open Sans"/>
                <a:sym typeface="Open Sans"/>
              </a:rPr>
              <a:t>第三种是统计异构，客户端本地的数据分布往往严重的不均衡，</a:t>
            </a:r>
            <a:r>
              <a:rPr lang="zh-CN" altLang="en-US"/>
              <a:t>比如部分客户端数据规模较大、质量较高，而另一些客户端数据稀少或者质量较低。</a:t>
            </a:r>
            <a:endParaRPr lang="en-US" altLang="zh-CN" sz="1200">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rgbClr val="000000"/>
                </a:solidFill>
                <a:latin typeface="Open Sans"/>
                <a:ea typeface="Open Sans"/>
                <a:cs typeface="Open Sans"/>
                <a:sym typeface="Open Sans"/>
              </a:rPr>
              <a:t>这些都给传统的多模态联邦学习带来了巨大挑战。</a:t>
            </a:r>
            <a:endParaRPr lang="en-US" altLang="zh-CN" sz="1200">
              <a:solidFill>
                <a:srgbClr val="000000"/>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solidFill>
                <a:srgbClr val="000000"/>
              </a:solidFill>
              <a:latin typeface="Open Sans"/>
              <a:ea typeface="Open Sans"/>
              <a:cs typeface="Open Sans"/>
              <a:sym typeface="Open Sans"/>
            </a:endParaRPr>
          </a:p>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zh-CN" altLang="en-US" u="sng"/>
              <a:t>基于上述背景和异构性挑战，我们明确了本课题的研究目标</a:t>
            </a:r>
            <a:r>
              <a:rPr lang="zh-CN" altLang="en-US"/>
              <a:t>：我们希望能够设计一种新的多模态联邦学习框架，以有效地解决这三重异构性问题。</a:t>
            </a:r>
            <a:endParaRPr lang="en-US"/>
          </a:p>
          <a:p>
            <a:endParaRPr lang="en-US"/>
          </a:p>
          <a:p>
            <a:r>
              <a:rPr lang="zh-CN" altLang="en-US"/>
              <a:t>具体而言，我们将多模态联邦学习的研究过程分成三个核心阶段：跨模态对齐，到模态融合，再到模态交互。</a:t>
            </a:r>
            <a:endParaRPr lang="en-US" altLang="zh-CN"/>
          </a:p>
          <a:p>
            <a:r>
              <a:rPr lang="zh-CN" altLang="en-US"/>
              <a:t>我们聚焦于针对三个核心阶段，研究三个关键的问题：如何在</a:t>
            </a:r>
            <a:r>
              <a:rPr lang="en-US" altLang="zh-CN" sz="1200" spc="199">
                <a:solidFill>
                  <a:srgbClr val="000000"/>
                </a:solidFill>
                <a:latin typeface="Arimo Bold"/>
                <a:ea typeface="Arimo Bold"/>
                <a:cs typeface="Arimo Bold"/>
                <a:sym typeface="Arimo Bold"/>
              </a:rPr>
              <a:t>客户端架构异构、模态异构、统计异构的条件下</a:t>
            </a:r>
            <a:r>
              <a:rPr lang="zh-CN" altLang="en-US" sz="1200" spc="199">
                <a:solidFill>
                  <a:srgbClr val="000000"/>
                </a:solidFill>
                <a:latin typeface="Arimo Bold"/>
                <a:ea typeface="Arimo Bold"/>
                <a:cs typeface="Arimo Bold"/>
                <a:sym typeface="Arimo Bold"/>
              </a:rPr>
              <a:t>：</a:t>
            </a:r>
            <a:r>
              <a:rPr lang="en-US" altLang="zh-CN" sz="1200" spc="199">
                <a:solidFill>
                  <a:srgbClr val="000000"/>
                </a:solidFill>
                <a:latin typeface="Arimo Bold"/>
                <a:ea typeface="Arimo Bold"/>
                <a:cs typeface="Arimo Bold"/>
                <a:sym typeface="Arimo Bold"/>
              </a:rPr>
              <a:t>1 2 </a:t>
            </a:r>
          </a:p>
          <a:p>
            <a:endParaRPr lang="en-US" altLang="zh-CN" sz="1200" spc="199">
              <a:solidFill>
                <a:srgbClr val="000000"/>
              </a:solidFill>
              <a:latin typeface="Arimo Bold"/>
              <a:ea typeface="Arimo Bold"/>
              <a:cs typeface="Arimo Bold"/>
              <a:sym typeface="Arimo Bold"/>
            </a:endParaRPr>
          </a:p>
          <a:p>
            <a:r>
              <a:rPr lang="en-US" altLang="zh-CN" sz="1200" spc="199">
                <a:solidFill>
                  <a:srgbClr val="000000"/>
                </a:solidFill>
                <a:latin typeface="Arimo Bold"/>
                <a:ea typeface="Arimo Bold"/>
                <a:cs typeface="Arimo Bold"/>
                <a:sym typeface="Arimo Bold"/>
              </a:rPr>
              <a:t>3</a:t>
            </a:r>
            <a:r>
              <a:rPr lang="zh-CN" altLang="en-US" sz="1200" spc="199">
                <a:solidFill>
                  <a:srgbClr val="000000"/>
                </a:solidFill>
                <a:latin typeface="Arimo Bold"/>
                <a:ea typeface="Arimo Bold"/>
                <a:cs typeface="Arimo Bold"/>
                <a:sym typeface="Arimo Bold"/>
              </a:rPr>
              <a:t>？</a:t>
            </a:r>
            <a:endParaRPr lang="en-US" altLang="zh-CN"/>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现有的大多数方法都假设，所有客户端使用的是一致的模型架构</a:t>
            </a:r>
            <a:r>
              <a:rPr lang="zh-CN" altLang="en-US"/>
              <a:t>。</a:t>
            </a:r>
            <a:r>
              <a:rPr lang="en-US"/>
              <a:t>然后大家都用一样的融合方式，把特征拼一拼，传上来聚合。</a:t>
            </a:r>
          </a:p>
          <a:p>
            <a:r>
              <a:rPr lang="en-US"/>
              <a:t>这种设计要求模型必须可以被分割成模块，大家在同一个结构里做融合，这被称为组合式设计。</a:t>
            </a:r>
          </a:p>
          <a:p>
            <a:endParaRPr lang="en-US"/>
          </a:p>
          <a:p>
            <a:r>
              <a:rPr lang="zh-CN" altLang="en-US"/>
              <a:t>这种设计有两个缺点，它</a:t>
            </a:r>
            <a:r>
              <a:rPr lang="en-US"/>
              <a:t>忽略了现实中客户端之间的差异性。</a:t>
            </a:r>
            <a:r>
              <a:rPr lang="zh-CN" altLang="en-US"/>
              <a:t>各个客户端的数据特点、任务复杂度、资源预算差距可能会非常大。</a:t>
            </a:r>
            <a:endParaRPr lang="en-US"/>
          </a:p>
          <a:p>
            <a:endParaRPr lang="en-US"/>
          </a:p>
          <a:p>
            <a:r>
              <a:rPr lang="en-US"/>
              <a:t>更关键的是，不同客户端的数据模态组合不一样，它们对模态融合的要求也不同。</a:t>
            </a:r>
          </a:p>
          <a:p>
            <a:r>
              <a:rPr lang="en-US"/>
              <a:t>有的客户端只需要简单地拼接就能完成任务；</a:t>
            </a:r>
            <a:r>
              <a:rPr lang="zh-CN" altLang="en-US"/>
              <a:t>有些</a:t>
            </a:r>
            <a:r>
              <a:rPr lang="en-US"/>
              <a:t>需要精细对齐；</a:t>
            </a:r>
          </a:p>
          <a:p>
            <a:r>
              <a:rPr lang="zh-CN" altLang="en-US"/>
              <a:t>还有的</a:t>
            </a:r>
            <a:r>
              <a:rPr lang="en-US"/>
              <a:t>需要用跨模态注意力机制，去建模复杂的交互关系。</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去年提出的</a:t>
            </a:r>
            <a:r>
              <a:rPr lang="en-US" altLang="zh-CN"/>
              <a:t>CreamFL</a:t>
            </a:r>
            <a:r>
              <a:rPr lang="zh-CN" altLang="en-US"/>
              <a:t>和</a:t>
            </a:r>
            <a:r>
              <a:rPr lang="en-US" altLang="zh-CN"/>
              <a:t>FedMBridge</a:t>
            </a:r>
            <a:r>
              <a:rPr lang="zh-CN" altLang="en-US"/>
              <a:t>框架解决了组合式神经架构的问题，但是它们有各自的局限性，</a:t>
            </a:r>
            <a:r>
              <a:rPr lang="en-US" altLang="zh-CN"/>
              <a:t>CreamFL</a:t>
            </a:r>
            <a:r>
              <a:rPr lang="zh-CN" altLang="en-US"/>
              <a:t>不具备任务泛化的能力，仅适用于</a:t>
            </a:r>
            <a:r>
              <a:rPr lang="en-US" altLang="zh-CN"/>
              <a:t>VQA</a:t>
            </a:r>
            <a:r>
              <a:rPr lang="zh-CN" altLang="en-US"/>
              <a:t>和检索两个任务。并且使用多次对比学习融合，花费了大量资源。</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r>
              <a:rPr lang="en-US" altLang="zh-CN"/>
              <a:t>FedMbridge</a:t>
            </a:r>
            <a:r>
              <a:rPr lang="zh-CN" altLang="en-US"/>
              <a:t>虽然能够将不同模型架构聚合到全局模型中</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在模态融合阶段，根据融合发生的时间位置不同，可以分为早期融合、晚期融合和混合融合三种方式。</a:t>
            </a:r>
          </a:p>
          <a:p>
            <a:endParaRPr lang="en-US"/>
          </a:p>
          <a:p>
            <a:r>
              <a:rPr lang="zh-CN" altLang="en-US"/>
              <a:t>现有研究大多是</a:t>
            </a:r>
            <a:r>
              <a:rPr lang="en-US"/>
              <a:t>Early Fusion，也就是在输入阶段就对多模态的原始数据或特征进行拼接或合并，从而实现模态信息的整合。</a:t>
            </a:r>
          </a:p>
          <a:p>
            <a:endParaRPr lang="en-US"/>
          </a:p>
          <a:p>
            <a:r>
              <a:rPr lang="en-US"/>
              <a:t>但是在早期融合的过程中，简单的聚合会让客户端的独特特征丢失，造成信息损失。</a:t>
            </a:r>
          </a:p>
          <a:p>
            <a:endParaRPr lang="en-US"/>
          </a:p>
          <a:p>
            <a:r>
              <a:rPr lang="zh-CN" altLang="en-US"/>
              <a:t>刚刚提到的</a:t>
            </a:r>
            <a:r>
              <a:rPr lang="en-US"/>
              <a:t>FedMBridge能够将不同模型架构聚合到全局模型中，但是，可以从图中看出，它的处理流程相当复杂。且以图的方式聚合没有很好地利用表征间潜在共同空间（或正交表征）这些关系。</a:t>
            </a:r>
          </a:p>
          <a:p>
            <a:endParaRPr lang="en-US"/>
          </a:p>
          <a:p>
            <a:r>
              <a:rPr lang="en-US"/>
              <a:t>	（ 拓扑结构图 + TAHN 超网络 来表示和聚合客户端模型。每轮训练需构建图并推理 TAHN）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8F30-6D44-3008-F6AE-B7CA41D1755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74E41E-AD6F-8E64-6170-9C3C166747E5}"/>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2511E72E-B6A0-9E3B-88CD-A75508C8A321}"/>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4E0A9AA-9E05-04EF-FD26-958BA1F99059}"/>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1F5AF2FE-C7AC-E700-2B91-86C2547554C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接下来我将基于这张图，介绍我计划设计的多模态联邦学习框架的技术路线。</a:t>
            </a:r>
          </a:p>
          <a:p>
            <a:r>
              <a:rPr lang="zh-CN" altLang="en-US"/>
              <a:t>首先，我们从客户端的结构看起。</a:t>
            </a:r>
            <a:endParaRPr lang="en-US" altLang="zh-CN"/>
          </a:p>
          <a:p>
            <a:endParaRPr lang="en-US" altLang="zh-CN"/>
          </a:p>
          <a:p>
            <a:pPr>
              <a:buNone/>
            </a:pPr>
            <a:r>
              <a:rPr lang="zh-CN" altLang="en-US"/>
              <a:t>考虑到联邦环境具有高度异构性，客户端的数据模态和其模型架构也各不相同。在每个客户端内部，可以</a:t>
            </a:r>
            <a:r>
              <a:rPr lang="zh-CN" altLang="en-US" b="1"/>
              <a:t>在模型的多个关键层，分别抽取出可共享、可上传、可融合的表征模块</a:t>
            </a:r>
            <a:r>
              <a:rPr lang="zh-CN" altLang="en-US"/>
              <a:t>，也就是说：</a:t>
            </a:r>
            <a:r>
              <a:rPr lang="zh-CN" altLang="en-US" b="1"/>
              <a:t>每个客户端可以贡献多个层级的专家</a:t>
            </a:r>
            <a:r>
              <a:rPr lang="zh-CN" altLang="en-US"/>
              <a:t>。</a:t>
            </a:r>
          </a:p>
          <a:p>
            <a:r>
              <a:rPr lang="zh-CN" altLang="en-US"/>
              <a:t>训练完成后，每个客户端会将其本地的专家表征上传到服务器。</a:t>
            </a:r>
          </a:p>
          <a:p>
            <a:pPr>
              <a:buNone/>
            </a:pPr>
            <a:r>
              <a:rPr lang="en-US" altLang="zh-CN"/>
              <a:t>————————————————————————————————————————————————</a:t>
            </a:r>
            <a:br>
              <a:rPr lang="en-US" altLang="zh-CN"/>
            </a:br>
            <a:r>
              <a:rPr lang="zh-CN" altLang="en-US"/>
              <a:t>具体来说，</a:t>
            </a:r>
            <a:r>
              <a:rPr lang="en-GB" altLang="zh-CN"/>
              <a:t>local expert </a:t>
            </a:r>
            <a:r>
              <a:rPr lang="zh-CN" altLang="en-US"/>
              <a:t>可以有以下两种典型形式：</a:t>
            </a:r>
          </a:p>
          <a:p>
            <a:pPr>
              <a:buNone/>
            </a:pPr>
            <a:r>
              <a:rPr lang="en-US" altLang="zh-CN" b="1"/>
              <a:t>1. </a:t>
            </a:r>
            <a:r>
              <a:rPr lang="en-GB" altLang="zh-CN" b="1"/>
              <a:t>AutoEncoder </a:t>
            </a:r>
            <a:r>
              <a:rPr lang="zh-CN" altLang="en-US" b="1"/>
              <a:t>的 </a:t>
            </a:r>
            <a:r>
              <a:rPr lang="en-GB" altLang="zh-CN" b="1"/>
              <a:t>Bottleneck </a:t>
            </a:r>
            <a:r>
              <a:rPr lang="zh-CN" altLang="en-US" b="1"/>
              <a:t>表征（适用于图像客户端）</a:t>
            </a:r>
          </a:p>
          <a:p>
            <a:pPr>
              <a:buFont typeface="Arial" panose="020B0604020202020204" pitchFamily="34" charset="0"/>
              <a:buChar char="•"/>
            </a:pPr>
            <a:r>
              <a:rPr lang="zh-CN" altLang="en-US"/>
              <a:t>客户端训练一个轻量 </a:t>
            </a:r>
            <a:r>
              <a:rPr lang="en-GB" altLang="zh-CN"/>
              <a:t>CNN-based </a:t>
            </a:r>
            <a:r>
              <a:rPr lang="zh-CN" altLang="en-US"/>
              <a:t>自编码器；</a:t>
            </a:r>
          </a:p>
          <a:p>
            <a:pPr>
              <a:buFont typeface="Arial" panose="020B0604020202020204" pitchFamily="34" charset="0"/>
              <a:buChar char="•"/>
            </a:pPr>
            <a:r>
              <a:rPr lang="en-GB" altLang="zh-CN"/>
              <a:t>expert = encoder </a:t>
            </a:r>
            <a:r>
              <a:rPr lang="zh-CN" altLang="en-US"/>
              <a:t>输出的中间瓶颈层表示；</a:t>
            </a:r>
          </a:p>
          <a:p>
            <a:pPr>
              <a:buFont typeface="Arial" panose="020B0604020202020204" pitchFamily="34" charset="0"/>
              <a:buChar char="•"/>
            </a:pPr>
            <a:r>
              <a:rPr lang="zh-CN" altLang="en-US"/>
              <a:t>表征低维、语义浓缩，便于传输和跨模态对齐；</a:t>
            </a:r>
          </a:p>
          <a:p>
            <a:pPr>
              <a:buNone/>
            </a:pPr>
            <a:r>
              <a:rPr lang="en-US" altLang="zh-CN" b="1"/>
              <a:t>2. </a:t>
            </a:r>
            <a:r>
              <a:rPr lang="en-GB" altLang="zh-CN" b="1"/>
              <a:t>Transformer </a:t>
            </a:r>
            <a:r>
              <a:rPr lang="zh-CN" altLang="en-US" b="1"/>
              <a:t>模型中的 </a:t>
            </a:r>
            <a:r>
              <a:rPr lang="en-GB" altLang="zh-CN" b="1"/>
              <a:t>Hidden State</a:t>
            </a:r>
            <a:r>
              <a:rPr lang="zh-CN" altLang="en-GB" b="1"/>
              <a:t>（</a:t>
            </a:r>
            <a:r>
              <a:rPr lang="zh-CN" altLang="en-US" b="1"/>
              <a:t>适用于文本</a:t>
            </a:r>
            <a:r>
              <a:rPr lang="en-US" altLang="zh-CN" b="1"/>
              <a:t>/</a:t>
            </a:r>
            <a:r>
              <a:rPr lang="zh-CN" altLang="en-US" b="1"/>
              <a:t>多模态客户端）</a:t>
            </a:r>
          </a:p>
          <a:p>
            <a:pPr>
              <a:buFont typeface="Arial" panose="020B0604020202020204" pitchFamily="34" charset="0"/>
              <a:buChar char="•"/>
            </a:pPr>
            <a:r>
              <a:rPr lang="zh-CN" altLang="en-US"/>
              <a:t>客户端使用 </a:t>
            </a:r>
            <a:r>
              <a:rPr lang="en-GB" altLang="zh-CN"/>
              <a:t>BERT/VL-BERT </a:t>
            </a:r>
            <a:r>
              <a:rPr lang="zh-CN" altLang="en-US"/>
              <a:t>等结构；</a:t>
            </a:r>
          </a:p>
          <a:p>
            <a:pPr>
              <a:buFont typeface="Arial" panose="020B0604020202020204" pitchFamily="34" charset="0"/>
              <a:buChar char="•"/>
            </a:pPr>
            <a:r>
              <a:rPr lang="en-GB" altLang="zh-CN"/>
              <a:t>expert = </a:t>
            </a:r>
            <a:r>
              <a:rPr lang="zh-CN" altLang="en-US"/>
              <a:t>某一层 </a:t>
            </a:r>
            <a:r>
              <a:rPr lang="en-GB" altLang="zh-CN"/>
              <a:t>hidden state</a:t>
            </a:r>
            <a:r>
              <a:rPr lang="zh-CN" altLang="en-GB"/>
              <a:t>（</a:t>
            </a:r>
            <a:r>
              <a:rPr lang="zh-CN" altLang="en-US"/>
              <a:t>如第</a:t>
            </a:r>
            <a:r>
              <a:rPr lang="en-US" altLang="zh-CN"/>
              <a:t>6</a:t>
            </a:r>
            <a:r>
              <a:rPr lang="zh-CN" altLang="en-US"/>
              <a:t>层 </a:t>
            </a:r>
            <a:r>
              <a:rPr lang="en-US" altLang="zh-CN"/>
              <a:t>[</a:t>
            </a:r>
            <a:r>
              <a:rPr lang="en-GB" altLang="zh-CN"/>
              <a:t>CLS] token</a:t>
            </a:r>
            <a:r>
              <a:rPr lang="zh-CN" altLang="en-GB"/>
              <a:t>）；</a:t>
            </a:r>
          </a:p>
          <a:p>
            <a:pPr>
              <a:buFont typeface="Arial" panose="020B0604020202020204" pitchFamily="34" charset="0"/>
              <a:buChar char="•"/>
            </a:pPr>
            <a:endParaRPr lang="en-US" altLang="zh-CN"/>
          </a:p>
          <a:p>
            <a:pPr>
              <a:buFont typeface="Arial" panose="020B0604020202020204" pitchFamily="34" charset="0"/>
              <a:buChar char="•"/>
            </a:pPr>
            <a:r>
              <a:rPr lang="zh-CN" altLang="en-US"/>
              <a:t>表征具有语义聚合能力，适合送入 </a:t>
            </a:r>
            <a:r>
              <a:rPr lang="en-GB" altLang="zh-CN"/>
              <a:t>MoE </a:t>
            </a:r>
            <a:r>
              <a:rPr lang="zh-CN" altLang="en-US"/>
              <a:t>表征融合模块。</a:t>
            </a:r>
          </a:p>
          <a:p>
            <a:pPr>
              <a:buNone/>
            </a:pPr>
            <a:r>
              <a:rPr lang="zh-CN" altLang="en-US" b="1"/>
              <a:t>每个客户端可以选择上传多个 </a:t>
            </a:r>
            <a:r>
              <a:rPr lang="en-GB" altLang="zh-CN" b="1"/>
              <a:t>expert</a:t>
            </a:r>
            <a:r>
              <a:rPr lang="zh-CN" altLang="en-GB"/>
              <a:t>，</a:t>
            </a:r>
            <a:r>
              <a:rPr lang="zh-CN" altLang="en-US"/>
              <a:t>例如：</a:t>
            </a:r>
          </a:p>
          <a:p>
            <a:pPr>
              <a:buFont typeface="Arial" panose="020B0604020202020204" pitchFamily="34" charset="0"/>
              <a:buChar char="•"/>
            </a:pPr>
            <a:r>
              <a:rPr lang="zh-CN" altLang="en-US"/>
              <a:t>图像客户端上传 </a:t>
            </a:r>
            <a:r>
              <a:rPr lang="en-GB" altLang="zh-CN"/>
              <a:t>CNN </a:t>
            </a:r>
            <a:r>
              <a:rPr lang="zh-CN" altLang="en-US"/>
              <a:t>第三层卷积后池化的 </a:t>
            </a:r>
            <a:r>
              <a:rPr lang="en-GB" altLang="zh-CN"/>
              <a:t>bottleneck </a:t>
            </a:r>
            <a:r>
              <a:rPr lang="zh-CN" altLang="en-US"/>
              <a:t>表征；</a:t>
            </a:r>
          </a:p>
          <a:p>
            <a:pPr>
              <a:buFont typeface="Arial" panose="020B0604020202020204" pitchFamily="34" charset="0"/>
              <a:buChar char="•"/>
            </a:pPr>
            <a:r>
              <a:rPr lang="zh-CN" altLang="en-US"/>
              <a:t>文本客户端上传 </a:t>
            </a:r>
            <a:r>
              <a:rPr lang="en-GB" altLang="zh-CN"/>
              <a:t>BERT encoder </a:t>
            </a:r>
            <a:r>
              <a:rPr lang="zh-CN" altLang="en-US"/>
              <a:t>的多层 </a:t>
            </a:r>
            <a:r>
              <a:rPr lang="en-GB" altLang="zh-CN"/>
              <a:t>hidden</a:t>
            </a:r>
            <a:r>
              <a:rPr lang="zh-CN" altLang="en-GB"/>
              <a:t>；</a:t>
            </a:r>
          </a:p>
          <a:p>
            <a:pPr>
              <a:buFont typeface="Arial" panose="020B0604020202020204" pitchFamily="34" charset="0"/>
              <a:buChar char="•"/>
            </a:pPr>
            <a:r>
              <a:rPr lang="zh-CN" altLang="en-US"/>
              <a:t>多模态客户端上传图像分支 </a:t>
            </a:r>
            <a:r>
              <a:rPr lang="en-US" altLang="zh-CN"/>
              <a:t>+ </a:t>
            </a:r>
            <a:r>
              <a:rPr lang="zh-CN" altLang="en-US"/>
              <a:t>文本分支 </a:t>
            </a:r>
            <a:r>
              <a:rPr lang="en-US" altLang="zh-CN"/>
              <a:t>+ </a:t>
            </a:r>
            <a:r>
              <a:rPr lang="en-GB" altLang="zh-CN"/>
              <a:t>cross-modal fusion </a:t>
            </a:r>
            <a:r>
              <a:rPr lang="zh-CN" altLang="en-US"/>
              <a:t>分支中间输出。</a:t>
            </a:r>
          </a:p>
          <a:p>
            <a:endParaRPr lang="en-US" altLang="zh-CN"/>
          </a:p>
        </p:txBody>
      </p:sp>
      <p:sp>
        <p:nvSpPr>
          <p:cNvPr id="6" name="Footer Placeholder 5">
            <a:extLst>
              <a:ext uri="{FF2B5EF4-FFF2-40B4-BE49-F238E27FC236}">
                <a16:creationId xmlns:a16="http://schemas.microsoft.com/office/drawing/2014/main" id="{DEFFFEE0-7536-17DA-400C-25A27C5FC364}"/>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A5F7E41-8140-303A-8645-2B1D23A45D9F}"/>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465492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B69D1-7E67-593B-DBB8-C37073635E35}"/>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1E9504-50BB-8375-ABD9-18E76357D12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05C819AD-57DF-30A9-6B21-1E9E3183BDC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B93FD241-66E6-D73B-BFDE-ED7F959925BF}"/>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D97609E-C4BA-7475-EFBF-3AE95B4CE656}"/>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zh-CN" altLang="en-US"/>
              <a:t>来自不同客户端上传的 本地专家，其模态不同、结构不同、任务也可能不同。直接融合这些表征显然是不可行的，因此我们在服务器端设计了一个统一的</a:t>
            </a:r>
            <a:r>
              <a:rPr lang="zh-CN" altLang="en-US" b="1"/>
              <a:t>语义对齐模块</a:t>
            </a:r>
            <a:r>
              <a:rPr lang="zh-CN" altLang="en-US"/>
              <a:t>。</a:t>
            </a:r>
            <a:endParaRPr lang="en-US" altLang="zh-CN"/>
          </a:p>
          <a:p>
            <a:r>
              <a:rPr lang="zh-CN" altLang="en-US"/>
              <a:t>首先将不同结构的表征映射到同一维度并进行表征归一化，然后通过对比学习或自监督的方式进行语义对齐。</a:t>
            </a:r>
            <a:endParaRPr lang="en-US" altLang="zh-CN"/>
          </a:p>
          <a:p>
            <a:r>
              <a:rPr lang="zh-CN" altLang="en-US"/>
              <a:t>最终可以输出一个维度统一的</a:t>
            </a:r>
            <a:r>
              <a:rPr lang="en-US" altLang="zh-CN"/>
              <a:t>token</a:t>
            </a:r>
            <a:r>
              <a:rPr lang="zh-CN" altLang="en-US"/>
              <a:t>序列。</a:t>
            </a:r>
            <a:endParaRPr lang="en-US" altLang="zh-CN"/>
          </a:p>
          <a:p>
            <a:endParaRPr lang="en-US" altLang="zh-CN"/>
          </a:p>
          <a:p>
            <a:endParaRPr lang="en-US" altLang="zh-CN"/>
          </a:p>
          <a:p>
            <a:endParaRPr lang="en-US" altLang="zh-CN" sz="1200">
              <a:latin typeface="等线" panose="02010600030101010101" pitchFamily="2" charset="-122"/>
              <a:ea typeface="等线" panose="02010600030101010101" pitchFamily="2" charset="-122"/>
            </a:endParaRPr>
          </a:p>
          <a:p>
            <a:endParaRPr lang="en-US" altLang="zh-CN"/>
          </a:p>
        </p:txBody>
      </p:sp>
      <p:sp>
        <p:nvSpPr>
          <p:cNvPr id="6" name="Footer Placeholder 5">
            <a:extLst>
              <a:ext uri="{FF2B5EF4-FFF2-40B4-BE49-F238E27FC236}">
                <a16:creationId xmlns:a16="http://schemas.microsoft.com/office/drawing/2014/main" id="{42DBAAE6-D2FA-7FAE-D9CA-976838F9199C}"/>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D47C91AB-131D-0524-CD7E-7DA0B14514E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0565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en-US" altLang="zh-CN"/>
              <a:t>Good day, professors. My name is Liu Chang, and I’m 25 years old, hailing from Shandong. I graduated from Qilu University of Technology with a Bachelor's degree in Software Engineering, ranking within the top 20% of my major. </a:t>
            </a:r>
            <a:r>
              <a:rPr lang="en-GB" altLang="zh-CN"/>
              <a:t>After that, </a:t>
            </a:r>
            <a:r>
              <a:rPr lang="en-US" altLang="zh-CN"/>
              <a:t>I went on to study Advanced Computer Science at Newcastle University in the UK, where I graduated with a GPA of 3.97, and received a distinction.</a:t>
            </a:r>
          </a:p>
          <a:p>
            <a:endParaRPr lang="en-US" altLang="zh-CN"/>
          </a:p>
          <a:p>
            <a:r>
              <a:rPr lang="en-US" altLang="zh-CN"/>
              <a:t>My research focuses on optimizing scalability in blockchain systems, under the guidance of Professor Yinhao Li. </a:t>
            </a:r>
          </a:p>
          <a:p>
            <a:endParaRPr lang="en-US" altLang="zh-CN"/>
          </a:p>
          <a:p>
            <a:r>
              <a:rPr lang="en-US" altLang="zh-CN"/>
              <a:t>In addition to my studies, I have experience working as a backend developer and AI engineer at two internet companies. which helped me improve my technical skills.</a:t>
            </a:r>
            <a:endParaRPr lang="zh-CN" altLang="en-US"/>
          </a:p>
        </p:txBody>
      </p:sp>
      <p:sp>
        <p:nvSpPr>
          <p:cNvPr id="4" name="灯片编号占位符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2046130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F8F79-3FA1-8685-3D21-46681653AF9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C2319C-423D-6F69-82B6-BA929D94656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C14763AE-AE42-571F-569A-599E606D4DB3}"/>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3A6EF6A3-8C1A-C88D-ECCB-B4002B3E589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19CF389-C06B-453C-1732-B4F792A13FD1}"/>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完成映射后，我们在每个 </a:t>
            </a:r>
            <a:r>
              <a:rPr lang="en-US" altLang="zh-CN"/>
              <a:t>token </a:t>
            </a:r>
            <a:r>
              <a:rPr lang="zh-CN" altLang="en-US"/>
              <a:t>后面拼接三类辅助信息：其来源模态（如图像</a:t>
            </a:r>
            <a:r>
              <a:rPr lang="en-US" altLang="zh-CN"/>
              <a:t>/</a:t>
            </a:r>
            <a:r>
              <a:rPr lang="zh-CN" altLang="en-US"/>
              <a:t>文本）、其任务类型（如分类</a:t>
            </a:r>
            <a:r>
              <a:rPr lang="en-US" altLang="zh-CN"/>
              <a:t>/</a:t>
            </a:r>
            <a:r>
              <a:rPr lang="zh-CN" altLang="en-US"/>
              <a:t>匹配</a:t>
            </a:r>
            <a:r>
              <a:rPr lang="en-US" altLang="zh-CN"/>
              <a:t>/</a:t>
            </a:r>
            <a:r>
              <a:rPr lang="zh-CN" altLang="en-US"/>
              <a:t>生成），以及是否存在模态缺失。这些嵌入会作为 </a:t>
            </a:r>
            <a:r>
              <a:rPr lang="en-US" altLang="zh-CN"/>
              <a:t>gating </a:t>
            </a:r>
            <a:r>
              <a:rPr lang="zh-CN" altLang="en-US"/>
              <a:t>网络的重要输入，提升 </a:t>
            </a:r>
            <a:r>
              <a:rPr lang="en-US" altLang="zh-CN"/>
              <a:t>gating </a:t>
            </a:r>
            <a:r>
              <a:rPr lang="zh-CN" altLang="en-US"/>
              <a:t>的任务感知能力。</a:t>
            </a:r>
          </a:p>
          <a:p>
            <a:endParaRPr lang="en-US"/>
          </a:p>
        </p:txBody>
      </p:sp>
      <p:sp>
        <p:nvSpPr>
          <p:cNvPr id="6" name="Footer Placeholder 5">
            <a:extLst>
              <a:ext uri="{FF2B5EF4-FFF2-40B4-BE49-F238E27FC236}">
                <a16:creationId xmlns:a16="http://schemas.microsoft.com/office/drawing/2014/main" id="{6A8FD3B4-BB63-440F-A8E5-B81549F77329}"/>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77FB3D11-C9A6-6B79-0BED-EAF53755B59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83297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B950E-AA7E-F642-C1DE-F70010A29F9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5FA814-3FC5-ECC6-4D66-D933F6E33E61}"/>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1D6ED7CD-371F-AD70-1D40-5913CE5428C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4D3FEF2-1503-BC65-6CBA-A5CB0D253AA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21AF9FB-4435-E80E-CCA0-8EDC1A6B0B5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随后送入全局模型中，</a:t>
            </a:r>
            <a:r>
              <a:rPr lang="zh-CN" altLang="en-US" b="1"/>
              <a:t>全局模型的某些关键层（例如 </a:t>
            </a:r>
            <a:r>
              <a:rPr lang="en-US" altLang="zh-CN" b="1"/>
              <a:t>Transformer </a:t>
            </a:r>
            <a:r>
              <a:rPr lang="zh-CN" altLang="en-US" b="1"/>
              <a:t>的 </a:t>
            </a:r>
            <a:r>
              <a:rPr lang="en-US" altLang="zh-CN" b="1"/>
              <a:t>MLP </a:t>
            </a:r>
            <a:r>
              <a:rPr lang="zh-CN" altLang="en-US" b="1"/>
              <a:t>层或者某些 </a:t>
            </a:r>
            <a:r>
              <a:rPr lang="en-US" altLang="zh-CN" b="1"/>
              <a:t>Attention </a:t>
            </a:r>
            <a:r>
              <a:rPr lang="zh-CN" altLang="en-US" b="1"/>
              <a:t>头）被设计成 </a:t>
            </a:r>
            <a:r>
              <a:rPr lang="en-US" altLang="zh-CN" b="1"/>
              <a:t>MoE </a:t>
            </a:r>
            <a:r>
              <a:rPr lang="zh-CN" altLang="en-US" b="1"/>
              <a:t>结构</a:t>
            </a:r>
            <a:r>
              <a:rPr lang="zh-CN" altLang="en-US"/>
              <a:t>，这里以 </a:t>
            </a:r>
            <a:r>
              <a:rPr lang="en-US" altLang="zh-CN"/>
              <a:t>Transformer encoder</a:t>
            </a:r>
            <a:r>
              <a:rPr lang="zh-CN" altLang="en-US"/>
              <a:t>为例，</a:t>
            </a:r>
            <a:r>
              <a:rPr lang="en-US" altLang="zh-CN"/>
              <a:t>MLP</a:t>
            </a:r>
            <a:r>
              <a:rPr lang="zh-CN" altLang="en-US"/>
              <a:t>层被替换为有多个专家组成的专家池。我设计了一个稀疏门控网络。它会根据当前输入 </a:t>
            </a:r>
            <a:r>
              <a:rPr lang="en-US" altLang="zh-CN"/>
              <a:t>token </a:t>
            </a:r>
            <a:r>
              <a:rPr lang="zh-CN" altLang="en-US"/>
              <a:t>的语义内容以及辅助信息，动态选择 </a:t>
            </a:r>
            <a:r>
              <a:rPr lang="en-US" altLang="zh-CN"/>
              <a:t>top-k </a:t>
            </a:r>
            <a:r>
              <a:rPr lang="zh-CN" altLang="en-US"/>
              <a:t>个最适合当前 </a:t>
            </a:r>
            <a:r>
              <a:rPr lang="en-US" altLang="zh-CN"/>
              <a:t>token </a:t>
            </a:r>
            <a:r>
              <a:rPr lang="zh-CN" altLang="en-US"/>
              <a:t>的专家进行融合计算。</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这样做的好处是：</a:t>
            </a:r>
            <a:br>
              <a:rPr lang="en-US" altLang="zh-CN"/>
            </a:br>
            <a:r>
              <a:rPr lang="en-US" altLang="zh-CN" sz="1200"/>
              <a:t>MoE gating </a:t>
            </a:r>
            <a:r>
              <a:rPr lang="zh-CN" altLang="en-US" sz="1200"/>
              <a:t>机制可以适应不同的模态组合，而不是强制所有客户端共享同样的模型结构。</a:t>
            </a:r>
            <a:r>
              <a:rPr lang="en-US" altLang="zh-CN" sz="1200"/>
              <a:t>【</a:t>
            </a:r>
            <a:r>
              <a:rPr lang="zh-CN" altLang="en-US" sz="1200"/>
              <a:t>此处指图片客户端部分</a:t>
            </a:r>
            <a:r>
              <a:rPr lang="en-US" altLang="zh-CN" sz="1200"/>
              <a:t>】</a:t>
            </a:r>
            <a:r>
              <a:rPr lang="zh-CN" altLang="en-US"/>
              <a:t>每个客户端通过训练 </a:t>
            </a:r>
            <a:r>
              <a:rPr lang="en-GB" altLang="zh-CN"/>
              <a:t>local expert </a:t>
            </a:r>
            <a:r>
              <a:rPr lang="zh-CN" altLang="en-US"/>
              <a:t>表征，可以有效的解决当前模态异构和架构异构的问题。</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新宋体" panose="02010609030101010101" pitchFamily="49" charset="-122"/>
                <a:ea typeface="新宋体" panose="02010609030101010101" pitchFamily="49" charset="-122"/>
              </a:rPr>
              <a:t>并且，这样做可以让每个客户端的独特表征不会丢失，而是被 </a:t>
            </a:r>
            <a:r>
              <a:rPr lang="en-US" altLang="zh-CN">
                <a:latin typeface="新宋体" panose="02010609030101010101" pitchFamily="49" charset="-122"/>
                <a:ea typeface="新宋体" panose="02010609030101010101" pitchFamily="49" charset="-122"/>
              </a:rPr>
              <a:t>MoE </a:t>
            </a:r>
            <a:r>
              <a:rPr lang="zh-CN" altLang="en-US">
                <a:latin typeface="新宋体" panose="02010609030101010101" pitchFamily="49" charset="-122"/>
                <a:ea typeface="新宋体" panose="02010609030101010101" pitchFamily="49" charset="-122"/>
              </a:rPr>
              <a:t>灵活地吸收。</a:t>
            </a:r>
            <a:endParaRPr lang="en-US" altLang="zh-CN">
              <a:latin typeface="新宋体" panose="02010609030101010101" pitchFamily="49" charset="-122"/>
              <a:ea typeface="新宋体"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新宋体" panose="02010609030101010101" pitchFamily="49" charset="-122"/>
              <a:ea typeface="新宋体"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最后，在 </a:t>
            </a:r>
            <a:r>
              <a:rPr lang="en-GB" altLang="zh-CN"/>
              <a:t>Transformer </a:t>
            </a:r>
            <a:r>
              <a:rPr lang="zh-CN" altLang="en-US"/>
              <a:t>输出的最上层，我们设计了一个</a:t>
            </a:r>
            <a:r>
              <a:rPr lang="en-GB" altLang="zh-CN" b="1"/>
              <a:t>Prediction Head</a:t>
            </a:r>
            <a:r>
              <a:rPr lang="zh-CN" altLang="en-GB"/>
              <a:t>，</a:t>
            </a:r>
            <a:r>
              <a:rPr lang="zh-CN" altLang="en-US"/>
              <a:t>用于支撑不同的多模态任务评估。</a:t>
            </a:r>
            <a:endParaRPr lang="en-US" altLang="zh-CN">
              <a:latin typeface="新宋体" panose="02010609030101010101" pitchFamily="49" charset="-122"/>
              <a:ea typeface="新宋体"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latin typeface="新宋体" panose="02010609030101010101" pitchFamily="49" charset="-122"/>
              <a:ea typeface="新宋体" panose="0201060903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a:highlight>
                  <a:srgbClr val="FFFF00"/>
                </a:highlight>
                <a:latin typeface="新宋体" panose="02010609030101010101" pitchFamily="49" charset="-122"/>
                <a:ea typeface="新宋体" panose="02010609030101010101" pitchFamily="49" charset="-122"/>
              </a:rPr>
            </a:br>
            <a:br>
              <a:rPr lang="en-US" altLang="zh-CN" sz="1200"/>
            </a:br>
            <a:endParaRPr lang="en-US" altLang="zh-CN"/>
          </a:p>
        </p:txBody>
      </p:sp>
      <p:sp>
        <p:nvSpPr>
          <p:cNvPr id="6" name="Footer Placeholder 5">
            <a:extLst>
              <a:ext uri="{FF2B5EF4-FFF2-40B4-BE49-F238E27FC236}">
                <a16:creationId xmlns:a16="http://schemas.microsoft.com/office/drawing/2014/main" id="{4CFDE49A-631E-9E37-12A1-7EDBECFCB8C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EE3A933-1F76-CE80-4115-ABD40D5F7C6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08188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综上所述，本框架在解决异构问题、动态融合机制和保持客户端独特表征三个方面进行了创新。我通过引入</a:t>
            </a:r>
            <a:r>
              <a:rPr lang="en-US" altLang="zh-CN"/>
              <a:t>MoE</a:t>
            </a:r>
            <a:r>
              <a:rPr lang="zh-CN" altLang="en-US"/>
              <a:t>机制，允许客户端任意模态组合和模态缺失的情况。第二我设计了基于</a:t>
            </a:r>
            <a:r>
              <a:rPr lang="en-US" altLang="zh-CN"/>
              <a:t>experts</a:t>
            </a:r>
            <a:r>
              <a:rPr lang="zh-CN" altLang="en-US"/>
              <a:t>的表征动态融合，可以根据</a:t>
            </a:r>
            <a:r>
              <a:rPr lang="zh-CN" altLang="en-US" sz="1200" b="1"/>
              <a:t>模态类型、任务需求与语义内容智能选择专家。提升了模型对不同任务与模态组合的泛化能力。</a:t>
            </a:r>
            <a:endParaRPr lang="en-US" altLang="zh-CN"/>
          </a:p>
          <a:p>
            <a:endParaRPr lang="en-US" altLang="zh-CN"/>
          </a:p>
          <a:p>
            <a:r>
              <a:rPr lang="zh-CN" altLang="en-US"/>
              <a:t>第三，传统的联邦学习聚合方式倾向于对所有客户端上传的模型参数做统一平均，导致个别客户端的重要信息丢失严重。我们创新性地设计了客户端独特表征的选择性融合机制，不再强制平均融合客户端上传的信息，而是灵活保留每个客户端独特的知识。</a:t>
            </a: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zh-CN" altLang="en-US"/>
              <a:t>我相信我能够完成这个课题，原因以下三点，在工作经验和和科研基础方面。我曾经担任后端开发和</a:t>
            </a:r>
            <a:r>
              <a:rPr lang="en-US" altLang="zh-CN"/>
              <a:t>ai</a:t>
            </a:r>
            <a:r>
              <a:rPr lang="zh-CN" altLang="en-US"/>
              <a:t>产品经理的职务。这些经历不仅锻炼了我的代码能力，也让我更深刻的理解应用课题的重要性。</a:t>
            </a:r>
            <a:endParaRPr lang="en-US" altLang="zh-CN"/>
          </a:p>
          <a:p>
            <a:r>
              <a:rPr lang="zh-CN" altLang="en-US"/>
              <a:t>第二，在研究方向上，虽然我是跨领域申请学生，但是我认为在它们本质上都是对复杂异构系统中的知识进行抽象表达并融合的过程，在研究计划中，我也借鉴了之前的研究思路。</a:t>
            </a:r>
            <a:endParaRPr lang="en-US" altLang="zh-CN"/>
          </a:p>
        </p:txBody>
      </p:sp>
      <p:sp>
        <p:nvSpPr>
          <p:cNvPr id="4" name="灯片编号占位符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754667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Additionally, I have both research and hands-on experience in blockchain and multi-chain application development, having interned at a Web3 company. </a:t>
            </a:r>
            <a:r>
              <a:rPr lang="en-US" altLang="zh-CN" b="1"/>
              <a:t>I’m skilled in tools like Hardhat, and have developed smart contracts on Ethereum and other blockchain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a:t>Regarding my technical skills, I’m comfortable with programming languages such as Java, Solidity, and Python, and popular frameworks like SpringBoot and FastAPI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zh-CN" b="1"/>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a:t>And, I’m skilled in tools such as Pandas, Numpy, and Matplotlib for data analysis.</a:t>
            </a:r>
            <a:endParaRPr lang="en-US" altLang="zh-CN" b="1"/>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For my English language skills, I scored 64 in PTE, 7 in IELTS.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 addition to my studies, I have experience working as a backend developer and AI engineer at two internet companies. which helped me improve my technical skills.</a:t>
            </a:r>
            <a:endParaRPr lang="zh-CN"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 terms of publications, I have one paper that has been published, and another paper that serves as my graduation thesis, which has not yet been published.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100033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r>
              <a:rPr lang="zh-CN" altLang="en-US"/>
              <a:t>接下来我将简单介绍一下我硕士阶段的工作</a:t>
            </a:r>
          </a:p>
        </p:txBody>
      </p:sp>
      <p:sp>
        <p:nvSpPr>
          <p:cNvPr id="4" name="灯片编号占位符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898448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a:buNone/>
            </a:pPr>
            <a:r>
              <a:rPr lang="zh-CN" altLang="en-US"/>
              <a:t>在区块链系统中，可扩展性、安全性、去中心化一直是区块链系统的三难困境，传统区块链只能最大限度的发挥三个属性中的两个。我研究的课题旨在保证安全性和去中心化的基础上提升区块链的可扩展性。</a:t>
            </a:r>
            <a:endParaRPr lang="en-US" altLang="zh-CN"/>
          </a:p>
          <a:p>
            <a:pPr>
              <a:buNone/>
            </a:pPr>
            <a:endParaRPr lang="en-US" altLang="zh-CN"/>
          </a:p>
          <a:p>
            <a:pPr>
              <a:buNone/>
            </a:pPr>
            <a:r>
              <a:rPr lang="zh-CN" altLang="en-US"/>
              <a:t>现有的解决方案主要有两种，链下优化路径和链上优化路径。我分别对这两种方案进行了研究。</a:t>
            </a:r>
          </a:p>
        </p:txBody>
      </p:sp>
      <p:sp>
        <p:nvSpPr>
          <p:cNvPr id="4" name="灯片编号占位符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13246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F9451-B5B6-20BA-B648-7ECCAC84E6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2C441E2-C185-D481-8B7D-F262CC324F9A}"/>
              </a:ext>
            </a:extLst>
          </p:cNvPr>
          <p:cNvSpPr>
            <a:spLocks noGrp="1" noRot="1" noChangeAspect="1"/>
          </p:cNvSpPr>
          <p:nvPr>
            <p:ph type="sldImg"/>
          </p:nvPr>
        </p:nvSpPr>
        <p:spPr>
          <a:xfrm>
            <a:off x="2290763" y="512763"/>
            <a:ext cx="4562475" cy="2566987"/>
          </a:xfrm>
        </p:spPr>
      </p:sp>
      <p:sp>
        <p:nvSpPr>
          <p:cNvPr id="3" name="备注占位符 2">
            <a:extLst>
              <a:ext uri="{FF2B5EF4-FFF2-40B4-BE49-F238E27FC236}">
                <a16:creationId xmlns:a16="http://schemas.microsoft.com/office/drawing/2014/main" id="{7D98A577-6B31-50AB-CC0C-B533292DA699}"/>
              </a:ext>
            </a:extLst>
          </p:cNvPr>
          <p:cNvSpPr>
            <a:spLocks noGrp="1"/>
          </p:cNvSpPr>
          <p:nvPr>
            <p:ph type="body" idx="1"/>
          </p:nvPr>
        </p:nvSpPr>
        <p:spPr/>
        <p:txBody>
          <a:bodyPr/>
          <a:lstStyle/>
          <a:p>
            <a:pPr>
              <a:buNone/>
            </a:pPr>
            <a:r>
              <a:rPr lang="zh-CN" altLang="en-US"/>
              <a:t>刚刚我们提到，链下优化是提高区块链系统可扩展性的一个解决思路。</a:t>
            </a:r>
            <a:endParaRPr lang="en-US" altLang="zh-CN"/>
          </a:p>
          <a:p>
            <a:pPr>
              <a:buNone/>
            </a:pPr>
            <a:r>
              <a:rPr lang="zh-CN" altLang="en-US"/>
              <a:t>近年来，区块链被广泛研究用于供应链、金融等场景中。但已有工作大多停留在单链结构或资产层面的跨链交互，</a:t>
            </a:r>
            <a:endParaRPr lang="en-US" altLang="zh-CN"/>
          </a:p>
          <a:p>
            <a:pPr>
              <a:buNone/>
            </a:pPr>
            <a:r>
              <a:rPr lang="zh-CN" altLang="en-US"/>
              <a:t>尤其在医疗健康这类对隐私要求极高的领域，如何在确保数据合规的前提下实现有效协同，是未被充分探讨的问题。</a:t>
            </a:r>
            <a:endParaRPr lang="en-US" altLang="zh-CN"/>
          </a:p>
          <a:p>
            <a:pPr>
              <a:buNone/>
            </a:pPr>
            <a:endParaRPr lang="zh-CN" altLang="en-US"/>
          </a:p>
          <a:p>
            <a:pPr>
              <a:buNone/>
            </a:pPr>
            <a:r>
              <a:rPr lang="zh-CN" altLang="en-US"/>
              <a:t>此外，虽然</a:t>
            </a:r>
            <a:r>
              <a:rPr lang="en-US" altLang="zh-CN"/>
              <a:t>zkRollup</a:t>
            </a:r>
            <a:r>
              <a:rPr lang="zh-CN" altLang="en-US"/>
              <a:t>技术被认为是下一代</a:t>
            </a:r>
            <a:r>
              <a:rPr lang="en-US" altLang="zh-CN"/>
              <a:t>Layer2</a:t>
            </a:r>
            <a:r>
              <a:rPr lang="zh-CN" altLang="en-US"/>
              <a:t>扩容方案，但当前大多数应用仍集中于单一链上的交易加速，而缺乏在“多链</a:t>
            </a:r>
            <a:r>
              <a:rPr lang="en-US" altLang="zh-CN"/>
              <a:t>+</a:t>
            </a:r>
            <a:r>
              <a:rPr lang="zh-CN" altLang="en-US"/>
              <a:t>多参与方</a:t>
            </a:r>
            <a:r>
              <a:rPr lang="en-US" altLang="zh-CN"/>
              <a:t>+</a:t>
            </a:r>
            <a:r>
              <a:rPr lang="zh-CN" altLang="en-US"/>
              <a:t>高频交互”情境下的实证研究。</a:t>
            </a:r>
            <a:endParaRPr lang="en-US" altLang="zh-CN"/>
          </a:p>
          <a:p>
            <a:pPr>
              <a:buNone/>
            </a:pPr>
            <a:endParaRPr lang="zh-CN" altLang="en-US"/>
          </a:p>
          <a:p>
            <a:r>
              <a:rPr lang="zh-CN" altLang="en-US"/>
              <a:t>因此，我提出以药品回收供应链作为研究场景，构建一个的多链框架，尝试解决两个核心问题：</a:t>
            </a:r>
            <a:r>
              <a:rPr lang="en-US" altLang="zh-CN"/>
              <a:t>1,2 </a:t>
            </a:r>
          </a:p>
          <a:p>
            <a:r>
              <a:rPr lang="nb-NO" altLang="zh-CN"/>
              <a:t>【Jiang et al., 2020; Feng et al., 2022】</a:t>
            </a:r>
            <a:r>
              <a:rPr lang="zh-CN" altLang="en-US"/>
              <a:t>中国人太多了，换成外国的</a:t>
            </a:r>
          </a:p>
        </p:txBody>
      </p:sp>
      <p:sp>
        <p:nvSpPr>
          <p:cNvPr id="4" name="灯片编号占位符 3">
            <a:extLst>
              <a:ext uri="{FF2B5EF4-FFF2-40B4-BE49-F238E27FC236}">
                <a16:creationId xmlns:a16="http://schemas.microsoft.com/office/drawing/2014/main" id="{2D1BA0EB-C01A-F78F-C753-223B17400628}"/>
              </a:ext>
            </a:extLst>
          </p:cNvPr>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691376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AD404-E321-AC77-698D-72C4D4273F6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B7ABB94-29DB-1F76-8CC9-89A739CF6EB2}"/>
              </a:ext>
            </a:extLst>
          </p:cNvPr>
          <p:cNvSpPr>
            <a:spLocks noGrp="1" noRot="1" noChangeAspect="1"/>
          </p:cNvSpPr>
          <p:nvPr>
            <p:ph type="sldImg"/>
          </p:nvPr>
        </p:nvSpPr>
        <p:spPr>
          <a:xfrm>
            <a:off x="2290763" y="512763"/>
            <a:ext cx="4562475" cy="2566987"/>
          </a:xfrm>
        </p:spPr>
      </p:sp>
      <p:sp>
        <p:nvSpPr>
          <p:cNvPr id="3" name="备注占位符 2">
            <a:extLst>
              <a:ext uri="{FF2B5EF4-FFF2-40B4-BE49-F238E27FC236}">
                <a16:creationId xmlns:a16="http://schemas.microsoft.com/office/drawing/2014/main" id="{9DF799D3-22D4-A6A7-AF11-F01948E0296A}"/>
              </a:ext>
            </a:extLst>
          </p:cNvPr>
          <p:cNvSpPr>
            <a:spLocks noGrp="1"/>
          </p:cNvSpPr>
          <p:nvPr>
            <p:ph type="body" idx="1"/>
          </p:nvPr>
        </p:nvSpPr>
        <p:spPr/>
        <p:txBody>
          <a:bodyPr/>
          <a:lstStyle/>
          <a:p>
            <a:r>
              <a:rPr lang="zh-CN" altLang="en-US"/>
              <a:t>在本研究由我独立完成，它的主要贡献有：第一，提出了一种基于职责分离的多链系统架构，实现了权限隔离和功能解耦，也提升了系统的整体扩展性与并发处理能力。</a:t>
            </a:r>
            <a:endParaRPr lang="en-US" altLang="zh-CN"/>
          </a:p>
          <a:p>
            <a:endParaRPr lang="en-US" altLang="zh-CN" sz="1200"/>
          </a:p>
          <a:p>
            <a:r>
              <a:rPr lang="zh-CN" altLang="en-US"/>
              <a:t>同时，通过</a:t>
            </a:r>
            <a:r>
              <a:rPr lang="en-US" altLang="zh-CN"/>
              <a:t>zk-Rollup</a:t>
            </a:r>
            <a:r>
              <a:rPr lang="zh-CN" altLang="en-US"/>
              <a:t>方案和事件监听结合的方案降低了链间通信成本约</a:t>
            </a:r>
            <a:r>
              <a:rPr lang="en-US" altLang="zh-CN"/>
              <a:t>69%</a:t>
            </a:r>
            <a:r>
              <a:rPr lang="zh-CN" altLang="en-US"/>
              <a:t>，有效地</a:t>
            </a:r>
            <a:r>
              <a:rPr lang="zh-CN" altLang="en-US" sz="1200"/>
              <a:t>降低交易成本和延迟时间。</a:t>
            </a:r>
            <a:endParaRPr lang="zh-CN" altLang="en-US"/>
          </a:p>
        </p:txBody>
      </p:sp>
      <p:sp>
        <p:nvSpPr>
          <p:cNvPr id="4" name="灯片编号占位符 3">
            <a:extLst>
              <a:ext uri="{FF2B5EF4-FFF2-40B4-BE49-F238E27FC236}">
                <a16:creationId xmlns:a16="http://schemas.microsoft.com/office/drawing/2014/main" id="{42A10F9F-A1D2-6022-B8B3-8E50B3581C5A}"/>
              </a:ext>
            </a:extLst>
          </p:cNvPr>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9289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6B5EA-EEAE-6FC5-D095-1AC868B5DF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F43424D-00BA-1155-5EEB-23B8D181DBDC}"/>
              </a:ext>
            </a:extLst>
          </p:cNvPr>
          <p:cNvSpPr>
            <a:spLocks noGrp="1" noRot="1" noChangeAspect="1"/>
          </p:cNvSpPr>
          <p:nvPr>
            <p:ph type="sldImg"/>
          </p:nvPr>
        </p:nvSpPr>
        <p:spPr>
          <a:xfrm>
            <a:off x="2290763" y="512763"/>
            <a:ext cx="4562475" cy="2566987"/>
          </a:xfrm>
        </p:spPr>
      </p:sp>
      <p:sp>
        <p:nvSpPr>
          <p:cNvPr id="3" name="备注占位符 2">
            <a:extLst>
              <a:ext uri="{FF2B5EF4-FFF2-40B4-BE49-F238E27FC236}">
                <a16:creationId xmlns:a16="http://schemas.microsoft.com/office/drawing/2014/main" id="{BA5CEB8F-AF89-95A7-C981-1964BA493855}"/>
              </a:ext>
            </a:extLst>
          </p:cNvPr>
          <p:cNvSpPr>
            <a:spLocks noGrp="1"/>
          </p:cNvSpPr>
          <p:nvPr>
            <p:ph type="body" idx="1"/>
          </p:nvPr>
        </p:nvSpPr>
        <p:spPr/>
        <p:txBody>
          <a:bodyPr/>
          <a:lstStyle/>
          <a:p>
            <a:r>
              <a:rPr lang="zh-CN" altLang="en-US"/>
              <a:t>它的主要贡献有：第一，提出了一种基于职责分离的多链系统架构，不仅实现了权限隔离和功能解耦，也提升了系统的整体扩展性与并发处理能力。</a:t>
            </a:r>
            <a:endParaRPr lang="en-US" altLang="zh-CN"/>
          </a:p>
          <a:p>
            <a:endParaRPr lang="en-US" altLang="zh-CN" sz="1200"/>
          </a:p>
          <a:p>
            <a:r>
              <a:rPr lang="zh-CN" altLang="en-US"/>
              <a:t>第二，</a:t>
            </a:r>
            <a:r>
              <a:rPr lang="zh-CN" altLang="en-US" b="1"/>
              <a:t>我构建了一个基于</a:t>
            </a:r>
            <a:r>
              <a:rPr lang="en-US" altLang="zh-CN" b="1"/>
              <a:t>ZK-Rollup</a:t>
            </a:r>
            <a:r>
              <a:rPr lang="zh-CN" altLang="en-US" b="1"/>
              <a:t>的跨链状态验证机制</a:t>
            </a:r>
            <a:r>
              <a:rPr lang="zh-CN" altLang="en-US"/>
              <a:t>，利用零知识证明保障链间数据同步的正确性。在确保系统状态一致的同时，有效保护了用户身份和物流路径等敏感信息，提升了系统的隐私性和可信性。</a:t>
            </a:r>
            <a:endParaRPr lang="en-US" altLang="zh-CN"/>
          </a:p>
          <a:p>
            <a:endParaRPr lang="en-US" altLang="zh-CN"/>
          </a:p>
          <a:p>
            <a:r>
              <a:rPr lang="zh-CN" altLang="en-US" b="1"/>
              <a:t>第三，我设计了事件驱动的链间交互模型</a:t>
            </a:r>
            <a:r>
              <a:rPr lang="zh-CN" altLang="en-US"/>
              <a:t>，通过链上事件监听与触发机制，联动主链与各功能链，实现了数据流动的可控同步，同时具备完整的审计能力，增强了系统的透明性与可监管性。</a:t>
            </a:r>
          </a:p>
        </p:txBody>
      </p:sp>
      <p:sp>
        <p:nvSpPr>
          <p:cNvPr id="4" name="灯片编号占位符 3">
            <a:extLst>
              <a:ext uri="{FF2B5EF4-FFF2-40B4-BE49-F238E27FC236}">
                <a16:creationId xmlns:a16="http://schemas.microsoft.com/office/drawing/2014/main" id="{7D7FB893-1B47-B64E-560E-4092AF31D03E}"/>
              </a:ext>
            </a:extLst>
          </p:cNvPr>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452373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90763" y="512763"/>
            <a:ext cx="4562475" cy="25669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传统的拜占庭容错共识协议主要包括</a:t>
            </a:r>
            <a:r>
              <a:rPr lang="en-GB" altLang="zh-CN" b="1"/>
              <a:t>Leader BFT</a:t>
            </a:r>
            <a:r>
              <a:rPr lang="zh-CN" altLang="en-US"/>
              <a:t>和</a:t>
            </a:r>
            <a:r>
              <a:rPr lang="en-GB" altLang="zh-CN" b="1"/>
              <a:t>Leaderless BFT</a:t>
            </a:r>
            <a:r>
              <a:rPr lang="zh-CN" altLang="en-US"/>
              <a:t>两种模式。我们 简称它们为有主协议和无主协议，但他们有各自的缺点，有主协议。。。。无主协议。他们都面临高通信开销、延迟大、事务处理中断等问题。那么如何在</a:t>
            </a:r>
            <a:r>
              <a:rPr lang="zh-CN" altLang="en-US" sz="1200">
                <a:latin typeface="Arimo" panose="02010600030101010101" charset="0"/>
                <a:cs typeface="Arimo" panose="02010600030101010101" charset="0"/>
              </a:rPr>
              <a:t>不牺牲安全性的前提下，实现高效率、低延迟且不间断的共识流程？</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为此我们提出了</a:t>
            </a:r>
            <a:r>
              <a:rPr lang="en-US" altLang="zh-CN"/>
              <a:t>ATBFT</a:t>
            </a:r>
            <a:r>
              <a:rPr lang="zh-CN" altLang="en-US"/>
              <a:t>自动切换协议。接下来，我们将介绍</a:t>
            </a:r>
            <a:r>
              <a:rPr lang="en-US" altLang="zh-CN"/>
              <a:t>ATBFT</a:t>
            </a:r>
            <a:r>
              <a:rPr lang="zh-CN" altLang="en-US"/>
              <a:t>协议中的一些关键设计和机制。</a:t>
            </a:r>
            <a:endParaRPr lang="en-US" altLang="zh-CN"/>
          </a:p>
        </p:txBody>
      </p:sp>
      <p:sp>
        <p:nvSpPr>
          <p:cNvPr id="4" name="灯片编号占位符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53385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21.png"/><Relationship Id="rId4" Type="http://schemas.openxmlformats.org/officeDocument/2006/relationships/image" Target="../media/image14.sv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3.png"/><Relationship Id="rId7"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wmf"/><Relationship Id="rId10" Type="http://schemas.openxmlformats.org/officeDocument/2006/relationships/image" Target="../media/image36.svg"/><Relationship Id="rId4" Type="http://schemas.openxmlformats.org/officeDocument/2006/relationships/oleObject" Target="../embeddings/oleObject1.bin"/><Relationship Id="rId9" Type="http://schemas.openxmlformats.org/officeDocument/2006/relationships/image" Target="../media/image35.svg"/></Relationships>
</file>

<file path=ppt/slides/_rels/slide2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wmf"/><Relationship Id="rId4" Type="http://schemas.openxmlformats.org/officeDocument/2006/relationships/oleObject" Target="../embeddings/oleObject1.bin"/><Relationship Id="rId9" Type="http://schemas.openxmlformats.org/officeDocument/2006/relationships/image" Target="../media/image36.svg"/></Relationships>
</file>

<file path=ppt/slides/_rels/slide2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wmf"/><Relationship Id="rId4" Type="http://schemas.openxmlformats.org/officeDocument/2006/relationships/oleObject" Target="../embeddings/oleObject1.bin"/><Relationship Id="rId9" Type="http://schemas.openxmlformats.org/officeDocument/2006/relationships/image" Target="../media/image3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09/IoTDI54339.2022.00011" TargetMode="External"/><Relationship Id="rId2" Type="http://schemas.openxmlformats.org/officeDocument/2006/relationships/hyperlink" Target="https://doi.org/10.3390/s23156986" TargetMode="External"/><Relationship Id="rId1" Type="http://schemas.openxmlformats.org/officeDocument/2006/relationships/slideLayout" Target="../slideLayouts/slideLayout7.xml"/><Relationship Id="rId5" Type="http://schemas.openxmlformats.org/officeDocument/2006/relationships/hyperlink" Target="https://doi.org/10.1007/s00530-024-01422-9" TargetMode="External"/><Relationship Id="rId4" Type="http://schemas.openxmlformats.org/officeDocument/2006/relationships/hyperlink" Target="https://doi.org/10.1016/j.inffus.2024.102576"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3.xml"/><Relationship Id="rId5" Type="http://schemas.openxmlformats.org/officeDocument/2006/relationships/tags" Target="../tags/tag6.xml"/><Relationship Id="rId10"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tags" Target="../tags/tag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2895251"/>
            <a:ext cx="18288000" cy="3328797"/>
            <a:chOff x="-174172" y="-3559961"/>
            <a:chExt cx="24384000" cy="4438396"/>
          </a:xfrm>
          <a:solidFill>
            <a:srgbClr val="141E8C"/>
          </a:solidFill>
        </p:grpSpPr>
        <p:sp>
          <p:nvSpPr>
            <p:cNvPr id="4" name="Freeform 4"/>
            <p:cNvSpPr/>
            <p:nvPr/>
          </p:nvSpPr>
          <p:spPr>
            <a:xfrm>
              <a:off x="-174172" y="-3559961"/>
              <a:ext cx="24384000" cy="4438396"/>
            </a:xfrm>
            <a:custGeom>
              <a:avLst/>
              <a:gdLst/>
              <a:ahLst/>
              <a:cxnLst/>
              <a:rect l="l" t="t" r="r" b="b"/>
              <a:pathLst>
                <a:path w="24384000" h="4438396">
                  <a:moveTo>
                    <a:pt x="0" y="0"/>
                  </a:moveTo>
                  <a:lnTo>
                    <a:pt x="24384000" y="0"/>
                  </a:lnTo>
                  <a:lnTo>
                    <a:pt x="24384000" y="4438396"/>
                  </a:lnTo>
                  <a:lnTo>
                    <a:pt x="0" y="4438396"/>
                  </a:lnTo>
                  <a:close/>
                </a:path>
              </a:pathLst>
            </a:custGeom>
            <a:grpFill/>
            <a:ln>
              <a:solidFill>
                <a:schemeClr val="accent1">
                  <a:lumMod val="75000"/>
                </a:schemeClr>
              </a:solidFill>
            </a:ln>
          </p:spPr>
          <p:txBody>
            <a:bodyPr/>
            <a:lstStyle/>
            <a:p>
              <a:endParaRPr lang="zh-CN" altLang="en-US"/>
            </a:p>
          </p:txBody>
        </p:sp>
      </p:grpSp>
      <p:grpSp>
        <p:nvGrpSpPr>
          <p:cNvPr id="5" name="Group 5"/>
          <p:cNvGrpSpPr/>
          <p:nvPr/>
        </p:nvGrpSpPr>
        <p:grpSpPr>
          <a:xfrm>
            <a:off x="1613646" y="3869865"/>
            <a:ext cx="15060708" cy="1522095"/>
            <a:chOff x="0" y="0"/>
            <a:chExt cx="20080944" cy="2029460"/>
          </a:xfrm>
        </p:grpSpPr>
        <p:sp>
          <p:nvSpPr>
            <p:cNvPr id="6" name="Freeform 6"/>
            <p:cNvSpPr/>
            <p:nvPr/>
          </p:nvSpPr>
          <p:spPr>
            <a:xfrm>
              <a:off x="0" y="0"/>
              <a:ext cx="20080945" cy="2029460"/>
            </a:xfrm>
            <a:custGeom>
              <a:avLst/>
              <a:gdLst/>
              <a:ahLst/>
              <a:cxnLst/>
              <a:rect l="l" t="t" r="r" b="b"/>
              <a:pathLst>
                <a:path w="20080945" h="2029460">
                  <a:moveTo>
                    <a:pt x="0" y="0"/>
                  </a:moveTo>
                  <a:lnTo>
                    <a:pt x="20080945" y="0"/>
                  </a:lnTo>
                  <a:lnTo>
                    <a:pt x="20080945" y="2029460"/>
                  </a:lnTo>
                  <a:lnTo>
                    <a:pt x="0" y="2029460"/>
                  </a:lnTo>
                  <a:close/>
                </a:path>
              </a:pathLst>
            </a:custGeom>
            <a:solidFill>
              <a:srgbClr val="000000">
                <a:alpha val="0"/>
              </a:srgbClr>
            </a:solidFill>
          </p:spPr>
          <p:txBody>
            <a:bodyPr/>
            <a:lstStyle/>
            <a:p>
              <a:endParaRPr lang="zh-CN" altLang="en-US"/>
            </a:p>
          </p:txBody>
        </p:sp>
        <p:sp>
          <p:nvSpPr>
            <p:cNvPr id="7" name="TextBox 7"/>
            <p:cNvSpPr txBox="1"/>
            <p:nvPr/>
          </p:nvSpPr>
          <p:spPr>
            <a:xfrm>
              <a:off x="0" y="-38100"/>
              <a:ext cx="20080944" cy="2067560"/>
            </a:xfrm>
            <a:prstGeom prst="rect">
              <a:avLst/>
            </a:prstGeom>
          </p:spPr>
          <p:txBody>
            <a:bodyPr lIns="0" tIns="0" rIns="0" bIns="0" rtlCol="0" anchor="t"/>
            <a:lstStyle/>
            <a:p>
              <a:pPr algn="ctr">
                <a:lnSpc>
                  <a:spcPts val="10800"/>
                </a:lnSpc>
              </a:pPr>
              <a:r>
                <a:rPr lang="en-US" sz="9000" b="1" spc="900">
                  <a:solidFill>
                    <a:srgbClr val="FFFFFF"/>
                  </a:solidFill>
                  <a:latin typeface="Arimo Bold"/>
                  <a:ea typeface="Arimo Bold"/>
                  <a:cs typeface="Arimo Bold"/>
                  <a:sym typeface="Arimo Bold"/>
                </a:rPr>
                <a:t>博士研究生申请汇报</a:t>
              </a:r>
            </a:p>
          </p:txBody>
        </p:sp>
      </p:grpSp>
      <p:graphicFrame>
        <p:nvGraphicFramePr>
          <p:cNvPr id="8" name="Table 8"/>
          <p:cNvGraphicFramePr>
            <a:graphicFrameLocks noGrp="1"/>
          </p:cNvGraphicFramePr>
          <p:nvPr>
            <p:extLst>
              <p:ext uri="{D42A27DB-BD31-4B8C-83A1-F6EECF244321}">
                <p14:modId xmlns:p14="http://schemas.microsoft.com/office/powerpoint/2010/main" val="2829791311"/>
              </p:ext>
            </p:extLst>
          </p:nvPr>
        </p:nvGraphicFramePr>
        <p:xfrm>
          <a:off x="5181600" y="7658100"/>
          <a:ext cx="2952750" cy="728980"/>
        </p:xfrm>
        <a:graphic>
          <a:graphicData uri="http://schemas.openxmlformats.org/drawingml/2006/table">
            <a:tbl>
              <a:tblPr/>
              <a:tblGrid>
                <a:gridCol w="2952750">
                  <a:extLst>
                    <a:ext uri="{9D8B030D-6E8A-4147-A177-3AD203B41FA5}">
                      <a16:colId xmlns:a16="http://schemas.microsoft.com/office/drawing/2014/main" val="20000"/>
                    </a:ext>
                  </a:extLst>
                </a:gridCol>
              </a:tblGrid>
              <a:tr h="685800">
                <a:tc>
                  <a:txBody>
                    <a:bodyPr/>
                    <a:lstStyle/>
                    <a:p>
                      <a:pPr algn="ctr">
                        <a:lnSpc>
                          <a:spcPts val="4320"/>
                        </a:lnSpc>
                        <a:defRPr/>
                      </a:pPr>
                      <a:r>
                        <a:rPr lang="en-US" sz="3600" b="1">
                          <a:solidFill>
                            <a:srgbClr val="FFFFFF"/>
                          </a:solidFill>
                          <a:latin typeface="Arimo Bold"/>
                          <a:ea typeface="Arimo Bold"/>
                          <a:cs typeface="Arimo Bold"/>
                          <a:sym typeface="Arimo Bold"/>
                        </a:rPr>
                        <a:t>考生姓名</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9A0E13"/>
                    </a:solidFill>
                  </a:tcPr>
                </a:tc>
                <a:extLst>
                  <a:ext uri="{0D108BD9-81ED-4DB2-BD59-A6C34878D82A}">
                    <a16:rowId xmlns:a16="http://schemas.microsoft.com/office/drawing/2014/main" val="10000"/>
                  </a:ext>
                </a:extLst>
              </a:tr>
            </a:tbl>
          </a:graphicData>
        </a:graphic>
      </p:graphicFrame>
      <p:graphicFrame>
        <p:nvGraphicFramePr>
          <p:cNvPr id="9" name="Table 9"/>
          <p:cNvGraphicFramePr>
            <a:graphicFrameLocks noGrp="1"/>
          </p:cNvGraphicFramePr>
          <p:nvPr>
            <p:extLst>
              <p:ext uri="{D42A27DB-BD31-4B8C-83A1-F6EECF244321}">
                <p14:modId xmlns:p14="http://schemas.microsoft.com/office/powerpoint/2010/main" val="1139754265"/>
              </p:ext>
            </p:extLst>
          </p:nvPr>
        </p:nvGraphicFramePr>
        <p:xfrm>
          <a:off x="5181600" y="7658100"/>
          <a:ext cx="2952750" cy="728980"/>
        </p:xfrm>
        <a:graphic>
          <a:graphicData uri="http://schemas.openxmlformats.org/drawingml/2006/table">
            <a:tbl>
              <a:tblPr/>
              <a:tblGrid>
                <a:gridCol w="2952750">
                  <a:extLst>
                    <a:ext uri="{9D8B030D-6E8A-4147-A177-3AD203B41FA5}">
                      <a16:colId xmlns:a16="http://schemas.microsoft.com/office/drawing/2014/main" val="20000"/>
                    </a:ext>
                  </a:extLst>
                </a:gridCol>
              </a:tblGrid>
              <a:tr h="685800">
                <a:tc>
                  <a:txBody>
                    <a:bodyPr/>
                    <a:lstStyle/>
                    <a:p>
                      <a:pPr algn="ctr">
                        <a:lnSpc>
                          <a:spcPts val="4320"/>
                        </a:lnSpc>
                        <a:defRPr/>
                      </a:pPr>
                      <a:r>
                        <a:rPr lang="en-US" sz="3600" b="1">
                          <a:solidFill>
                            <a:srgbClr val="FFFFFF"/>
                          </a:solidFill>
                          <a:latin typeface="Arimo Bold"/>
                          <a:ea typeface="Arimo Bold"/>
                          <a:cs typeface="Arimo Bold"/>
                          <a:sym typeface="Arimo Bold"/>
                        </a:rPr>
                        <a:t>考生姓名</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141E8C"/>
                    </a:solidFill>
                  </a:tcPr>
                </a:tc>
                <a:extLst>
                  <a:ext uri="{0D108BD9-81ED-4DB2-BD59-A6C34878D82A}">
                    <a16:rowId xmlns:a16="http://schemas.microsoft.com/office/drawing/2014/main" val="10000"/>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1685494081"/>
              </p:ext>
            </p:extLst>
          </p:nvPr>
        </p:nvGraphicFramePr>
        <p:xfrm>
          <a:off x="8161972" y="7658100"/>
          <a:ext cx="4914900" cy="685800"/>
        </p:xfrm>
        <a:graphic>
          <a:graphicData uri="http://schemas.openxmlformats.org/drawingml/2006/table">
            <a:tbl>
              <a:tblPr/>
              <a:tblGrid>
                <a:gridCol w="4914900">
                  <a:extLst>
                    <a:ext uri="{9D8B030D-6E8A-4147-A177-3AD203B41FA5}">
                      <a16:colId xmlns:a16="http://schemas.microsoft.com/office/drawing/2014/main" val="20000"/>
                    </a:ext>
                  </a:extLst>
                </a:gridCol>
              </a:tblGrid>
              <a:tr h="685800">
                <a:tc>
                  <a:txBody>
                    <a:bodyPr/>
                    <a:lstStyle/>
                    <a:p>
                      <a:pPr algn="ctr">
                        <a:lnSpc>
                          <a:spcPts val="3600"/>
                        </a:lnSpc>
                        <a:defRPr/>
                      </a:pPr>
                      <a:r>
                        <a:rPr lang="zh-CN" altLang="en-US" sz="3000" spc="179">
                          <a:solidFill>
                            <a:srgbClr val="404040"/>
                          </a:solidFill>
                          <a:latin typeface="Times New Roman"/>
                          <a:cs typeface="Times New Roman"/>
                          <a:sym typeface="Times New Roman"/>
                        </a:rPr>
                        <a:t>刘畅</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74E39-EBD7-0368-BE63-FB6DB0647D3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04EE76A-AC51-4D79-0700-B03D0D6B8575}"/>
              </a:ext>
            </a:extLst>
          </p:cNvPr>
          <p:cNvGrpSpPr/>
          <p:nvPr/>
        </p:nvGrpSpPr>
        <p:grpSpPr>
          <a:xfrm>
            <a:off x="0" y="1376559"/>
            <a:ext cx="2105247" cy="8910440"/>
            <a:chOff x="0" y="0"/>
            <a:chExt cx="2806996" cy="11880586"/>
          </a:xfrm>
        </p:grpSpPr>
        <p:sp>
          <p:nvSpPr>
            <p:cNvPr id="3" name="Freeform 3">
              <a:extLst>
                <a:ext uri="{FF2B5EF4-FFF2-40B4-BE49-F238E27FC236}">
                  <a16:creationId xmlns:a16="http://schemas.microsoft.com/office/drawing/2014/main" id="{874E0D7F-5D36-812D-5C04-0573622A03D4}"/>
                </a:ext>
              </a:extLst>
            </p:cNvPr>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grpSp>
        <p:nvGrpSpPr>
          <p:cNvPr id="4" name="Group 4">
            <a:extLst>
              <a:ext uri="{FF2B5EF4-FFF2-40B4-BE49-F238E27FC236}">
                <a16:creationId xmlns:a16="http://schemas.microsoft.com/office/drawing/2014/main" id="{AF8C6977-4088-6828-F05E-18B4299F38D2}"/>
              </a:ext>
            </a:extLst>
          </p:cNvPr>
          <p:cNvGrpSpPr/>
          <p:nvPr/>
        </p:nvGrpSpPr>
        <p:grpSpPr>
          <a:xfrm>
            <a:off x="1" y="5149604"/>
            <a:ext cx="2105247" cy="700803"/>
            <a:chOff x="0" y="0"/>
            <a:chExt cx="2806996" cy="934404"/>
          </a:xfrm>
        </p:grpSpPr>
        <p:sp>
          <p:nvSpPr>
            <p:cNvPr id="5" name="Freeform 5">
              <a:extLst>
                <a:ext uri="{FF2B5EF4-FFF2-40B4-BE49-F238E27FC236}">
                  <a16:creationId xmlns:a16="http://schemas.microsoft.com/office/drawing/2014/main" id="{C3091E76-0E0B-3253-CC88-5A401E90DC97}"/>
                </a:ext>
              </a:extLst>
            </p:cNvPr>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sp>
        <p:nvSpPr>
          <p:cNvPr id="8" name="AutoShape 8">
            <a:extLst>
              <a:ext uri="{FF2B5EF4-FFF2-40B4-BE49-F238E27FC236}">
                <a16:creationId xmlns:a16="http://schemas.microsoft.com/office/drawing/2014/main" id="{D0C2D29B-D754-D39A-833D-F11F41374481}"/>
              </a:ext>
            </a:extLst>
          </p:cNvPr>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9" name="Group 9">
            <a:extLst>
              <a:ext uri="{FF2B5EF4-FFF2-40B4-BE49-F238E27FC236}">
                <a16:creationId xmlns:a16="http://schemas.microsoft.com/office/drawing/2014/main" id="{57F7209B-440E-574F-5A21-2B4C8A901587}"/>
              </a:ext>
            </a:extLst>
          </p:cNvPr>
          <p:cNvGrpSpPr/>
          <p:nvPr/>
        </p:nvGrpSpPr>
        <p:grpSpPr>
          <a:xfrm>
            <a:off x="267222" y="5228277"/>
            <a:ext cx="1638249" cy="542925"/>
            <a:chOff x="0" y="0"/>
            <a:chExt cx="2184332" cy="723900"/>
          </a:xfrm>
        </p:grpSpPr>
        <p:sp>
          <p:nvSpPr>
            <p:cNvPr id="10" name="Freeform 10">
              <a:extLst>
                <a:ext uri="{FF2B5EF4-FFF2-40B4-BE49-F238E27FC236}">
                  <a16:creationId xmlns:a16="http://schemas.microsoft.com/office/drawing/2014/main" id="{BF9394BC-30FE-81FA-B6C4-DBD453693CA4}"/>
                </a:ext>
              </a:extLst>
            </p:cNvPr>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1" name="TextBox 11">
              <a:extLst>
                <a:ext uri="{FF2B5EF4-FFF2-40B4-BE49-F238E27FC236}">
                  <a16:creationId xmlns:a16="http://schemas.microsoft.com/office/drawing/2014/main" id="{293E109D-9517-C08E-66D1-A0DCB1358D36}"/>
                </a:ext>
              </a:extLst>
            </p:cNvPr>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科研经历</a:t>
              </a:r>
            </a:p>
          </p:txBody>
        </p:sp>
      </p:grpSp>
      <p:grpSp>
        <p:nvGrpSpPr>
          <p:cNvPr id="12" name="Group 12">
            <a:extLst>
              <a:ext uri="{FF2B5EF4-FFF2-40B4-BE49-F238E27FC236}">
                <a16:creationId xmlns:a16="http://schemas.microsoft.com/office/drawing/2014/main" id="{EDE222F3-17BA-7CE4-E1E4-DC07AE709F10}"/>
              </a:ext>
            </a:extLst>
          </p:cNvPr>
          <p:cNvGrpSpPr/>
          <p:nvPr/>
        </p:nvGrpSpPr>
        <p:grpSpPr>
          <a:xfrm>
            <a:off x="267222" y="7686708"/>
            <a:ext cx="1638249" cy="542925"/>
            <a:chOff x="0" y="0"/>
            <a:chExt cx="2184332" cy="723900"/>
          </a:xfrm>
        </p:grpSpPr>
        <p:sp>
          <p:nvSpPr>
            <p:cNvPr id="13" name="Freeform 13">
              <a:extLst>
                <a:ext uri="{FF2B5EF4-FFF2-40B4-BE49-F238E27FC236}">
                  <a16:creationId xmlns:a16="http://schemas.microsoft.com/office/drawing/2014/main" id="{306D8471-6158-E8C7-C170-0E86DC15DC08}"/>
                </a:ext>
              </a:extLst>
            </p:cNvPr>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4" name="TextBox 14">
              <a:extLst>
                <a:ext uri="{FF2B5EF4-FFF2-40B4-BE49-F238E27FC236}">
                  <a16:creationId xmlns:a16="http://schemas.microsoft.com/office/drawing/2014/main" id="{AAE3E46D-E592-3CE3-D88D-E65013CAF7F5}"/>
                </a:ext>
              </a:extLst>
            </p:cNvPr>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博士规划</a:t>
              </a:r>
            </a:p>
          </p:txBody>
        </p:sp>
      </p:grpSp>
      <p:grpSp>
        <p:nvGrpSpPr>
          <p:cNvPr id="15" name="Group 15">
            <a:extLst>
              <a:ext uri="{FF2B5EF4-FFF2-40B4-BE49-F238E27FC236}">
                <a16:creationId xmlns:a16="http://schemas.microsoft.com/office/drawing/2014/main" id="{B0346F1F-8C3A-E68F-57D7-34977722DB49}"/>
              </a:ext>
            </a:extLst>
          </p:cNvPr>
          <p:cNvGrpSpPr/>
          <p:nvPr/>
        </p:nvGrpSpPr>
        <p:grpSpPr>
          <a:xfrm>
            <a:off x="267222" y="2704350"/>
            <a:ext cx="1638249" cy="516391"/>
            <a:chOff x="0" y="0"/>
            <a:chExt cx="2184332" cy="688522"/>
          </a:xfrm>
        </p:grpSpPr>
        <p:sp>
          <p:nvSpPr>
            <p:cNvPr id="16" name="Freeform 16">
              <a:extLst>
                <a:ext uri="{FF2B5EF4-FFF2-40B4-BE49-F238E27FC236}">
                  <a16:creationId xmlns:a16="http://schemas.microsoft.com/office/drawing/2014/main" id="{67E48F27-181D-3C22-8B2A-2A8CBC12512C}"/>
                </a:ext>
              </a:extLst>
            </p:cNvPr>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17" name="TextBox 17">
              <a:extLst>
                <a:ext uri="{FF2B5EF4-FFF2-40B4-BE49-F238E27FC236}">
                  <a16:creationId xmlns:a16="http://schemas.microsoft.com/office/drawing/2014/main" id="{157ECB79-D7CB-A838-285A-5828CB2B7087}"/>
                </a:ext>
              </a:extLst>
            </p:cNvPr>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个人简介</a:t>
              </a:r>
            </a:p>
          </p:txBody>
        </p:sp>
      </p:grpSp>
      <p:grpSp>
        <p:nvGrpSpPr>
          <p:cNvPr id="18" name="Group 18">
            <a:extLst>
              <a:ext uri="{FF2B5EF4-FFF2-40B4-BE49-F238E27FC236}">
                <a16:creationId xmlns:a16="http://schemas.microsoft.com/office/drawing/2014/main" id="{E1272F77-DE43-9B56-CB72-AE15ADF2D454}"/>
              </a:ext>
            </a:extLst>
          </p:cNvPr>
          <p:cNvGrpSpPr/>
          <p:nvPr/>
        </p:nvGrpSpPr>
        <p:grpSpPr>
          <a:xfrm>
            <a:off x="2743200" y="553409"/>
            <a:ext cx="16084210" cy="711993"/>
            <a:chOff x="0" y="-28575"/>
            <a:chExt cx="21445614" cy="949325"/>
          </a:xfrm>
        </p:grpSpPr>
        <p:sp>
          <p:nvSpPr>
            <p:cNvPr id="19" name="Freeform 19">
              <a:extLst>
                <a:ext uri="{FF2B5EF4-FFF2-40B4-BE49-F238E27FC236}">
                  <a16:creationId xmlns:a16="http://schemas.microsoft.com/office/drawing/2014/main" id="{9C833C75-4A42-A84A-3AD9-10605CFC740E}"/>
                </a:ext>
              </a:extLst>
            </p:cNvPr>
            <p:cNvSpPr/>
            <p:nvPr/>
          </p:nvSpPr>
          <p:spPr>
            <a:xfrm>
              <a:off x="0"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20" name="TextBox 20">
              <a:extLst>
                <a:ext uri="{FF2B5EF4-FFF2-40B4-BE49-F238E27FC236}">
                  <a16:creationId xmlns:a16="http://schemas.microsoft.com/office/drawing/2014/main" id="{57FAD8D1-4A0C-8DEF-E1C4-D48742E3FCC2}"/>
                </a:ext>
              </a:extLst>
            </p:cNvPr>
            <p:cNvSpPr txBox="1"/>
            <p:nvPr/>
          </p:nvSpPr>
          <p:spPr>
            <a:xfrm>
              <a:off x="0" y="-28575"/>
              <a:ext cx="21445614" cy="949325"/>
            </a:xfrm>
            <a:prstGeom prst="rect">
              <a:avLst/>
            </a:prstGeom>
          </p:spPr>
          <p:txBody>
            <a:bodyPr lIns="0" tIns="0" rIns="0" bIns="0" rtlCol="0" anchor="t"/>
            <a:lstStyle/>
            <a:p>
              <a:pPr>
                <a:lnSpc>
                  <a:spcPts val="4320"/>
                </a:lnSpc>
              </a:pPr>
              <a:r>
                <a:rPr lang="en-US" sz="3600" b="1" spc="450">
                  <a:solidFill>
                    <a:srgbClr val="141E8C"/>
                  </a:solidFill>
                  <a:latin typeface="Arimo Bold"/>
                  <a:ea typeface="Arimo Bold"/>
                  <a:cs typeface="Arimo Bold"/>
                  <a:sym typeface="Arimo Bold"/>
                </a:rPr>
                <a:t>2.1 </a:t>
              </a:r>
              <a:r>
                <a:rPr lang="zh-CN" altLang="en-US" sz="3600" b="1" spc="179">
                  <a:solidFill>
                    <a:srgbClr val="141E8C"/>
                  </a:solidFill>
                  <a:latin typeface="Arimo Bold"/>
                  <a:ea typeface="微软雅黑 Light" panose="020B0502040204020203" pitchFamily="34" charset="-122"/>
                  <a:cs typeface="Arimo Bold"/>
                  <a:sym typeface="Arimo Bold"/>
                </a:rPr>
                <a:t>区块链多链应用</a:t>
              </a:r>
              <a:endParaRPr lang="en-US" altLang="zh-CN" sz="3600" b="1" spc="179">
                <a:solidFill>
                  <a:srgbClr val="141E8C"/>
                </a:solidFill>
                <a:latin typeface="Arimo Bold"/>
                <a:ea typeface="Arimo Bold"/>
                <a:cs typeface="Arimo Bold"/>
                <a:sym typeface="Arimo Bold"/>
              </a:endParaRPr>
            </a:p>
            <a:p>
              <a:pPr algn="l">
                <a:lnSpc>
                  <a:spcPts val="4320"/>
                </a:lnSpc>
              </a:pPr>
              <a:endParaRPr lang="en-US" sz="3600" b="1" spc="450">
                <a:solidFill>
                  <a:srgbClr val="141E8C"/>
                </a:solidFill>
                <a:latin typeface="Arimo Bold"/>
                <a:ea typeface="Arimo Bold"/>
                <a:cs typeface="Arimo Bold"/>
                <a:sym typeface="Arimo Bold"/>
              </a:endParaRPr>
            </a:p>
          </p:txBody>
        </p:sp>
      </p:grpSp>
      <p:sp>
        <p:nvSpPr>
          <p:cNvPr id="25" name="Freeform 25">
            <a:extLst>
              <a:ext uri="{FF2B5EF4-FFF2-40B4-BE49-F238E27FC236}">
                <a16:creationId xmlns:a16="http://schemas.microsoft.com/office/drawing/2014/main" id="{24FC1605-8C55-D0C3-7857-C1316AF42F60}"/>
              </a:ext>
            </a:extLst>
          </p:cNvPr>
          <p:cNvSpPr/>
          <p:nvPr/>
        </p:nvSpPr>
        <p:spPr>
          <a:xfrm>
            <a:off x="3542347" y="1940827"/>
            <a:ext cx="4138767" cy="690562"/>
          </a:xfrm>
          <a:custGeom>
            <a:avLst/>
            <a:gdLst/>
            <a:ahLst/>
            <a:cxnLst/>
            <a:rect l="l" t="t" r="r" b="b"/>
            <a:pathLst>
              <a:path w="5518356" h="920750">
                <a:moveTo>
                  <a:pt x="0" y="0"/>
                </a:moveTo>
                <a:lnTo>
                  <a:pt x="5518356" y="0"/>
                </a:lnTo>
                <a:lnTo>
                  <a:pt x="5518356" y="920750"/>
                </a:lnTo>
                <a:lnTo>
                  <a:pt x="0" y="920750"/>
                </a:lnTo>
                <a:close/>
              </a:path>
            </a:pathLst>
          </a:custGeom>
          <a:solidFill>
            <a:srgbClr val="000000">
              <a:alpha val="0"/>
            </a:srgbClr>
          </a:solidFill>
        </p:spPr>
        <p:txBody>
          <a:bodyPr/>
          <a:lstStyle/>
          <a:p>
            <a:endParaRPr lang="zh-CN" altLang="en-US"/>
          </a:p>
        </p:txBody>
      </p:sp>
      <p:grpSp>
        <p:nvGrpSpPr>
          <p:cNvPr id="30" name="Group 30">
            <a:extLst>
              <a:ext uri="{FF2B5EF4-FFF2-40B4-BE49-F238E27FC236}">
                <a16:creationId xmlns:a16="http://schemas.microsoft.com/office/drawing/2014/main" id="{9D5F8276-E697-DECF-D2E3-808DA05E9269}"/>
              </a:ext>
            </a:extLst>
          </p:cNvPr>
          <p:cNvGrpSpPr/>
          <p:nvPr/>
        </p:nvGrpSpPr>
        <p:grpSpPr>
          <a:xfrm>
            <a:off x="3352800" y="2048957"/>
            <a:ext cx="13069254" cy="5067715"/>
            <a:chOff x="-202163" y="-5836205"/>
            <a:chExt cx="17425672" cy="6756955"/>
          </a:xfrm>
        </p:grpSpPr>
        <p:sp>
          <p:nvSpPr>
            <p:cNvPr id="31" name="Freeform 31">
              <a:extLst>
                <a:ext uri="{FF2B5EF4-FFF2-40B4-BE49-F238E27FC236}">
                  <a16:creationId xmlns:a16="http://schemas.microsoft.com/office/drawing/2014/main" id="{1B5EB47D-020E-6BE8-B155-2D23012B4BC2}"/>
                </a:ext>
              </a:extLst>
            </p:cNvPr>
            <p:cNvSpPr/>
            <p:nvPr/>
          </p:nvSpPr>
          <p:spPr>
            <a:xfrm>
              <a:off x="-202163" y="0"/>
              <a:ext cx="5518356" cy="920750"/>
            </a:xfrm>
            <a:custGeom>
              <a:avLst/>
              <a:gdLst/>
              <a:ahLst/>
              <a:cxnLst/>
              <a:rect l="l" t="t" r="r" b="b"/>
              <a:pathLst>
                <a:path w="5518356" h="920750">
                  <a:moveTo>
                    <a:pt x="0" y="0"/>
                  </a:moveTo>
                  <a:lnTo>
                    <a:pt x="5518356" y="0"/>
                  </a:lnTo>
                  <a:lnTo>
                    <a:pt x="5518356" y="920750"/>
                  </a:lnTo>
                  <a:lnTo>
                    <a:pt x="0" y="920750"/>
                  </a:lnTo>
                  <a:close/>
                </a:path>
              </a:pathLst>
            </a:custGeom>
            <a:solidFill>
              <a:srgbClr val="000000">
                <a:alpha val="0"/>
              </a:srgbClr>
            </a:solidFill>
          </p:spPr>
          <p:txBody>
            <a:bodyPr/>
            <a:lstStyle/>
            <a:p>
              <a:endParaRPr lang="zh-CN" altLang="en-US"/>
            </a:p>
          </p:txBody>
        </p:sp>
        <p:sp>
          <p:nvSpPr>
            <p:cNvPr id="32" name="TextBox 32">
              <a:extLst>
                <a:ext uri="{FF2B5EF4-FFF2-40B4-BE49-F238E27FC236}">
                  <a16:creationId xmlns:a16="http://schemas.microsoft.com/office/drawing/2014/main" id="{5CB708A8-723E-0928-6C36-43978EC1E03B}"/>
                </a:ext>
              </a:extLst>
            </p:cNvPr>
            <p:cNvSpPr txBox="1"/>
            <p:nvPr/>
          </p:nvSpPr>
          <p:spPr>
            <a:xfrm>
              <a:off x="-202163" y="-5836205"/>
              <a:ext cx="17425672" cy="1006475"/>
            </a:xfrm>
            <a:prstGeom prst="rect">
              <a:avLst/>
            </a:prstGeom>
          </p:spPr>
          <p:txBody>
            <a:bodyPr lIns="0" tIns="0" rIns="0" bIns="0" rtlCol="0" anchor="t"/>
            <a:lstStyle/>
            <a:p>
              <a:pPr marL="434340" lvl="1" indent="-217170" algn="l">
                <a:lnSpc>
                  <a:spcPts val="3456"/>
                </a:lnSpc>
                <a:buFont typeface="Arial"/>
                <a:buChar char="•"/>
              </a:pPr>
              <a:r>
                <a:rPr lang="zh-CN" altLang="en-US" sz="3000" b="1" spc="179">
                  <a:solidFill>
                    <a:srgbClr val="141E8C"/>
                  </a:solidFill>
                  <a:latin typeface="Arimo Bold"/>
                  <a:ea typeface="微软雅黑 Light" panose="020B0502040204020203" pitchFamily="34" charset="-122"/>
                  <a:cs typeface="Arimo Bold"/>
                  <a:sym typeface="Arimo Bold"/>
                </a:rPr>
                <a:t>主要贡献：</a:t>
              </a:r>
              <a:r>
                <a:rPr lang="zh-CN" altLang="en-US" sz="3200"/>
                <a:t>采用</a:t>
              </a:r>
              <a:r>
                <a:rPr lang="en-US" altLang="zh-CN" sz="3200"/>
                <a:t>zk-Rollup</a:t>
              </a:r>
              <a:r>
                <a:rPr lang="zh-CN" altLang="en-US" sz="3200"/>
                <a:t>在链间进行状态同步，降低交易成本和延迟。并且显著降低了链上成本，使用预言机获取实时价格，平均部署成本节省了</a:t>
              </a:r>
              <a:r>
                <a:rPr lang="en-US" altLang="zh-CN" sz="3200"/>
                <a:t>69%</a:t>
              </a:r>
            </a:p>
            <a:p>
              <a:pPr marL="271463" lvl="1" algn="l">
                <a:lnSpc>
                  <a:spcPts val="4320"/>
                </a:lnSpc>
              </a:pPr>
              <a:endParaRPr lang="en-US" sz="3000" b="1" spc="179">
                <a:solidFill>
                  <a:srgbClr val="141E8C"/>
                </a:solidFill>
                <a:latin typeface="Arimo Bold"/>
                <a:ea typeface="Arimo Bold"/>
                <a:cs typeface="Arimo Bold"/>
                <a:sym typeface="Arimo Bold"/>
              </a:endParaRPr>
            </a:p>
          </p:txBody>
        </p:sp>
      </p:grpSp>
      <p:pic>
        <p:nvPicPr>
          <p:cNvPr id="22" name="图片 21">
            <a:extLst>
              <a:ext uri="{FF2B5EF4-FFF2-40B4-BE49-F238E27FC236}">
                <a16:creationId xmlns:a16="http://schemas.microsoft.com/office/drawing/2014/main" id="{B0DB6930-5C52-DAC5-81AD-06750BD9B566}"/>
              </a:ext>
            </a:extLst>
          </p:cNvPr>
          <p:cNvPicPr>
            <a:picLocks noChangeAspect="1"/>
          </p:cNvPicPr>
          <p:nvPr/>
        </p:nvPicPr>
        <p:blipFill>
          <a:blip r:embed="rId3"/>
          <a:stretch>
            <a:fillRect/>
          </a:stretch>
        </p:blipFill>
        <p:spPr>
          <a:xfrm>
            <a:off x="9709944" y="4070784"/>
            <a:ext cx="7755505" cy="5182901"/>
          </a:xfrm>
          <a:prstGeom prst="rect">
            <a:avLst/>
          </a:prstGeom>
        </p:spPr>
      </p:pic>
      <p:grpSp>
        <p:nvGrpSpPr>
          <p:cNvPr id="26" name="组合 25">
            <a:extLst>
              <a:ext uri="{FF2B5EF4-FFF2-40B4-BE49-F238E27FC236}">
                <a16:creationId xmlns:a16="http://schemas.microsoft.com/office/drawing/2014/main" id="{4696FA9A-692B-8CD3-8616-A9493930278F}"/>
              </a:ext>
            </a:extLst>
          </p:cNvPr>
          <p:cNvGrpSpPr/>
          <p:nvPr/>
        </p:nvGrpSpPr>
        <p:grpSpPr>
          <a:xfrm>
            <a:off x="2843086" y="3676452"/>
            <a:ext cx="6453314" cy="6026184"/>
            <a:chOff x="3450272" y="2475128"/>
            <a:chExt cx="6178550" cy="5451279"/>
          </a:xfrm>
        </p:grpSpPr>
        <p:pic>
          <p:nvPicPr>
            <p:cNvPr id="6" name="图片 5">
              <a:extLst>
                <a:ext uri="{FF2B5EF4-FFF2-40B4-BE49-F238E27FC236}">
                  <a16:creationId xmlns:a16="http://schemas.microsoft.com/office/drawing/2014/main" id="{A1FBDCEC-1850-64B9-CCD5-FD343E9320B9}"/>
                </a:ext>
              </a:extLst>
            </p:cNvPr>
            <p:cNvPicPr>
              <a:picLocks noChangeAspect="1"/>
            </p:cNvPicPr>
            <p:nvPr/>
          </p:nvPicPr>
          <p:blipFill>
            <a:blip r:embed="rId4"/>
            <a:srcRect t="7282"/>
            <a:stretch/>
          </p:blipFill>
          <p:spPr>
            <a:xfrm>
              <a:off x="3542347" y="2475128"/>
              <a:ext cx="6086475" cy="5095679"/>
            </a:xfrm>
            <a:prstGeom prst="rect">
              <a:avLst/>
            </a:prstGeom>
          </p:spPr>
        </p:pic>
        <p:pic>
          <p:nvPicPr>
            <p:cNvPr id="24" name="图片 23">
              <a:extLst>
                <a:ext uri="{FF2B5EF4-FFF2-40B4-BE49-F238E27FC236}">
                  <a16:creationId xmlns:a16="http://schemas.microsoft.com/office/drawing/2014/main" id="{76F5FEA7-6AE3-14DE-D616-98A3FEA795C1}"/>
                </a:ext>
              </a:extLst>
            </p:cNvPr>
            <p:cNvPicPr>
              <a:picLocks noChangeAspect="1"/>
            </p:cNvPicPr>
            <p:nvPr/>
          </p:nvPicPr>
          <p:blipFill>
            <a:blip r:embed="rId5"/>
            <a:stretch>
              <a:fillRect/>
            </a:stretch>
          </p:blipFill>
          <p:spPr>
            <a:xfrm>
              <a:off x="3450272" y="7583507"/>
              <a:ext cx="6153150" cy="342900"/>
            </a:xfrm>
            <a:prstGeom prst="rect">
              <a:avLst/>
            </a:prstGeom>
          </p:spPr>
        </p:pic>
      </p:grpSp>
    </p:spTree>
    <p:extLst>
      <p:ext uri="{BB962C8B-B14F-4D97-AF65-F5344CB8AC3E}">
        <p14:creationId xmlns:p14="http://schemas.microsoft.com/office/powerpoint/2010/main" val="36578074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a:extLst>
              <a:ext uri="{FF2B5EF4-FFF2-40B4-BE49-F238E27FC236}">
                <a16:creationId xmlns:a16="http://schemas.microsoft.com/office/drawing/2014/main" id="{EB3FE795-DE02-0383-94E7-CFC6CC4D560D}"/>
              </a:ext>
            </a:extLst>
          </p:cNvPr>
          <p:cNvPicPr>
            <a:picLocks noChangeAspect="1"/>
          </p:cNvPicPr>
          <p:nvPr/>
        </p:nvPicPr>
        <p:blipFill>
          <a:blip r:embed="rId3"/>
          <a:stretch>
            <a:fillRect/>
          </a:stretch>
        </p:blipFill>
        <p:spPr>
          <a:xfrm>
            <a:off x="9372600" y="2977281"/>
            <a:ext cx="8747311" cy="4569355"/>
          </a:xfrm>
          <a:prstGeom prst="rect">
            <a:avLst/>
          </a:prstGeom>
        </p:spPr>
      </p:pic>
      <p:sp>
        <p:nvSpPr>
          <p:cNvPr id="2" name="AutoShape 2"/>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3" name="Group 3"/>
          <p:cNvGrpSpPr/>
          <p:nvPr/>
        </p:nvGrpSpPr>
        <p:grpSpPr>
          <a:xfrm>
            <a:off x="2743200" y="574840"/>
            <a:ext cx="16084210" cy="690562"/>
            <a:chOff x="0" y="0"/>
            <a:chExt cx="21445614" cy="920750"/>
          </a:xfrm>
        </p:grpSpPr>
        <p:sp>
          <p:nvSpPr>
            <p:cNvPr id="4" name="Freeform 4"/>
            <p:cNvSpPr/>
            <p:nvPr/>
          </p:nvSpPr>
          <p:spPr>
            <a:xfrm>
              <a:off x="0"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5" name="TextBox 5"/>
            <p:cNvSpPr txBox="1"/>
            <p:nvPr/>
          </p:nvSpPr>
          <p:spPr>
            <a:xfrm>
              <a:off x="0" y="-28575"/>
              <a:ext cx="21445614" cy="949325"/>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2.2</a:t>
              </a:r>
              <a:r>
                <a:rPr lang="zh-CN" altLang="en-US" sz="3600" b="1" spc="450">
                  <a:solidFill>
                    <a:srgbClr val="141E8C"/>
                  </a:solidFill>
                  <a:latin typeface="Arimo Bold"/>
                  <a:ea typeface="微软雅黑 Light" panose="020B0502040204020203" pitchFamily="34" charset="-122"/>
                  <a:cs typeface="Arimo Bold"/>
                  <a:sym typeface="Arimo Bold"/>
                </a:rPr>
                <a:t>链上优化路径：共识算法优化</a:t>
              </a:r>
              <a:r>
                <a:rPr lang="en-US" sz="3600" b="1" spc="450">
                  <a:solidFill>
                    <a:srgbClr val="141E8C"/>
                  </a:solidFill>
                  <a:latin typeface="Arimo Bold"/>
                  <a:ea typeface="Arimo Bold"/>
                  <a:cs typeface="Arimo Bold"/>
                  <a:sym typeface="Arimo Bold"/>
                </a:rPr>
                <a:t> </a:t>
              </a:r>
            </a:p>
          </p:txBody>
        </p:sp>
      </p:grpSp>
      <p:grpSp>
        <p:nvGrpSpPr>
          <p:cNvPr id="10" name="Group 10"/>
          <p:cNvGrpSpPr/>
          <p:nvPr/>
        </p:nvGrpSpPr>
        <p:grpSpPr>
          <a:xfrm>
            <a:off x="0" y="1376559"/>
            <a:ext cx="2105247" cy="8910440"/>
            <a:chOff x="0" y="0"/>
            <a:chExt cx="2806996" cy="11880586"/>
          </a:xfrm>
        </p:grpSpPr>
        <p:sp>
          <p:nvSpPr>
            <p:cNvPr id="11" name="Freeform 11"/>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grpSp>
        <p:nvGrpSpPr>
          <p:cNvPr id="12" name="Group 12"/>
          <p:cNvGrpSpPr/>
          <p:nvPr/>
        </p:nvGrpSpPr>
        <p:grpSpPr>
          <a:xfrm>
            <a:off x="1" y="5149604"/>
            <a:ext cx="2105247" cy="700803"/>
            <a:chOff x="0" y="0"/>
            <a:chExt cx="2806996" cy="934404"/>
          </a:xfrm>
        </p:grpSpPr>
        <p:sp>
          <p:nvSpPr>
            <p:cNvPr id="13" name="Freeform 13"/>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grpSp>
        <p:nvGrpSpPr>
          <p:cNvPr id="16" name="Group 16"/>
          <p:cNvGrpSpPr/>
          <p:nvPr/>
        </p:nvGrpSpPr>
        <p:grpSpPr>
          <a:xfrm>
            <a:off x="267222" y="5228277"/>
            <a:ext cx="1638249" cy="542925"/>
            <a:chOff x="0" y="0"/>
            <a:chExt cx="2184332" cy="723900"/>
          </a:xfrm>
        </p:grpSpPr>
        <p:sp>
          <p:nvSpPr>
            <p:cNvPr id="17" name="Freeform 17"/>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8" name="TextBox 18"/>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科研经历</a:t>
              </a:r>
            </a:p>
          </p:txBody>
        </p:sp>
      </p:grpSp>
      <p:grpSp>
        <p:nvGrpSpPr>
          <p:cNvPr id="19" name="Group 19"/>
          <p:cNvGrpSpPr/>
          <p:nvPr/>
        </p:nvGrpSpPr>
        <p:grpSpPr>
          <a:xfrm>
            <a:off x="267222" y="7686708"/>
            <a:ext cx="1638249" cy="542925"/>
            <a:chOff x="0" y="0"/>
            <a:chExt cx="2184332" cy="723900"/>
          </a:xfrm>
        </p:grpSpPr>
        <p:sp>
          <p:nvSpPr>
            <p:cNvPr id="20" name="Freeform 20"/>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21" name="TextBox 21"/>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博士规划</a:t>
              </a:r>
            </a:p>
          </p:txBody>
        </p:sp>
      </p:grpSp>
      <p:grpSp>
        <p:nvGrpSpPr>
          <p:cNvPr id="22" name="Group 22"/>
          <p:cNvGrpSpPr/>
          <p:nvPr/>
        </p:nvGrpSpPr>
        <p:grpSpPr>
          <a:xfrm>
            <a:off x="267222" y="2704350"/>
            <a:ext cx="1638249" cy="516391"/>
            <a:chOff x="0" y="0"/>
            <a:chExt cx="2184332" cy="688522"/>
          </a:xfrm>
        </p:grpSpPr>
        <p:sp>
          <p:nvSpPr>
            <p:cNvPr id="23" name="Freeform 23"/>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24" name="TextBox 24"/>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个人简介</a:t>
              </a:r>
            </a:p>
          </p:txBody>
        </p:sp>
      </p:grpSp>
      <p:grpSp>
        <p:nvGrpSpPr>
          <p:cNvPr id="45" name="组合 44">
            <a:extLst>
              <a:ext uri="{FF2B5EF4-FFF2-40B4-BE49-F238E27FC236}">
                <a16:creationId xmlns:a16="http://schemas.microsoft.com/office/drawing/2014/main" id="{244C00E5-6F67-D980-08AD-41077F179540}"/>
              </a:ext>
            </a:extLst>
          </p:cNvPr>
          <p:cNvGrpSpPr/>
          <p:nvPr/>
        </p:nvGrpSpPr>
        <p:grpSpPr>
          <a:xfrm>
            <a:off x="3200399" y="2768623"/>
            <a:ext cx="5286367" cy="5108554"/>
            <a:chOff x="5479888" y="3061800"/>
            <a:chExt cx="2577708" cy="2371177"/>
          </a:xfrm>
        </p:grpSpPr>
        <p:sp>
          <p:nvSpPr>
            <p:cNvPr id="41" name="Google Shape;14214;p216">
              <a:extLst>
                <a:ext uri="{FF2B5EF4-FFF2-40B4-BE49-F238E27FC236}">
                  <a16:creationId xmlns:a16="http://schemas.microsoft.com/office/drawing/2014/main" id="{F77F12E5-B006-459E-EDDC-27E534E25B95}"/>
                </a:ext>
              </a:extLst>
            </p:cNvPr>
            <p:cNvSpPr/>
            <p:nvPr/>
          </p:nvSpPr>
          <p:spPr>
            <a:xfrm>
              <a:off x="5479888" y="3061800"/>
              <a:ext cx="2577708" cy="2371177"/>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42" name="Google Shape;14215;p216">
              <a:extLst>
                <a:ext uri="{FF2B5EF4-FFF2-40B4-BE49-F238E27FC236}">
                  <a16:creationId xmlns:a16="http://schemas.microsoft.com/office/drawing/2014/main" id="{A99320FF-E812-C327-B438-0E06204684CE}"/>
                </a:ext>
              </a:extLst>
            </p:cNvPr>
            <p:cNvSpPr txBox="1"/>
            <p:nvPr/>
          </p:nvSpPr>
          <p:spPr>
            <a:xfrm>
              <a:off x="5741205" y="3186011"/>
              <a:ext cx="2119800" cy="26584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altLang="en-US" sz="2000" b="1">
                  <a:latin typeface="Times New Roman" panose="02020603050405020304"/>
                  <a:ea typeface="微软雅黑 Light" panose="020B0502040204020203" pitchFamily="34" charset="-122"/>
                  <a:cs typeface="Times New Roman" panose="02020603050405020304"/>
                  <a:sym typeface="Times New Roman" panose="02020603050405020304"/>
                </a:rPr>
                <a:t>传统拜占庭容错共识协议（</a:t>
              </a:r>
              <a:r>
                <a:rPr lang="en-US" altLang="zh-CN" sz="2000" b="1">
                  <a:latin typeface="Times New Roman" panose="02020603050405020304"/>
                  <a:ea typeface="微软雅黑 Light" panose="020B0502040204020203" pitchFamily="34" charset="-122"/>
                  <a:cs typeface="Times New Roman" panose="02020603050405020304"/>
                  <a:sym typeface="Times New Roman" panose="02020603050405020304"/>
                </a:rPr>
                <a:t>BFT</a:t>
              </a:r>
              <a:r>
                <a:rPr lang="zh-CN" altLang="en-US" sz="2000" b="1">
                  <a:latin typeface="Times New Roman" panose="02020603050405020304"/>
                  <a:ea typeface="微软雅黑 Light" panose="020B0502040204020203" pitchFamily="34" charset="-122"/>
                  <a:cs typeface="Times New Roman" panose="02020603050405020304"/>
                  <a:sym typeface="Times New Roman" panose="02020603050405020304"/>
                </a:rPr>
                <a:t>）</a:t>
              </a:r>
              <a:endParaRPr sz="2000" b="1">
                <a:latin typeface="Times New Roman" panose="02020603050405020304"/>
                <a:ea typeface="微软雅黑 Light" panose="020B0502040204020203" pitchFamily="34" charset="-122"/>
                <a:cs typeface="Times New Roman" panose="02020603050405020304"/>
                <a:sym typeface="Times New Roman" panose="02020603050405020304"/>
              </a:endParaRPr>
            </a:p>
          </p:txBody>
        </p:sp>
        <p:sp>
          <p:nvSpPr>
            <p:cNvPr id="43" name="Google Shape;14219;p216">
              <a:extLst>
                <a:ext uri="{FF2B5EF4-FFF2-40B4-BE49-F238E27FC236}">
                  <a16:creationId xmlns:a16="http://schemas.microsoft.com/office/drawing/2014/main" id="{6944A90C-6DC1-C50F-0A0B-3251E1473684}"/>
                </a:ext>
              </a:extLst>
            </p:cNvPr>
            <p:cNvSpPr/>
            <p:nvPr/>
          </p:nvSpPr>
          <p:spPr>
            <a:xfrm>
              <a:off x="559850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2000">
                  <a:latin typeface="Times New Roman" panose="02020603050405020304"/>
                  <a:ea typeface="微软雅黑 Light" panose="020B0502040204020203" pitchFamily="34" charset="-122"/>
                  <a:cs typeface="Times New Roman" panose="02020603050405020304"/>
                  <a:sym typeface="Times New Roman" panose="02020603050405020304"/>
                </a:rPr>
                <a:t>Leader BFT</a:t>
              </a:r>
              <a:endParaRPr lang="zh-CN" altLang="en-GB" sz="2000">
                <a:latin typeface="Times New Roman" panose="02020603050405020304"/>
                <a:ea typeface="微软雅黑 Light" panose="020B0502040204020203" pitchFamily="34" charset="-122"/>
                <a:cs typeface="Times New Roman" panose="02020603050405020304"/>
                <a:sym typeface="Times New Roman" panose="02020603050405020304"/>
              </a:endParaRPr>
            </a:p>
          </p:txBody>
        </p:sp>
        <p:sp>
          <p:nvSpPr>
            <p:cNvPr id="44" name="Google Shape;14220;p216">
              <a:extLst>
                <a:ext uri="{FF2B5EF4-FFF2-40B4-BE49-F238E27FC236}">
                  <a16:creationId xmlns:a16="http://schemas.microsoft.com/office/drawing/2014/main" id="{642E3721-ACF3-EAD7-C15D-2225128CA10A}"/>
                </a:ext>
              </a:extLst>
            </p:cNvPr>
            <p:cNvSpPr/>
            <p:nvPr/>
          </p:nvSpPr>
          <p:spPr>
            <a:xfrm>
              <a:off x="6809650" y="3741600"/>
              <a:ext cx="1124100" cy="546000"/>
            </a:xfrm>
            <a:prstGeom prst="roundRect">
              <a:avLst>
                <a:gd name="adj" fmla="val 16667"/>
              </a:avLst>
            </a:prstGeom>
            <a:solidFill>
              <a:srgbClr val="A4C2F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tLang="zh-CN" sz="2000">
                  <a:latin typeface="Times New Roman" panose="02020603050405020304"/>
                  <a:ea typeface="微软雅黑 Light" panose="020B0502040204020203" pitchFamily="34" charset="-122"/>
                  <a:cs typeface="Times New Roman" panose="02020603050405020304"/>
                  <a:sym typeface="Times New Roman" panose="02020603050405020304"/>
                </a:rPr>
                <a:t>leaderless BFT</a:t>
              </a:r>
            </a:p>
          </p:txBody>
        </p:sp>
      </p:grpSp>
      <p:sp>
        <p:nvSpPr>
          <p:cNvPr id="50" name="TextBox 32">
            <a:extLst>
              <a:ext uri="{FF2B5EF4-FFF2-40B4-BE49-F238E27FC236}">
                <a16:creationId xmlns:a16="http://schemas.microsoft.com/office/drawing/2014/main" id="{50D56082-4E5C-40C4-8B1F-5EE395C6DCEB}"/>
              </a:ext>
            </a:extLst>
          </p:cNvPr>
          <p:cNvSpPr txBox="1"/>
          <p:nvPr/>
        </p:nvSpPr>
        <p:spPr>
          <a:xfrm>
            <a:off x="2774296" y="1956354"/>
            <a:ext cx="4138767" cy="754856"/>
          </a:xfrm>
          <a:prstGeom prst="rect">
            <a:avLst/>
          </a:prstGeom>
        </p:spPr>
        <p:txBody>
          <a:bodyPr lIns="0" tIns="0" rIns="0" bIns="0" rtlCol="0" anchor="t"/>
          <a:lstStyle/>
          <a:p>
            <a:pPr marL="271463" lvl="1" algn="l">
              <a:lnSpc>
                <a:spcPts val="4320"/>
              </a:lnSpc>
            </a:pPr>
            <a:r>
              <a:rPr lang="zh-CN" altLang="en-US" sz="3000" b="1" spc="179">
                <a:solidFill>
                  <a:srgbClr val="141E8C"/>
                </a:solidFill>
                <a:latin typeface="Arimo Bold"/>
                <a:ea typeface="微软雅黑 Light" panose="020B0502040204020203" pitchFamily="34" charset="-122"/>
                <a:cs typeface="Arimo Bold"/>
                <a:sym typeface="Arimo Bold"/>
              </a:rPr>
              <a:t>研究背景：</a:t>
            </a:r>
            <a:endParaRPr lang="en-US" sz="3000" b="1" spc="179">
              <a:solidFill>
                <a:srgbClr val="141E8C"/>
              </a:solidFill>
              <a:latin typeface="Arimo Bold"/>
              <a:ea typeface="Arimo Bold"/>
              <a:cs typeface="Arimo Bold"/>
              <a:sym typeface="Arimo Bold"/>
            </a:endParaRPr>
          </a:p>
        </p:txBody>
      </p:sp>
      <p:sp>
        <p:nvSpPr>
          <p:cNvPr id="51" name="AutoShape 37">
            <a:extLst>
              <a:ext uri="{FF2B5EF4-FFF2-40B4-BE49-F238E27FC236}">
                <a16:creationId xmlns:a16="http://schemas.microsoft.com/office/drawing/2014/main" id="{3DAF472B-80DE-33A4-35AD-9C55B7A532D5}"/>
              </a:ext>
            </a:extLst>
          </p:cNvPr>
          <p:cNvSpPr/>
          <p:nvPr/>
        </p:nvSpPr>
        <p:spPr>
          <a:xfrm rot="5387460">
            <a:off x="6120269" y="5650984"/>
            <a:ext cx="6528478" cy="0"/>
          </a:xfrm>
          <a:prstGeom prst="line">
            <a:avLst/>
          </a:prstGeom>
          <a:ln w="9525" cap="rnd">
            <a:solidFill>
              <a:srgbClr val="000000"/>
            </a:solidFill>
            <a:prstDash val="solid"/>
            <a:headEnd type="none" w="sm" len="sm"/>
            <a:tailEnd type="none" w="sm" len="sm"/>
          </a:ln>
        </p:spPr>
        <p:txBody>
          <a:bodyPr/>
          <a:lstStyle/>
          <a:p>
            <a:endParaRPr lang="zh-CN" altLang="en-US"/>
          </a:p>
        </p:txBody>
      </p:sp>
      <p:sp>
        <p:nvSpPr>
          <p:cNvPr id="52" name="TextBox 32">
            <a:extLst>
              <a:ext uri="{FF2B5EF4-FFF2-40B4-BE49-F238E27FC236}">
                <a16:creationId xmlns:a16="http://schemas.microsoft.com/office/drawing/2014/main" id="{85A03AD3-A7FB-0ED7-57B2-9AC6DC534091}"/>
              </a:ext>
            </a:extLst>
          </p:cNvPr>
          <p:cNvSpPr txBox="1"/>
          <p:nvPr/>
        </p:nvSpPr>
        <p:spPr>
          <a:xfrm>
            <a:off x="9786569" y="2013766"/>
            <a:ext cx="4138767" cy="754856"/>
          </a:xfrm>
          <a:prstGeom prst="rect">
            <a:avLst/>
          </a:prstGeom>
        </p:spPr>
        <p:txBody>
          <a:bodyPr lIns="0" tIns="0" rIns="0" bIns="0" rtlCol="0" anchor="t"/>
          <a:lstStyle/>
          <a:p>
            <a:pPr marL="271463" lvl="1" algn="l">
              <a:lnSpc>
                <a:spcPts val="4320"/>
              </a:lnSpc>
            </a:pPr>
            <a:r>
              <a:rPr lang="zh-CN" altLang="en-US" sz="3000" b="1" spc="179">
                <a:solidFill>
                  <a:srgbClr val="141E8C"/>
                </a:solidFill>
                <a:latin typeface="Arimo Bold"/>
                <a:ea typeface="微软雅黑 Light" panose="020B0502040204020203" pitchFamily="34" charset="-122"/>
                <a:cs typeface="Arimo Bold"/>
                <a:sym typeface="Arimo Bold"/>
              </a:rPr>
              <a:t>研究内容</a:t>
            </a:r>
            <a:r>
              <a:rPr lang="en-US" altLang="zh-CN" sz="3000" b="1" spc="179">
                <a:solidFill>
                  <a:srgbClr val="141E8C"/>
                </a:solidFill>
                <a:latin typeface="Arimo Bold"/>
                <a:ea typeface="Arimo Bold"/>
                <a:cs typeface="Arimo Bold"/>
                <a:sym typeface="Arimo Bold"/>
              </a:rPr>
              <a:t>1</a:t>
            </a:r>
            <a:r>
              <a:rPr lang="zh-CN" altLang="en-US" sz="3000" b="1" spc="179">
                <a:solidFill>
                  <a:srgbClr val="141E8C"/>
                </a:solidFill>
                <a:latin typeface="Arimo Bold"/>
                <a:ea typeface="微软雅黑 Light" panose="020B0502040204020203" pitchFamily="34" charset="-122"/>
                <a:cs typeface="Arimo Bold"/>
                <a:sym typeface="Arimo Bold"/>
              </a:rPr>
              <a:t>：</a:t>
            </a:r>
            <a:endParaRPr lang="en-US" sz="3000" b="1" spc="179">
              <a:solidFill>
                <a:srgbClr val="141E8C"/>
              </a:solidFill>
              <a:latin typeface="Arimo Bold"/>
              <a:ea typeface="Arimo Bold"/>
              <a:cs typeface="Arimo Bold"/>
              <a:sym typeface="Arimo Bold"/>
            </a:endParaRPr>
          </a:p>
        </p:txBody>
      </p:sp>
      <p:grpSp>
        <p:nvGrpSpPr>
          <p:cNvPr id="3072" name="组合 3071">
            <a:extLst>
              <a:ext uri="{FF2B5EF4-FFF2-40B4-BE49-F238E27FC236}">
                <a16:creationId xmlns:a16="http://schemas.microsoft.com/office/drawing/2014/main" id="{A80BDD15-BCB8-4068-BC69-9B1BB1DF63DD}"/>
              </a:ext>
            </a:extLst>
          </p:cNvPr>
          <p:cNvGrpSpPr/>
          <p:nvPr/>
        </p:nvGrpSpPr>
        <p:grpSpPr>
          <a:xfrm>
            <a:off x="3562802" y="5554862"/>
            <a:ext cx="2106929" cy="1110122"/>
            <a:chOff x="3474265" y="5594514"/>
            <a:chExt cx="2106929" cy="1110122"/>
          </a:xfrm>
        </p:grpSpPr>
        <p:sp>
          <p:nvSpPr>
            <p:cNvPr id="59" name="文本框 58">
              <a:extLst>
                <a:ext uri="{FF2B5EF4-FFF2-40B4-BE49-F238E27FC236}">
                  <a16:creationId xmlns:a16="http://schemas.microsoft.com/office/drawing/2014/main" id="{CE9E632E-96C6-A6CE-086B-5DBB81B437A5}"/>
                </a:ext>
              </a:extLst>
            </p:cNvPr>
            <p:cNvSpPr txBox="1"/>
            <p:nvPr/>
          </p:nvSpPr>
          <p:spPr>
            <a:xfrm>
              <a:off x="3474265" y="5716763"/>
              <a:ext cx="2105216" cy="830997"/>
            </a:xfrm>
            <a:prstGeom prst="rect">
              <a:avLst/>
            </a:prstGeom>
            <a:noFill/>
          </p:spPr>
          <p:txBody>
            <a:bodyPr wrap="square">
              <a:spAutoFit/>
            </a:bodyPr>
            <a:lstStyle/>
            <a:p>
              <a:r>
                <a:rPr lang="zh-CN" altLang="en-US" sz="1600"/>
                <a:t>易受到单点失效攻击，且视图切换过程繁琐，容易造成交易中断</a:t>
              </a:r>
            </a:p>
          </p:txBody>
        </p:sp>
        <p:sp>
          <p:nvSpPr>
            <p:cNvPr id="62" name="Google Shape;14214;p216">
              <a:extLst>
                <a:ext uri="{FF2B5EF4-FFF2-40B4-BE49-F238E27FC236}">
                  <a16:creationId xmlns:a16="http://schemas.microsoft.com/office/drawing/2014/main" id="{0183E26D-02B7-5DBD-CBF9-BF6AF89321D3}"/>
                </a:ext>
              </a:extLst>
            </p:cNvPr>
            <p:cNvSpPr/>
            <p:nvPr/>
          </p:nvSpPr>
          <p:spPr>
            <a:xfrm>
              <a:off x="3475978" y="5594514"/>
              <a:ext cx="2105216" cy="1110122"/>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grpSp>
        <p:nvGrpSpPr>
          <p:cNvPr id="3073" name="组合 3072">
            <a:extLst>
              <a:ext uri="{FF2B5EF4-FFF2-40B4-BE49-F238E27FC236}">
                <a16:creationId xmlns:a16="http://schemas.microsoft.com/office/drawing/2014/main" id="{1240A634-DC8F-7BF5-CC8E-5D65EB14092C}"/>
              </a:ext>
            </a:extLst>
          </p:cNvPr>
          <p:cNvGrpSpPr/>
          <p:nvPr/>
        </p:nvGrpSpPr>
        <p:grpSpPr>
          <a:xfrm>
            <a:off x="6054730" y="5554862"/>
            <a:ext cx="2172009" cy="1110122"/>
            <a:chOff x="5958915" y="5594514"/>
            <a:chExt cx="2172009" cy="1110122"/>
          </a:xfrm>
        </p:grpSpPr>
        <p:sp>
          <p:nvSpPr>
            <p:cNvPr id="61" name="文本框 60">
              <a:extLst>
                <a:ext uri="{FF2B5EF4-FFF2-40B4-BE49-F238E27FC236}">
                  <a16:creationId xmlns:a16="http://schemas.microsoft.com/office/drawing/2014/main" id="{3C6D6DCD-1DD2-1E8A-7232-92BD616E109F}"/>
                </a:ext>
              </a:extLst>
            </p:cNvPr>
            <p:cNvSpPr txBox="1"/>
            <p:nvPr/>
          </p:nvSpPr>
          <p:spPr>
            <a:xfrm>
              <a:off x="6025708" y="5710395"/>
              <a:ext cx="2105216" cy="830997"/>
            </a:xfrm>
            <a:prstGeom prst="rect">
              <a:avLst/>
            </a:prstGeom>
            <a:noFill/>
          </p:spPr>
          <p:txBody>
            <a:bodyPr wrap="square">
              <a:spAutoFit/>
            </a:bodyPr>
            <a:lstStyle/>
            <a:p>
              <a:r>
                <a:rPr lang="zh-CN" altLang="en-US" sz="1600"/>
                <a:t>虽然安全性更高，但存在传播延迟大、性能波动大等问题；</a:t>
              </a:r>
            </a:p>
          </p:txBody>
        </p:sp>
        <p:sp>
          <p:nvSpPr>
            <p:cNvPr id="63" name="Google Shape;14214;p216">
              <a:extLst>
                <a:ext uri="{FF2B5EF4-FFF2-40B4-BE49-F238E27FC236}">
                  <a16:creationId xmlns:a16="http://schemas.microsoft.com/office/drawing/2014/main" id="{B9861FCE-875C-4535-4E5E-2B427850966F}"/>
                </a:ext>
              </a:extLst>
            </p:cNvPr>
            <p:cNvSpPr/>
            <p:nvPr/>
          </p:nvSpPr>
          <p:spPr>
            <a:xfrm>
              <a:off x="5958915" y="5594514"/>
              <a:ext cx="2105216" cy="1110122"/>
            </a:xfrm>
            <a:prstGeom prst="roundRect">
              <a:avLst>
                <a:gd name="adj" fmla="val 16667"/>
              </a:avLst>
            </a:prstGeom>
            <a:noFill/>
            <a:ln w="19050" cap="flat" cmpd="sng">
              <a:solidFill>
                <a:srgbClr val="3C78D8"/>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grpSp>
      <p:sp>
        <p:nvSpPr>
          <p:cNvPr id="3077" name="文本框 3076">
            <a:extLst>
              <a:ext uri="{FF2B5EF4-FFF2-40B4-BE49-F238E27FC236}">
                <a16:creationId xmlns:a16="http://schemas.microsoft.com/office/drawing/2014/main" id="{90D67208-2735-E1C9-E721-96590C5A3204}"/>
              </a:ext>
            </a:extLst>
          </p:cNvPr>
          <p:cNvSpPr txBox="1"/>
          <p:nvPr/>
        </p:nvSpPr>
        <p:spPr>
          <a:xfrm>
            <a:off x="3562802" y="7169647"/>
            <a:ext cx="9412014" cy="369332"/>
          </a:xfrm>
          <a:prstGeom prst="rect">
            <a:avLst/>
          </a:prstGeom>
          <a:noFill/>
        </p:spPr>
        <p:txBody>
          <a:bodyPr wrap="square">
            <a:spAutoFit/>
          </a:bodyPr>
          <a:lstStyle/>
          <a:p>
            <a:r>
              <a:rPr lang="zh-CN" altLang="en-US"/>
              <a:t>高通信开销、延迟大、事务处理中断等问题</a:t>
            </a:r>
          </a:p>
        </p:txBody>
      </p:sp>
      <p:sp>
        <p:nvSpPr>
          <p:cNvPr id="3079" name="文本框 3078">
            <a:extLst>
              <a:ext uri="{FF2B5EF4-FFF2-40B4-BE49-F238E27FC236}">
                <a16:creationId xmlns:a16="http://schemas.microsoft.com/office/drawing/2014/main" id="{97FBF709-7B60-0E8B-1666-353FB4861580}"/>
              </a:ext>
            </a:extLst>
          </p:cNvPr>
          <p:cNvSpPr txBox="1"/>
          <p:nvPr/>
        </p:nvSpPr>
        <p:spPr>
          <a:xfrm>
            <a:off x="2991050" y="8570380"/>
            <a:ext cx="5471752" cy="830997"/>
          </a:xfrm>
          <a:prstGeom prst="rect">
            <a:avLst/>
          </a:prstGeom>
          <a:noFill/>
        </p:spPr>
        <p:txBody>
          <a:bodyPr wrap="square">
            <a:spAutoFit/>
          </a:bodyPr>
          <a:lstStyle/>
          <a:p>
            <a:pPr marL="342900" indent="-342900">
              <a:buFont typeface="Wingdings" panose="05000000000000000000" pitchFamily="2" charset="2"/>
              <a:buChar char="Ø"/>
            </a:pPr>
            <a:r>
              <a:rPr lang="zh-CN" altLang="en-US" sz="2400">
                <a:latin typeface="Arimo" panose="02010600030101010101" charset="0"/>
                <a:cs typeface="Arimo" panose="02010600030101010101" charset="0"/>
              </a:rPr>
              <a:t>如何在不牺牲安全性的前提下，实现高效率、低延迟且不间断的共识流程</a:t>
            </a:r>
            <a:r>
              <a:rPr lang="en-US" altLang="zh-CN" sz="2400">
                <a:latin typeface="Arimo" panose="02010600030101010101" charset="0"/>
                <a:ea typeface="Arimo" panose="02010600030101010101" charset="0"/>
                <a:cs typeface="Arimo" panose="02010600030101010101" charset="0"/>
              </a:rPr>
              <a:t>?</a:t>
            </a:r>
            <a:endParaRPr lang="zh-CN" altLang="en-US" sz="2400">
              <a:latin typeface="Arimo" panose="02010600030101010101" charset="0"/>
              <a:cs typeface="Arimo" panose="02010600030101010101" charset="0"/>
            </a:endParaRPr>
          </a:p>
        </p:txBody>
      </p:sp>
      <p:grpSp>
        <p:nvGrpSpPr>
          <p:cNvPr id="3080" name="Group 60">
            <a:extLst>
              <a:ext uri="{FF2B5EF4-FFF2-40B4-BE49-F238E27FC236}">
                <a16:creationId xmlns:a16="http://schemas.microsoft.com/office/drawing/2014/main" id="{04555889-3ED1-A50F-0654-8052F68D4FA4}"/>
              </a:ext>
            </a:extLst>
          </p:cNvPr>
          <p:cNvGrpSpPr/>
          <p:nvPr/>
        </p:nvGrpSpPr>
        <p:grpSpPr>
          <a:xfrm>
            <a:off x="5499866" y="7970216"/>
            <a:ext cx="321945" cy="569595"/>
            <a:chOff x="0" y="0"/>
            <a:chExt cx="429260" cy="759460"/>
          </a:xfrm>
        </p:grpSpPr>
        <p:sp>
          <p:nvSpPr>
            <p:cNvPr id="3081" name="Freeform 61">
              <a:extLst>
                <a:ext uri="{FF2B5EF4-FFF2-40B4-BE49-F238E27FC236}">
                  <a16:creationId xmlns:a16="http://schemas.microsoft.com/office/drawing/2014/main" id="{9EB3CFAB-DF0E-84C9-FE3F-93B00F1AC93E}"/>
                </a:ext>
              </a:extLst>
            </p:cNvPr>
            <p:cNvSpPr/>
            <p:nvPr/>
          </p:nvSpPr>
          <p:spPr>
            <a:xfrm>
              <a:off x="-1016" y="0"/>
              <a:ext cx="431292" cy="759460"/>
            </a:xfrm>
            <a:custGeom>
              <a:avLst/>
              <a:gdLst/>
              <a:ahLst/>
              <a:cxnLst/>
              <a:rect l="l" t="t" r="r" b="b"/>
              <a:pathLst>
                <a:path w="431292" h="759460">
                  <a:moveTo>
                    <a:pt x="13716" y="526669"/>
                  </a:moveTo>
                  <a:lnTo>
                    <a:pt x="114681" y="526669"/>
                  </a:lnTo>
                  <a:lnTo>
                    <a:pt x="114681" y="539369"/>
                  </a:lnTo>
                  <a:lnTo>
                    <a:pt x="101981" y="539369"/>
                  </a:lnTo>
                  <a:lnTo>
                    <a:pt x="101981" y="12700"/>
                  </a:lnTo>
                  <a:cubicBezTo>
                    <a:pt x="101981" y="5715"/>
                    <a:pt x="107696" y="0"/>
                    <a:pt x="114681" y="0"/>
                  </a:cubicBezTo>
                  <a:lnTo>
                    <a:pt x="316611" y="0"/>
                  </a:lnTo>
                  <a:cubicBezTo>
                    <a:pt x="323596" y="0"/>
                    <a:pt x="329311" y="5715"/>
                    <a:pt x="329311" y="12700"/>
                  </a:cubicBezTo>
                  <a:lnTo>
                    <a:pt x="329311" y="539369"/>
                  </a:lnTo>
                  <a:lnTo>
                    <a:pt x="316611" y="539369"/>
                  </a:lnTo>
                  <a:lnTo>
                    <a:pt x="316611" y="526669"/>
                  </a:lnTo>
                  <a:lnTo>
                    <a:pt x="417576" y="526669"/>
                  </a:lnTo>
                  <a:cubicBezTo>
                    <a:pt x="422656" y="526669"/>
                    <a:pt x="427228" y="529717"/>
                    <a:pt x="429260" y="534416"/>
                  </a:cubicBezTo>
                  <a:cubicBezTo>
                    <a:pt x="431292" y="539115"/>
                    <a:pt x="430276" y="544576"/>
                    <a:pt x="426720" y="548259"/>
                  </a:cubicBezTo>
                  <a:lnTo>
                    <a:pt x="224790" y="755650"/>
                  </a:lnTo>
                  <a:cubicBezTo>
                    <a:pt x="222377" y="758063"/>
                    <a:pt x="219075" y="759460"/>
                    <a:pt x="215646" y="759460"/>
                  </a:cubicBezTo>
                  <a:cubicBezTo>
                    <a:pt x="212217" y="759460"/>
                    <a:pt x="208915" y="758063"/>
                    <a:pt x="206502" y="755650"/>
                  </a:cubicBezTo>
                  <a:lnTo>
                    <a:pt x="4572" y="548132"/>
                  </a:lnTo>
                  <a:cubicBezTo>
                    <a:pt x="1016" y="544449"/>
                    <a:pt x="0" y="538988"/>
                    <a:pt x="2032" y="534289"/>
                  </a:cubicBezTo>
                  <a:cubicBezTo>
                    <a:pt x="4064" y="529590"/>
                    <a:pt x="8636" y="526542"/>
                    <a:pt x="13716" y="526542"/>
                  </a:cubicBezTo>
                  <a:moveTo>
                    <a:pt x="13716" y="551942"/>
                  </a:moveTo>
                  <a:lnTo>
                    <a:pt x="13716" y="539242"/>
                  </a:lnTo>
                  <a:lnTo>
                    <a:pt x="22860" y="530352"/>
                  </a:lnTo>
                  <a:lnTo>
                    <a:pt x="224790" y="737870"/>
                  </a:lnTo>
                  <a:lnTo>
                    <a:pt x="215646" y="746760"/>
                  </a:lnTo>
                  <a:lnTo>
                    <a:pt x="206502" y="737870"/>
                  </a:lnTo>
                  <a:lnTo>
                    <a:pt x="408432" y="530479"/>
                  </a:lnTo>
                  <a:lnTo>
                    <a:pt x="417576" y="539369"/>
                  </a:lnTo>
                  <a:lnTo>
                    <a:pt x="417576" y="552069"/>
                  </a:lnTo>
                  <a:lnTo>
                    <a:pt x="316611" y="552069"/>
                  </a:lnTo>
                  <a:cubicBezTo>
                    <a:pt x="309626" y="552069"/>
                    <a:pt x="303911" y="546354"/>
                    <a:pt x="303911" y="539369"/>
                  </a:cubicBezTo>
                  <a:lnTo>
                    <a:pt x="303911" y="12700"/>
                  </a:lnTo>
                  <a:lnTo>
                    <a:pt x="316611" y="12700"/>
                  </a:lnTo>
                  <a:lnTo>
                    <a:pt x="316611" y="25400"/>
                  </a:lnTo>
                  <a:lnTo>
                    <a:pt x="114681" y="25400"/>
                  </a:lnTo>
                  <a:lnTo>
                    <a:pt x="114681" y="12700"/>
                  </a:lnTo>
                  <a:lnTo>
                    <a:pt x="127381" y="12700"/>
                  </a:lnTo>
                  <a:lnTo>
                    <a:pt x="127381" y="539369"/>
                  </a:lnTo>
                  <a:cubicBezTo>
                    <a:pt x="127381" y="546354"/>
                    <a:pt x="121666" y="552069"/>
                    <a:pt x="114681" y="552069"/>
                  </a:cubicBezTo>
                  <a:lnTo>
                    <a:pt x="13716" y="552069"/>
                  </a:lnTo>
                  <a:close/>
                </a:path>
              </a:pathLst>
            </a:custGeom>
            <a:solidFill>
              <a:srgbClr val="0D0D0D"/>
            </a:solidFill>
          </p:spPr>
          <p:txBody>
            <a:bodyPr/>
            <a:lstStyle/>
            <a:p>
              <a:endParaRPr lang="zh-CN" altLang="en-US"/>
            </a:p>
          </p:txBody>
        </p:sp>
      </p:grpSp>
      <p:sp>
        <p:nvSpPr>
          <p:cNvPr id="7" name="文本框 6">
            <a:extLst>
              <a:ext uri="{FF2B5EF4-FFF2-40B4-BE49-F238E27FC236}">
                <a16:creationId xmlns:a16="http://schemas.microsoft.com/office/drawing/2014/main" id="{4C696324-C13D-BEEF-F0C0-B769E7FAE3E0}"/>
              </a:ext>
            </a:extLst>
          </p:cNvPr>
          <p:cNvSpPr txBox="1"/>
          <p:nvPr/>
        </p:nvSpPr>
        <p:spPr>
          <a:xfrm>
            <a:off x="10101943" y="8127297"/>
            <a:ext cx="7009501" cy="1938992"/>
          </a:xfrm>
          <a:prstGeom prst="rect">
            <a:avLst/>
          </a:prstGeom>
          <a:noFill/>
        </p:spPr>
        <p:txBody>
          <a:bodyPr wrap="square">
            <a:spAutoFit/>
          </a:bodyPr>
          <a:lstStyle/>
          <a:p>
            <a:pPr marL="285750" indent="-285750">
              <a:buFont typeface="Wingdings" panose="05000000000000000000" pitchFamily="2" charset="2"/>
              <a:buChar char="Ø"/>
            </a:pPr>
            <a:r>
              <a:rPr lang="zh-CN" altLang="en-US" sz="2400" b="1">
                <a:latin typeface="+mn-ea"/>
                <a:cs typeface="Arimo" panose="02010600030101010101" charset="0"/>
              </a:rPr>
              <a:t>动态切换机制</a:t>
            </a:r>
            <a:r>
              <a:rPr lang="zh-CN" altLang="en-US" sz="2400">
                <a:latin typeface="+mn-ea"/>
                <a:cs typeface="Arimo" panose="02010600030101010101" charset="0"/>
              </a:rPr>
              <a:t>：</a:t>
            </a:r>
            <a:r>
              <a:rPr lang="en-GB" altLang="zh-CN" sz="2400">
                <a:latin typeface="+mn-ea"/>
                <a:cs typeface="Arimo" panose="02010600030101010101" charset="0"/>
              </a:rPr>
              <a:t>ATBFT </a:t>
            </a:r>
            <a:r>
              <a:rPr lang="zh-CN" altLang="en-US" sz="2400">
                <a:latin typeface="+mn-ea"/>
                <a:cs typeface="Arimo" panose="02010600030101010101" charset="0"/>
              </a:rPr>
              <a:t>可</a:t>
            </a:r>
            <a:r>
              <a:rPr lang="zh-CN" altLang="en-US" sz="2400" b="1">
                <a:latin typeface="+mn-ea"/>
                <a:cs typeface="Arimo" panose="02010600030101010101" charset="0"/>
              </a:rPr>
              <a:t>根据网络状态</a:t>
            </a:r>
            <a:r>
              <a:rPr lang="zh-CN" altLang="en-US" sz="2400">
                <a:latin typeface="+mn-ea"/>
                <a:cs typeface="Arimo" panose="02010600030101010101" charset="0"/>
              </a:rPr>
              <a:t>自动在 </a:t>
            </a:r>
            <a:r>
              <a:rPr lang="en-GB" altLang="zh-CN" sz="2400" b="1">
                <a:latin typeface="+mn-ea"/>
                <a:cs typeface="Arimo" panose="02010600030101010101" charset="0"/>
              </a:rPr>
              <a:t>leaderBFT </a:t>
            </a:r>
            <a:r>
              <a:rPr lang="zh-CN" altLang="en-US" sz="2400" b="1">
                <a:latin typeface="+mn-ea"/>
                <a:cs typeface="Arimo" panose="02010600030101010101" charset="0"/>
              </a:rPr>
              <a:t>与 </a:t>
            </a:r>
            <a:r>
              <a:rPr lang="en-GB" altLang="zh-CN" sz="2400" b="1">
                <a:latin typeface="+mn-ea"/>
                <a:cs typeface="Arimo" panose="02010600030101010101" charset="0"/>
              </a:rPr>
              <a:t>leaderless </a:t>
            </a:r>
            <a:r>
              <a:rPr lang="en-GB" altLang="zh-CN" sz="2400">
                <a:latin typeface="+mn-ea"/>
                <a:cs typeface="Arimo" panose="02010600030101010101" charset="0"/>
              </a:rPr>
              <a:t>BFT </a:t>
            </a:r>
            <a:r>
              <a:rPr lang="zh-CN" altLang="en-US" sz="2400">
                <a:latin typeface="+mn-ea"/>
                <a:cs typeface="Arimo" panose="02010600030101010101" charset="0"/>
              </a:rPr>
              <a:t>共识间</a:t>
            </a:r>
            <a:r>
              <a:rPr lang="zh-CN" altLang="en-US" sz="2400" b="1">
                <a:latin typeface="+mn-ea"/>
                <a:cs typeface="Arimo" panose="02010600030101010101" charset="0"/>
              </a:rPr>
              <a:t>切换</a:t>
            </a:r>
            <a:r>
              <a:rPr lang="zh-CN" altLang="en-US" sz="2400">
                <a:latin typeface="+mn-ea"/>
                <a:cs typeface="Arimo" panose="02010600030101010101" charset="0"/>
              </a:rPr>
              <a:t>，保证即使领导节点失效，交易也能不中断。</a:t>
            </a:r>
            <a:endParaRPr lang="en-US" altLang="zh-CN" sz="2400">
              <a:latin typeface="+mn-ea"/>
              <a:cs typeface="Arimo" panose="02010600030101010101" charset="0"/>
            </a:endParaRPr>
          </a:p>
          <a:p>
            <a:endParaRPr lang="en-US" altLang="zh-CN" sz="2400">
              <a:latin typeface="+mn-ea"/>
              <a:cs typeface="Arimo" panose="02010600030101010101" charset="0"/>
            </a:endParaRPr>
          </a:p>
          <a:p>
            <a:endParaRPr lang="en-US" altLang="zh-CN" sz="2400">
              <a:latin typeface="+mn-ea"/>
              <a:cs typeface="Arimo" panose="02010600030101010101"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904DE-F7DA-E294-1C3D-530E9200205A}"/>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F9E904AB-0205-9AAC-27BF-6146CE3A35D7}"/>
              </a:ext>
            </a:extLst>
          </p:cNvPr>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3" name="Group 3">
            <a:extLst>
              <a:ext uri="{FF2B5EF4-FFF2-40B4-BE49-F238E27FC236}">
                <a16:creationId xmlns:a16="http://schemas.microsoft.com/office/drawing/2014/main" id="{8E9816A4-0AE6-390A-9F8B-5925F5CD992B}"/>
              </a:ext>
            </a:extLst>
          </p:cNvPr>
          <p:cNvGrpSpPr/>
          <p:nvPr/>
        </p:nvGrpSpPr>
        <p:grpSpPr>
          <a:xfrm>
            <a:off x="2743200" y="574840"/>
            <a:ext cx="16084210" cy="690562"/>
            <a:chOff x="0" y="0"/>
            <a:chExt cx="21445614" cy="920750"/>
          </a:xfrm>
        </p:grpSpPr>
        <p:sp>
          <p:nvSpPr>
            <p:cNvPr id="4" name="Freeform 4">
              <a:extLst>
                <a:ext uri="{FF2B5EF4-FFF2-40B4-BE49-F238E27FC236}">
                  <a16:creationId xmlns:a16="http://schemas.microsoft.com/office/drawing/2014/main" id="{49E3B9C5-8194-C84C-28F0-AFEFAE94FC18}"/>
                </a:ext>
              </a:extLst>
            </p:cNvPr>
            <p:cNvSpPr/>
            <p:nvPr/>
          </p:nvSpPr>
          <p:spPr>
            <a:xfrm>
              <a:off x="0"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5" name="TextBox 5">
              <a:extLst>
                <a:ext uri="{FF2B5EF4-FFF2-40B4-BE49-F238E27FC236}">
                  <a16:creationId xmlns:a16="http://schemas.microsoft.com/office/drawing/2014/main" id="{41CCC4E1-3E82-E719-3F45-37E79256ABC6}"/>
                </a:ext>
              </a:extLst>
            </p:cNvPr>
            <p:cNvSpPr txBox="1"/>
            <p:nvPr/>
          </p:nvSpPr>
          <p:spPr>
            <a:xfrm>
              <a:off x="0" y="-28575"/>
              <a:ext cx="21445614" cy="949325"/>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2.2</a:t>
              </a:r>
              <a:r>
                <a:rPr lang="zh-CN" altLang="en-US" sz="3600" b="1" spc="450">
                  <a:solidFill>
                    <a:srgbClr val="141E8C"/>
                  </a:solidFill>
                  <a:latin typeface="Arimo Bold"/>
                  <a:ea typeface="微软雅黑 Light" panose="020B0502040204020203" pitchFamily="34" charset="-122"/>
                  <a:cs typeface="Arimo Bold"/>
                  <a:sym typeface="Arimo Bold"/>
                </a:rPr>
                <a:t>链上优化路径：共识算法优化</a:t>
              </a:r>
              <a:r>
                <a:rPr lang="en-US" sz="3600" b="1" spc="450">
                  <a:solidFill>
                    <a:srgbClr val="141E8C"/>
                  </a:solidFill>
                  <a:latin typeface="Arimo Bold"/>
                  <a:ea typeface="Arimo Bold"/>
                  <a:cs typeface="Arimo Bold"/>
                  <a:sym typeface="Arimo Bold"/>
                </a:rPr>
                <a:t> </a:t>
              </a:r>
            </a:p>
          </p:txBody>
        </p:sp>
      </p:grpSp>
      <p:grpSp>
        <p:nvGrpSpPr>
          <p:cNvPr id="10" name="Group 10">
            <a:extLst>
              <a:ext uri="{FF2B5EF4-FFF2-40B4-BE49-F238E27FC236}">
                <a16:creationId xmlns:a16="http://schemas.microsoft.com/office/drawing/2014/main" id="{2F19AB5F-DBC8-CADE-A225-22B141E91075}"/>
              </a:ext>
            </a:extLst>
          </p:cNvPr>
          <p:cNvGrpSpPr/>
          <p:nvPr/>
        </p:nvGrpSpPr>
        <p:grpSpPr>
          <a:xfrm>
            <a:off x="0" y="1376559"/>
            <a:ext cx="2105247" cy="8910440"/>
            <a:chOff x="0" y="0"/>
            <a:chExt cx="2806996" cy="11880586"/>
          </a:xfrm>
        </p:grpSpPr>
        <p:sp>
          <p:nvSpPr>
            <p:cNvPr id="11" name="Freeform 11">
              <a:extLst>
                <a:ext uri="{FF2B5EF4-FFF2-40B4-BE49-F238E27FC236}">
                  <a16:creationId xmlns:a16="http://schemas.microsoft.com/office/drawing/2014/main" id="{9A95797B-38D8-CA27-0358-FCCDDD5A8CBB}"/>
                </a:ext>
              </a:extLst>
            </p:cNvPr>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grpSp>
        <p:nvGrpSpPr>
          <p:cNvPr id="12" name="Group 12">
            <a:extLst>
              <a:ext uri="{FF2B5EF4-FFF2-40B4-BE49-F238E27FC236}">
                <a16:creationId xmlns:a16="http://schemas.microsoft.com/office/drawing/2014/main" id="{3D50C9A2-E010-1B1D-2993-8C107C8FC108}"/>
              </a:ext>
            </a:extLst>
          </p:cNvPr>
          <p:cNvGrpSpPr/>
          <p:nvPr/>
        </p:nvGrpSpPr>
        <p:grpSpPr>
          <a:xfrm>
            <a:off x="1" y="5149604"/>
            <a:ext cx="2105247" cy="700803"/>
            <a:chOff x="0" y="0"/>
            <a:chExt cx="2806996" cy="934404"/>
          </a:xfrm>
        </p:grpSpPr>
        <p:sp>
          <p:nvSpPr>
            <p:cNvPr id="13" name="Freeform 13">
              <a:extLst>
                <a:ext uri="{FF2B5EF4-FFF2-40B4-BE49-F238E27FC236}">
                  <a16:creationId xmlns:a16="http://schemas.microsoft.com/office/drawing/2014/main" id="{45D25D44-07A5-3C1B-CC5E-B12E9BB1EDE6}"/>
                </a:ext>
              </a:extLst>
            </p:cNvPr>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grpSp>
        <p:nvGrpSpPr>
          <p:cNvPr id="16" name="Group 16">
            <a:extLst>
              <a:ext uri="{FF2B5EF4-FFF2-40B4-BE49-F238E27FC236}">
                <a16:creationId xmlns:a16="http://schemas.microsoft.com/office/drawing/2014/main" id="{AD6EDC55-529A-99AF-40A4-2007961AD22D}"/>
              </a:ext>
            </a:extLst>
          </p:cNvPr>
          <p:cNvGrpSpPr/>
          <p:nvPr/>
        </p:nvGrpSpPr>
        <p:grpSpPr>
          <a:xfrm>
            <a:off x="267222" y="5228277"/>
            <a:ext cx="1638249" cy="542925"/>
            <a:chOff x="0" y="0"/>
            <a:chExt cx="2184332" cy="723900"/>
          </a:xfrm>
        </p:grpSpPr>
        <p:sp>
          <p:nvSpPr>
            <p:cNvPr id="17" name="Freeform 17">
              <a:extLst>
                <a:ext uri="{FF2B5EF4-FFF2-40B4-BE49-F238E27FC236}">
                  <a16:creationId xmlns:a16="http://schemas.microsoft.com/office/drawing/2014/main" id="{75E5B4D1-E3EF-1762-65CD-4B7DA817619B}"/>
                </a:ext>
              </a:extLst>
            </p:cNvPr>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8" name="TextBox 18">
              <a:extLst>
                <a:ext uri="{FF2B5EF4-FFF2-40B4-BE49-F238E27FC236}">
                  <a16:creationId xmlns:a16="http://schemas.microsoft.com/office/drawing/2014/main" id="{CE33E65A-894C-5A2F-6187-B12861C37FFC}"/>
                </a:ext>
              </a:extLst>
            </p:cNvPr>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科研经历</a:t>
              </a:r>
            </a:p>
          </p:txBody>
        </p:sp>
      </p:grpSp>
      <p:grpSp>
        <p:nvGrpSpPr>
          <p:cNvPr id="19" name="Group 19">
            <a:extLst>
              <a:ext uri="{FF2B5EF4-FFF2-40B4-BE49-F238E27FC236}">
                <a16:creationId xmlns:a16="http://schemas.microsoft.com/office/drawing/2014/main" id="{D2F31ABC-A9F4-AE4F-C0CC-F73D5CF0FD3F}"/>
              </a:ext>
            </a:extLst>
          </p:cNvPr>
          <p:cNvGrpSpPr/>
          <p:nvPr/>
        </p:nvGrpSpPr>
        <p:grpSpPr>
          <a:xfrm>
            <a:off x="267222" y="7686708"/>
            <a:ext cx="1638249" cy="542925"/>
            <a:chOff x="0" y="0"/>
            <a:chExt cx="2184332" cy="723900"/>
          </a:xfrm>
        </p:grpSpPr>
        <p:sp>
          <p:nvSpPr>
            <p:cNvPr id="20" name="Freeform 20">
              <a:extLst>
                <a:ext uri="{FF2B5EF4-FFF2-40B4-BE49-F238E27FC236}">
                  <a16:creationId xmlns:a16="http://schemas.microsoft.com/office/drawing/2014/main" id="{B60BEC5D-2A88-E561-8509-429619F34CFB}"/>
                </a:ext>
              </a:extLst>
            </p:cNvPr>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21" name="TextBox 21">
              <a:extLst>
                <a:ext uri="{FF2B5EF4-FFF2-40B4-BE49-F238E27FC236}">
                  <a16:creationId xmlns:a16="http://schemas.microsoft.com/office/drawing/2014/main" id="{C3C99486-2884-7F17-41CE-52A8409F618C}"/>
                </a:ext>
              </a:extLst>
            </p:cNvPr>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博士规划</a:t>
              </a:r>
            </a:p>
          </p:txBody>
        </p:sp>
      </p:grpSp>
      <p:grpSp>
        <p:nvGrpSpPr>
          <p:cNvPr id="22" name="Group 22">
            <a:extLst>
              <a:ext uri="{FF2B5EF4-FFF2-40B4-BE49-F238E27FC236}">
                <a16:creationId xmlns:a16="http://schemas.microsoft.com/office/drawing/2014/main" id="{962611BC-A06C-F045-D489-869403417A03}"/>
              </a:ext>
            </a:extLst>
          </p:cNvPr>
          <p:cNvGrpSpPr/>
          <p:nvPr/>
        </p:nvGrpSpPr>
        <p:grpSpPr>
          <a:xfrm>
            <a:off x="267222" y="2704350"/>
            <a:ext cx="1638249" cy="516391"/>
            <a:chOff x="0" y="0"/>
            <a:chExt cx="2184332" cy="688522"/>
          </a:xfrm>
        </p:grpSpPr>
        <p:sp>
          <p:nvSpPr>
            <p:cNvPr id="23" name="Freeform 23">
              <a:extLst>
                <a:ext uri="{FF2B5EF4-FFF2-40B4-BE49-F238E27FC236}">
                  <a16:creationId xmlns:a16="http://schemas.microsoft.com/office/drawing/2014/main" id="{DECAAFD9-E72F-E37B-8660-0F7905DF69FC}"/>
                </a:ext>
              </a:extLst>
            </p:cNvPr>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24" name="TextBox 24">
              <a:extLst>
                <a:ext uri="{FF2B5EF4-FFF2-40B4-BE49-F238E27FC236}">
                  <a16:creationId xmlns:a16="http://schemas.microsoft.com/office/drawing/2014/main" id="{E6F5B863-A5C9-3983-98DE-F158A2AF07B8}"/>
                </a:ext>
              </a:extLst>
            </p:cNvPr>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个人简介</a:t>
              </a:r>
            </a:p>
          </p:txBody>
        </p:sp>
      </p:grpSp>
      <p:sp>
        <p:nvSpPr>
          <p:cNvPr id="50" name="TextBox 32">
            <a:extLst>
              <a:ext uri="{FF2B5EF4-FFF2-40B4-BE49-F238E27FC236}">
                <a16:creationId xmlns:a16="http://schemas.microsoft.com/office/drawing/2014/main" id="{F9AA75A6-4F11-83F6-574C-E5C0D1F83FBB}"/>
              </a:ext>
            </a:extLst>
          </p:cNvPr>
          <p:cNvSpPr txBox="1"/>
          <p:nvPr/>
        </p:nvSpPr>
        <p:spPr>
          <a:xfrm>
            <a:off x="2774296" y="1956354"/>
            <a:ext cx="4138767" cy="754856"/>
          </a:xfrm>
          <a:prstGeom prst="rect">
            <a:avLst/>
          </a:prstGeom>
        </p:spPr>
        <p:txBody>
          <a:bodyPr lIns="0" tIns="0" rIns="0" bIns="0" rtlCol="0" anchor="t"/>
          <a:lstStyle/>
          <a:p>
            <a:pPr marL="271463" lvl="1" algn="l">
              <a:lnSpc>
                <a:spcPts val="4320"/>
              </a:lnSpc>
            </a:pPr>
            <a:r>
              <a:rPr lang="zh-CN" altLang="en-US" sz="3000" b="1" spc="179">
                <a:solidFill>
                  <a:srgbClr val="141E8C"/>
                </a:solidFill>
                <a:latin typeface="Arimo Bold"/>
                <a:ea typeface="微软雅黑 Light" panose="020B0502040204020203" pitchFamily="34" charset="-122"/>
                <a:cs typeface="Arimo Bold"/>
                <a:sym typeface="Arimo Bold"/>
              </a:rPr>
              <a:t>研究内容</a:t>
            </a:r>
            <a:r>
              <a:rPr lang="en-US" altLang="zh-CN" sz="3000" b="1" spc="179">
                <a:solidFill>
                  <a:srgbClr val="141E8C"/>
                </a:solidFill>
                <a:latin typeface="Arimo Bold"/>
                <a:ea typeface="Arimo Bold"/>
                <a:cs typeface="Arimo Bold"/>
                <a:sym typeface="Arimo Bold"/>
              </a:rPr>
              <a:t>2</a:t>
            </a:r>
            <a:r>
              <a:rPr lang="zh-CN" altLang="en-US" sz="3000" b="1" spc="179">
                <a:solidFill>
                  <a:srgbClr val="141E8C"/>
                </a:solidFill>
                <a:latin typeface="Arimo Bold"/>
                <a:ea typeface="微软雅黑 Light" panose="020B0502040204020203" pitchFamily="34" charset="-122"/>
                <a:cs typeface="Arimo Bold"/>
                <a:sym typeface="Arimo Bold"/>
              </a:rPr>
              <a:t>：</a:t>
            </a:r>
            <a:endParaRPr lang="en-US" sz="3000" b="1" spc="179">
              <a:solidFill>
                <a:srgbClr val="141E8C"/>
              </a:solidFill>
              <a:latin typeface="Arimo Bold"/>
              <a:ea typeface="Arimo Bold"/>
              <a:cs typeface="Arimo Bold"/>
              <a:sym typeface="Arimo Bold"/>
            </a:endParaRPr>
          </a:p>
        </p:txBody>
      </p:sp>
      <p:sp>
        <p:nvSpPr>
          <p:cNvPr id="51" name="AutoShape 37">
            <a:extLst>
              <a:ext uri="{FF2B5EF4-FFF2-40B4-BE49-F238E27FC236}">
                <a16:creationId xmlns:a16="http://schemas.microsoft.com/office/drawing/2014/main" id="{C59212B3-A10F-1229-C011-DCD097430375}"/>
              </a:ext>
            </a:extLst>
          </p:cNvPr>
          <p:cNvSpPr/>
          <p:nvPr/>
        </p:nvSpPr>
        <p:spPr>
          <a:xfrm rot="5387460">
            <a:off x="6172415" y="5626843"/>
            <a:ext cx="6552770" cy="23903"/>
          </a:xfrm>
          <a:prstGeom prst="line">
            <a:avLst/>
          </a:prstGeom>
          <a:ln w="9525" cap="rnd">
            <a:solidFill>
              <a:srgbClr val="000000"/>
            </a:solidFill>
            <a:prstDash val="solid"/>
            <a:headEnd type="none" w="sm" len="sm"/>
            <a:tailEnd type="none" w="sm" len="sm"/>
          </a:ln>
        </p:spPr>
        <p:txBody>
          <a:bodyPr/>
          <a:lstStyle/>
          <a:p>
            <a:endParaRPr lang="zh-CN" altLang="en-US"/>
          </a:p>
        </p:txBody>
      </p:sp>
      <p:sp>
        <p:nvSpPr>
          <p:cNvPr id="52" name="TextBox 32">
            <a:extLst>
              <a:ext uri="{FF2B5EF4-FFF2-40B4-BE49-F238E27FC236}">
                <a16:creationId xmlns:a16="http://schemas.microsoft.com/office/drawing/2014/main" id="{5F67A215-0B9D-14F7-C6E8-A2C7ED725183}"/>
              </a:ext>
            </a:extLst>
          </p:cNvPr>
          <p:cNvSpPr txBox="1"/>
          <p:nvPr/>
        </p:nvSpPr>
        <p:spPr>
          <a:xfrm>
            <a:off x="9786569" y="2013766"/>
            <a:ext cx="4138767" cy="754856"/>
          </a:xfrm>
          <a:prstGeom prst="rect">
            <a:avLst/>
          </a:prstGeom>
        </p:spPr>
        <p:txBody>
          <a:bodyPr lIns="0" tIns="0" rIns="0" bIns="0" rtlCol="0" anchor="t"/>
          <a:lstStyle/>
          <a:p>
            <a:pPr marL="271463" lvl="1" algn="l">
              <a:lnSpc>
                <a:spcPts val="4320"/>
              </a:lnSpc>
            </a:pPr>
            <a:r>
              <a:rPr lang="zh-CN" altLang="en-US" sz="3000" b="1" spc="179">
                <a:solidFill>
                  <a:srgbClr val="141E8C"/>
                </a:solidFill>
                <a:latin typeface="Arimo Bold"/>
                <a:ea typeface="微软雅黑 Light" panose="020B0502040204020203" pitchFamily="34" charset="-122"/>
                <a:cs typeface="Arimo Bold"/>
                <a:sym typeface="Arimo Bold"/>
              </a:rPr>
              <a:t>研究内容</a:t>
            </a:r>
            <a:r>
              <a:rPr lang="en-US" altLang="zh-CN" sz="3000" b="1" spc="179">
                <a:solidFill>
                  <a:srgbClr val="141E8C"/>
                </a:solidFill>
                <a:latin typeface="Arimo Bold"/>
                <a:ea typeface="Arimo Bold"/>
                <a:cs typeface="Arimo Bold"/>
                <a:sym typeface="Arimo Bold"/>
              </a:rPr>
              <a:t>3</a:t>
            </a:r>
            <a:r>
              <a:rPr lang="zh-CN" altLang="en-US" sz="3000" b="1" spc="179">
                <a:solidFill>
                  <a:srgbClr val="141E8C"/>
                </a:solidFill>
                <a:latin typeface="Arimo Bold"/>
                <a:ea typeface="微软雅黑 Light" panose="020B0502040204020203" pitchFamily="34" charset="-122"/>
                <a:cs typeface="Arimo Bold"/>
                <a:sym typeface="Arimo Bold"/>
              </a:rPr>
              <a:t>：</a:t>
            </a:r>
            <a:endParaRPr lang="en-US" sz="3000" b="1" spc="179">
              <a:solidFill>
                <a:srgbClr val="141E8C"/>
              </a:solidFill>
              <a:latin typeface="Arimo Bold"/>
              <a:ea typeface="Arimo Bold"/>
              <a:cs typeface="Arimo Bold"/>
              <a:sym typeface="Arimo Bold"/>
            </a:endParaRPr>
          </a:p>
        </p:txBody>
      </p:sp>
      <p:sp>
        <p:nvSpPr>
          <p:cNvPr id="7" name="文本框 6">
            <a:extLst>
              <a:ext uri="{FF2B5EF4-FFF2-40B4-BE49-F238E27FC236}">
                <a16:creationId xmlns:a16="http://schemas.microsoft.com/office/drawing/2014/main" id="{6089C403-F216-1685-5DFF-449CB3A52237}"/>
              </a:ext>
            </a:extLst>
          </p:cNvPr>
          <p:cNvSpPr txBox="1"/>
          <p:nvPr>
            <p:custDataLst>
              <p:tags r:id="rId1"/>
            </p:custDataLst>
          </p:nvPr>
        </p:nvSpPr>
        <p:spPr>
          <a:xfrm>
            <a:off x="4076699" y="9469477"/>
            <a:ext cx="10744199" cy="497316"/>
          </a:xfrm>
          <a:prstGeom prst="rect">
            <a:avLst/>
          </a:prstGeom>
          <a:noFill/>
          <a:ln w="0">
            <a:solidFill>
              <a:schemeClr val="tx1">
                <a:lumMod val="95000"/>
                <a:lumOff val="5000"/>
              </a:schemeClr>
            </a:solidFill>
            <a:prstDash val="dash"/>
          </a:ln>
          <a:extLst>
            <a:ext uri="{909E8E84-426E-40DD-AFC4-6F175D3DCCD1}">
              <a14:hiddenFill xmlns:a14="http://schemas.microsoft.com/office/drawing/2010/main">
                <a:solidFill>
                  <a:srgbClr val="9C0816"/>
                </a:solidFill>
              </a14:hiddenFill>
            </a:ext>
          </a:extLst>
        </p:spPr>
        <p:txBody>
          <a:bodyPr wrap="square">
            <a:spAutoFit/>
          </a:bodyPr>
          <a:lstStyle/>
          <a:p>
            <a:pPr marL="342900" indent="-342900">
              <a:lnSpc>
                <a:spcPct val="120000"/>
              </a:lnSpc>
              <a:buFont typeface="Wingdings" panose="05000000000000000000" pitchFamily="2" charset="2"/>
              <a:buChar char="n"/>
            </a:pPr>
            <a:r>
              <a:rPr lang="en-US" altLang="zh-CN" sz="2400" b="1" spc="450">
                <a:solidFill>
                  <a:srgbClr val="141E8C"/>
                </a:solidFill>
                <a:latin typeface="Arimo Bold"/>
                <a:ea typeface="Arimo Bold"/>
                <a:cs typeface="Arimo Bold"/>
              </a:rPr>
              <a:t>《</a:t>
            </a:r>
            <a:r>
              <a:rPr lang="en-GB" altLang="zh-CN" sz="2400" b="1" spc="450">
                <a:solidFill>
                  <a:srgbClr val="141E8C"/>
                </a:solidFill>
                <a:latin typeface="Arimo Bold"/>
                <a:ea typeface="Arimo Bold"/>
                <a:cs typeface="Arimo Bold"/>
              </a:rPr>
              <a:t>ATBFT-Automatically switch consensus protocol</a:t>
            </a:r>
            <a:r>
              <a:rPr lang="en-US" altLang="zh-CN" sz="2400" b="1" spc="450">
                <a:solidFill>
                  <a:srgbClr val="141E8C"/>
                </a:solidFill>
                <a:latin typeface="Arimo Bold"/>
                <a:ea typeface="Arimo Bold"/>
                <a:cs typeface="Arimo Bold"/>
              </a:rPr>
              <a:t>》</a:t>
            </a:r>
            <a:endParaRPr lang="zh-CN" altLang="en-US" sz="2400" b="1" spc="450" dirty="0">
              <a:solidFill>
                <a:srgbClr val="141E8C"/>
              </a:solidFill>
              <a:latin typeface="Arimo Bold"/>
              <a:cs typeface="Arimo Bold"/>
            </a:endParaRPr>
          </a:p>
        </p:txBody>
      </p:sp>
      <p:sp>
        <p:nvSpPr>
          <p:cNvPr id="28" name="文本框 27">
            <a:extLst>
              <a:ext uri="{FF2B5EF4-FFF2-40B4-BE49-F238E27FC236}">
                <a16:creationId xmlns:a16="http://schemas.microsoft.com/office/drawing/2014/main" id="{429BEE25-8FC8-134E-7E28-3517BEE351BA}"/>
              </a:ext>
            </a:extLst>
          </p:cNvPr>
          <p:cNvSpPr txBox="1"/>
          <p:nvPr/>
        </p:nvSpPr>
        <p:spPr>
          <a:xfrm>
            <a:off x="2786496" y="7991872"/>
            <a:ext cx="6262441" cy="707886"/>
          </a:xfrm>
          <a:prstGeom prst="rect">
            <a:avLst/>
          </a:prstGeom>
          <a:noFill/>
        </p:spPr>
        <p:txBody>
          <a:bodyPr wrap="square">
            <a:spAutoFit/>
          </a:bodyPr>
          <a:lstStyle/>
          <a:p>
            <a:pPr marL="285750" indent="-285750">
              <a:buFont typeface="Wingdings" panose="05000000000000000000" pitchFamily="2" charset="2"/>
              <a:buChar char="Ø"/>
            </a:pPr>
            <a:r>
              <a:rPr lang="zh-CN" altLang="en-US" sz="2000" b="1">
                <a:latin typeface="+mn-ea"/>
              </a:rPr>
              <a:t>信誉值机制：</a:t>
            </a:r>
            <a:r>
              <a:rPr lang="zh-CN" altLang="en-US" sz="2000"/>
              <a:t>避免了某些节点长时间占据领导地位，保持了去中心化和公平性</a:t>
            </a:r>
            <a:r>
              <a:rPr lang="zh-CN" altLang="en-US" sz="2000">
                <a:latin typeface="+mn-ea"/>
              </a:rPr>
              <a:t>。</a:t>
            </a:r>
          </a:p>
        </p:txBody>
      </p:sp>
      <p:pic>
        <p:nvPicPr>
          <p:cNvPr id="30" name="图片 29">
            <a:extLst>
              <a:ext uri="{FF2B5EF4-FFF2-40B4-BE49-F238E27FC236}">
                <a16:creationId xmlns:a16="http://schemas.microsoft.com/office/drawing/2014/main" id="{BD757D99-7BD0-1DCF-0046-5E7BF3169276}"/>
              </a:ext>
            </a:extLst>
          </p:cNvPr>
          <p:cNvPicPr>
            <a:picLocks noChangeAspect="1"/>
          </p:cNvPicPr>
          <p:nvPr/>
        </p:nvPicPr>
        <p:blipFill>
          <a:blip r:embed="rId4"/>
          <a:stretch>
            <a:fillRect/>
          </a:stretch>
        </p:blipFill>
        <p:spPr>
          <a:xfrm>
            <a:off x="10063843" y="2887730"/>
            <a:ext cx="7271657" cy="4170201"/>
          </a:xfrm>
          <a:prstGeom prst="rect">
            <a:avLst/>
          </a:prstGeom>
        </p:spPr>
      </p:pic>
      <p:sp>
        <p:nvSpPr>
          <p:cNvPr id="33" name="文本框 32">
            <a:extLst>
              <a:ext uri="{FF2B5EF4-FFF2-40B4-BE49-F238E27FC236}">
                <a16:creationId xmlns:a16="http://schemas.microsoft.com/office/drawing/2014/main" id="{F65B234B-BB4D-7863-9A1B-77DE46A5AF76}"/>
              </a:ext>
            </a:extLst>
          </p:cNvPr>
          <p:cNvSpPr txBox="1"/>
          <p:nvPr/>
        </p:nvSpPr>
        <p:spPr>
          <a:xfrm>
            <a:off x="10045832" y="7858736"/>
            <a:ext cx="7048500" cy="1323439"/>
          </a:xfrm>
          <a:prstGeom prst="rect">
            <a:avLst/>
          </a:prstGeom>
          <a:noFill/>
        </p:spPr>
        <p:txBody>
          <a:bodyPr wrap="square">
            <a:spAutoFit/>
          </a:bodyPr>
          <a:lstStyle/>
          <a:p>
            <a:pPr marL="285750" indent="-285750">
              <a:buFont typeface="Wingdings" panose="05000000000000000000" pitchFamily="2" charset="2"/>
              <a:buChar char="Ø"/>
            </a:pPr>
            <a:r>
              <a:rPr lang="zh-CN" altLang="en-US" sz="2000" b="1">
                <a:latin typeface="+mn-ea"/>
              </a:rPr>
              <a:t>区块解耦的通信模式</a:t>
            </a:r>
            <a:r>
              <a:rPr lang="zh-CN" altLang="en-US" sz="2000">
                <a:latin typeface="+mn-ea"/>
              </a:rPr>
              <a:t>：</a:t>
            </a:r>
            <a:r>
              <a:rPr lang="zh-CN" altLang="en-US" sz="2000"/>
              <a:t> </a:t>
            </a:r>
            <a:r>
              <a:rPr lang="en-US" altLang="zh-CN" sz="2000"/>
              <a:t>ATBFT</a:t>
            </a:r>
            <a:r>
              <a:rPr lang="zh-CN" altLang="en-US" sz="2000"/>
              <a:t>将区块分解为区块头和区块体，采用不同的传播方式进行传输。区块头通过</a:t>
            </a:r>
            <a:r>
              <a:rPr lang="en-US" altLang="zh-CN" sz="2000"/>
              <a:t>P2P</a:t>
            </a:r>
            <a:r>
              <a:rPr lang="zh-CN" altLang="en-US" sz="2000"/>
              <a:t>通信传播，而区块体通过反</a:t>
            </a:r>
            <a:r>
              <a:rPr lang="en-US" altLang="zh-CN" sz="2000"/>
              <a:t>gossip</a:t>
            </a:r>
            <a:r>
              <a:rPr lang="zh-CN" altLang="en-US" sz="2000"/>
              <a:t>通信传播。反</a:t>
            </a:r>
            <a:r>
              <a:rPr lang="en-US" altLang="zh-CN" sz="2000"/>
              <a:t>gossip</a:t>
            </a:r>
            <a:r>
              <a:rPr lang="zh-CN" altLang="en-US" sz="2000"/>
              <a:t>机制减少了冗余的信息传递，优化了带宽使用，降低了网络拥塞。</a:t>
            </a:r>
            <a:endParaRPr lang="zh-CN" altLang="en-US" sz="2000">
              <a:latin typeface="+mn-ea"/>
            </a:endParaRPr>
          </a:p>
        </p:txBody>
      </p:sp>
      <p:pic>
        <p:nvPicPr>
          <p:cNvPr id="35" name="图片 34">
            <a:extLst>
              <a:ext uri="{FF2B5EF4-FFF2-40B4-BE49-F238E27FC236}">
                <a16:creationId xmlns:a16="http://schemas.microsoft.com/office/drawing/2014/main" id="{02E06BB6-2DF2-9487-E01B-AD3E5DC2D4D6}"/>
              </a:ext>
            </a:extLst>
          </p:cNvPr>
          <p:cNvPicPr>
            <a:picLocks noChangeAspect="1"/>
          </p:cNvPicPr>
          <p:nvPr/>
        </p:nvPicPr>
        <p:blipFill>
          <a:blip r:embed="rId5"/>
          <a:stretch>
            <a:fillRect/>
          </a:stretch>
        </p:blipFill>
        <p:spPr>
          <a:xfrm>
            <a:off x="2600880" y="2555773"/>
            <a:ext cx="6522881" cy="5155180"/>
          </a:xfrm>
          <a:prstGeom prst="rect">
            <a:avLst/>
          </a:prstGeom>
        </p:spPr>
      </p:pic>
    </p:spTree>
    <p:extLst>
      <p:ext uri="{BB962C8B-B14F-4D97-AF65-F5344CB8AC3E}">
        <p14:creationId xmlns:p14="http://schemas.microsoft.com/office/powerpoint/2010/main" val="25544238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694747"/>
            <a:ext cx="18288000" cy="2160270"/>
            <a:chOff x="0" y="0"/>
            <a:chExt cx="24384000" cy="2880360"/>
          </a:xfrm>
        </p:grpSpPr>
        <p:sp>
          <p:nvSpPr>
            <p:cNvPr id="3" name="Freeform 3"/>
            <p:cNvSpPr/>
            <p:nvPr/>
          </p:nvSpPr>
          <p:spPr>
            <a:xfrm>
              <a:off x="0" y="0"/>
              <a:ext cx="24384000" cy="2880360"/>
            </a:xfrm>
            <a:custGeom>
              <a:avLst/>
              <a:gdLst/>
              <a:ahLst/>
              <a:cxnLst/>
              <a:rect l="l" t="t" r="r" b="b"/>
              <a:pathLst>
                <a:path w="24384000" h="2880360">
                  <a:moveTo>
                    <a:pt x="0" y="0"/>
                  </a:moveTo>
                  <a:lnTo>
                    <a:pt x="24384000" y="0"/>
                  </a:lnTo>
                  <a:lnTo>
                    <a:pt x="24384000" y="2880360"/>
                  </a:lnTo>
                  <a:lnTo>
                    <a:pt x="0" y="2880360"/>
                  </a:lnTo>
                  <a:close/>
                </a:path>
              </a:pathLst>
            </a:custGeom>
            <a:solidFill>
              <a:srgbClr val="141E8C"/>
            </a:solidFill>
          </p:spPr>
          <p:txBody>
            <a:bodyPr/>
            <a:lstStyle/>
            <a:p>
              <a:endParaRPr lang="zh-CN" altLang="en-US"/>
            </a:p>
          </p:txBody>
        </p:sp>
      </p:grpSp>
      <p:sp>
        <p:nvSpPr>
          <p:cNvPr id="4" name="AutoShape 4"/>
          <p:cNvSpPr/>
          <p:nvPr/>
        </p:nvSpPr>
        <p:spPr>
          <a:xfrm rot="2846831">
            <a:off x="-5532714" y="4736306"/>
            <a:ext cx="26831208" cy="0"/>
          </a:xfrm>
          <a:prstGeom prst="line">
            <a:avLst/>
          </a:prstGeom>
          <a:ln w="19050" cap="rnd">
            <a:solidFill>
              <a:srgbClr val="FFFFFF"/>
            </a:solidFill>
            <a:prstDash val="solid"/>
            <a:headEnd type="none" w="sm" len="sm"/>
            <a:tailEnd type="none" w="sm" len="sm"/>
          </a:ln>
        </p:spPr>
        <p:txBody>
          <a:bodyPr/>
          <a:lstStyle/>
          <a:p>
            <a:endParaRPr lang="zh-CN" altLang="en-US"/>
          </a:p>
        </p:txBody>
      </p:sp>
      <p:grpSp>
        <p:nvGrpSpPr>
          <p:cNvPr id="5" name="Group 5"/>
          <p:cNvGrpSpPr/>
          <p:nvPr/>
        </p:nvGrpSpPr>
        <p:grpSpPr>
          <a:xfrm>
            <a:off x="8651558" y="4075747"/>
            <a:ext cx="7459980" cy="967740"/>
            <a:chOff x="0" y="0"/>
            <a:chExt cx="9946640" cy="1290320"/>
          </a:xfrm>
        </p:grpSpPr>
        <p:sp>
          <p:nvSpPr>
            <p:cNvPr id="6" name="Freeform 6"/>
            <p:cNvSpPr/>
            <p:nvPr/>
          </p:nvSpPr>
          <p:spPr>
            <a:xfrm>
              <a:off x="0" y="0"/>
              <a:ext cx="9946640" cy="1290320"/>
            </a:xfrm>
            <a:custGeom>
              <a:avLst/>
              <a:gdLst/>
              <a:ahLst/>
              <a:cxnLst/>
              <a:rect l="l" t="t" r="r" b="b"/>
              <a:pathLst>
                <a:path w="9946640" h="1290320">
                  <a:moveTo>
                    <a:pt x="0" y="0"/>
                  </a:moveTo>
                  <a:lnTo>
                    <a:pt x="9946640" y="0"/>
                  </a:lnTo>
                  <a:lnTo>
                    <a:pt x="9946640" y="1290320"/>
                  </a:lnTo>
                  <a:lnTo>
                    <a:pt x="0" y="1290320"/>
                  </a:lnTo>
                  <a:close/>
                </a:path>
              </a:pathLst>
            </a:custGeom>
            <a:solidFill>
              <a:srgbClr val="000000">
                <a:alpha val="0"/>
              </a:srgbClr>
            </a:solidFill>
          </p:spPr>
          <p:txBody>
            <a:bodyPr/>
            <a:lstStyle/>
            <a:p>
              <a:endParaRPr lang="zh-CN" altLang="en-US"/>
            </a:p>
          </p:txBody>
        </p:sp>
        <p:sp>
          <p:nvSpPr>
            <p:cNvPr id="7" name="TextBox 7"/>
            <p:cNvSpPr txBox="1"/>
            <p:nvPr/>
          </p:nvSpPr>
          <p:spPr>
            <a:xfrm>
              <a:off x="0" y="-28575"/>
              <a:ext cx="9946640" cy="1318895"/>
            </a:xfrm>
            <a:prstGeom prst="rect">
              <a:avLst/>
            </a:prstGeom>
          </p:spPr>
          <p:txBody>
            <a:bodyPr lIns="0" tIns="0" rIns="0" bIns="0" rtlCol="0" anchor="ctr"/>
            <a:lstStyle/>
            <a:p>
              <a:pPr algn="l">
                <a:lnSpc>
                  <a:spcPts val="6480"/>
                </a:lnSpc>
              </a:pPr>
              <a:r>
                <a:rPr lang="en-US" sz="5400" b="1" spc="450">
                  <a:solidFill>
                    <a:srgbClr val="FFFFFF"/>
                  </a:solidFill>
                  <a:latin typeface="Arimo Bold"/>
                  <a:ea typeface="Arimo Bold"/>
                  <a:cs typeface="Arimo Bold"/>
                  <a:sym typeface="Arimo Bold"/>
                </a:rPr>
                <a:t>博士研究规划</a:t>
              </a:r>
            </a:p>
          </p:txBody>
        </p:sp>
      </p:grpSp>
      <p:grpSp>
        <p:nvGrpSpPr>
          <p:cNvPr id="8" name="Group 8"/>
          <p:cNvGrpSpPr/>
          <p:nvPr/>
        </p:nvGrpSpPr>
        <p:grpSpPr>
          <a:xfrm>
            <a:off x="8690610" y="4934903"/>
            <a:ext cx="7459980" cy="552450"/>
            <a:chOff x="0" y="0"/>
            <a:chExt cx="9946640" cy="736600"/>
          </a:xfrm>
        </p:grpSpPr>
        <p:sp>
          <p:nvSpPr>
            <p:cNvPr id="9" name="Freeform 9"/>
            <p:cNvSpPr/>
            <p:nvPr/>
          </p:nvSpPr>
          <p:spPr>
            <a:xfrm>
              <a:off x="0" y="0"/>
              <a:ext cx="9946640" cy="736600"/>
            </a:xfrm>
            <a:custGeom>
              <a:avLst/>
              <a:gdLst/>
              <a:ahLst/>
              <a:cxnLst/>
              <a:rect l="l" t="t" r="r" b="b"/>
              <a:pathLst>
                <a:path w="9946640" h="736600">
                  <a:moveTo>
                    <a:pt x="0" y="0"/>
                  </a:moveTo>
                  <a:lnTo>
                    <a:pt x="9946640" y="0"/>
                  </a:lnTo>
                  <a:lnTo>
                    <a:pt x="9946640" y="736600"/>
                  </a:lnTo>
                  <a:lnTo>
                    <a:pt x="0" y="736600"/>
                  </a:lnTo>
                  <a:close/>
                </a:path>
              </a:pathLst>
            </a:custGeom>
            <a:solidFill>
              <a:srgbClr val="000000">
                <a:alpha val="0"/>
              </a:srgbClr>
            </a:solidFill>
          </p:spPr>
          <p:txBody>
            <a:bodyPr/>
            <a:lstStyle/>
            <a:p>
              <a:endParaRPr lang="zh-CN" altLang="en-US"/>
            </a:p>
          </p:txBody>
        </p:sp>
        <p:sp>
          <p:nvSpPr>
            <p:cNvPr id="10" name="TextBox 10"/>
            <p:cNvSpPr txBox="1"/>
            <p:nvPr/>
          </p:nvSpPr>
          <p:spPr>
            <a:xfrm>
              <a:off x="0" y="-57150"/>
              <a:ext cx="9946640" cy="793750"/>
            </a:xfrm>
            <a:prstGeom prst="rect">
              <a:avLst/>
            </a:prstGeom>
          </p:spPr>
          <p:txBody>
            <a:bodyPr lIns="0" tIns="0" rIns="0" bIns="0" rtlCol="0" anchor="t"/>
            <a:lstStyle/>
            <a:p>
              <a:pPr algn="l">
                <a:lnSpc>
                  <a:spcPts val="3240"/>
                </a:lnSpc>
              </a:pPr>
              <a:r>
                <a:rPr lang="en-US" sz="2700" b="1" i="1">
                  <a:solidFill>
                    <a:srgbClr val="FFFFFF"/>
                  </a:solidFill>
                  <a:latin typeface="Times New Roman Bold Italics"/>
                  <a:ea typeface="微软雅黑 Light" panose="020B0502040204020203" pitchFamily="34" charset="-122"/>
                  <a:cs typeface="Times New Roman Bold Italics"/>
                  <a:sym typeface="Times New Roman Bold Italics"/>
                </a:rPr>
                <a:t>Doctoral Research Proposal</a:t>
              </a:r>
            </a:p>
          </p:txBody>
        </p:sp>
      </p:grpSp>
      <p:grpSp>
        <p:nvGrpSpPr>
          <p:cNvPr id="11" name="Group 11"/>
          <p:cNvGrpSpPr/>
          <p:nvPr/>
        </p:nvGrpSpPr>
        <p:grpSpPr>
          <a:xfrm>
            <a:off x="5696903" y="4075747"/>
            <a:ext cx="1074420" cy="967740"/>
            <a:chOff x="0" y="0"/>
            <a:chExt cx="1432560" cy="1290320"/>
          </a:xfrm>
        </p:grpSpPr>
        <p:sp>
          <p:nvSpPr>
            <p:cNvPr id="12" name="Freeform 12"/>
            <p:cNvSpPr/>
            <p:nvPr/>
          </p:nvSpPr>
          <p:spPr>
            <a:xfrm>
              <a:off x="0" y="0"/>
              <a:ext cx="1432560" cy="1290320"/>
            </a:xfrm>
            <a:custGeom>
              <a:avLst/>
              <a:gdLst/>
              <a:ahLst/>
              <a:cxnLst/>
              <a:rect l="l" t="t" r="r" b="b"/>
              <a:pathLst>
                <a:path w="1432560" h="1290320">
                  <a:moveTo>
                    <a:pt x="0" y="0"/>
                  </a:moveTo>
                  <a:lnTo>
                    <a:pt x="1432560" y="0"/>
                  </a:lnTo>
                  <a:lnTo>
                    <a:pt x="1432560" y="1290320"/>
                  </a:lnTo>
                  <a:lnTo>
                    <a:pt x="0" y="1290320"/>
                  </a:lnTo>
                  <a:close/>
                </a:path>
              </a:pathLst>
            </a:custGeom>
            <a:solidFill>
              <a:srgbClr val="000000">
                <a:alpha val="0"/>
              </a:srgbClr>
            </a:solidFill>
          </p:spPr>
          <p:txBody>
            <a:bodyPr/>
            <a:lstStyle/>
            <a:p>
              <a:endParaRPr lang="zh-CN" altLang="en-US"/>
            </a:p>
          </p:txBody>
        </p:sp>
        <p:sp>
          <p:nvSpPr>
            <p:cNvPr id="13" name="TextBox 13"/>
            <p:cNvSpPr txBox="1"/>
            <p:nvPr/>
          </p:nvSpPr>
          <p:spPr>
            <a:xfrm>
              <a:off x="0" y="-104775"/>
              <a:ext cx="1432560" cy="1395095"/>
            </a:xfrm>
            <a:prstGeom prst="rect">
              <a:avLst/>
            </a:prstGeom>
          </p:spPr>
          <p:txBody>
            <a:bodyPr lIns="0" tIns="0" rIns="0" bIns="0" rtlCol="0" anchor="ctr"/>
            <a:lstStyle/>
            <a:p>
              <a:pPr algn="l">
                <a:lnSpc>
                  <a:spcPts val="6480"/>
                </a:lnSpc>
              </a:pPr>
              <a:r>
                <a:rPr lang="en-US" sz="5400" b="1" spc="450">
                  <a:solidFill>
                    <a:srgbClr val="FFFFFF"/>
                  </a:solidFill>
                  <a:latin typeface="Times New Roman Bold"/>
                  <a:ea typeface="微软雅黑 Light" panose="020B0502040204020203" pitchFamily="34" charset="-122"/>
                  <a:cs typeface="Times New Roman Bold"/>
                  <a:sym typeface="Times New Roman Bold"/>
                </a:rPr>
                <a:t>03</a:t>
              </a:r>
            </a:p>
          </p:txBody>
        </p:sp>
      </p:grpSp>
      <p:grpSp>
        <p:nvGrpSpPr>
          <p:cNvPr id="14" name="Group 14"/>
          <p:cNvGrpSpPr/>
          <p:nvPr/>
        </p:nvGrpSpPr>
        <p:grpSpPr>
          <a:xfrm>
            <a:off x="4817745" y="4934903"/>
            <a:ext cx="2831783" cy="552450"/>
            <a:chOff x="0" y="0"/>
            <a:chExt cx="3775710" cy="736600"/>
          </a:xfrm>
        </p:grpSpPr>
        <p:sp>
          <p:nvSpPr>
            <p:cNvPr id="15" name="Freeform 15"/>
            <p:cNvSpPr/>
            <p:nvPr/>
          </p:nvSpPr>
          <p:spPr>
            <a:xfrm>
              <a:off x="0" y="0"/>
              <a:ext cx="3775710" cy="736600"/>
            </a:xfrm>
            <a:custGeom>
              <a:avLst/>
              <a:gdLst/>
              <a:ahLst/>
              <a:cxnLst/>
              <a:rect l="l" t="t" r="r" b="b"/>
              <a:pathLst>
                <a:path w="3775710" h="736600">
                  <a:moveTo>
                    <a:pt x="0" y="0"/>
                  </a:moveTo>
                  <a:lnTo>
                    <a:pt x="3775710" y="0"/>
                  </a:lnTo>
                  <a:lnTo>
                    <a:pt x="3775710" y="736600"/>
                  </a:lnTo>
                  <a:lnTo>
                    <a:pt x="0" y="736600"/>
                  </a:lnTo>
                  <a:close/>
                </a:path>
              </a:pathLst>
            </a:custGeom>
            <a:solidFill>
              <a:srgbClr val="000000">
                <a:alpha val="0"/>
              </a:srgbClr>
            </a:solidFill>
          </p:spPr>
          <p:txBody>
            <a:bodyPr/>
            <a:lstStyle/>
            <a:p>
              <a:endParaRPr lang="zh-CN" altLang="en-US"/>
            </a:p>
          </p:txBody>
        </p:sp>
        <p:sp>
          <p:nvSpPr>
            <p:cNvPr id="16" name="TextBox 16"/>
            <p:cNvSpPr txBox="1"/>
            <p:nvPr/>
          </p:nvSpPr>
          <p:spPr>
            <a:xfrm>
              <a:off x="0" y="-57150"/>
              <a:ext cx="3775710" cy="793750"/>
            </a:xfrm>
            <a:prstGeom prst="rect">
              <a:avLst/>
            </a:prstGeom>
          </p:spPr>
          <p:txBody>
            <a:bodyPr lIns="0" tIns="0" rIns="0" bIns="0" rtlCol="0" anchor="t"/>
            <a:lstStyle/>
            <a:p>
              <a:pPr algn="ctr">
                <a:lnSpc>
                  <a:spcPts val="3240"/>
                </a:lnSpc>
              </a:pPr>
              <a:r>
                <a:rPr lang="en-US" sz="2700" b="1" i="1">
                  <a:solidFill>
                    <a:srgbClr val="FFFFFF"/>
                  </a:solidFill>
                  <a:latin typeface="Times New Roman Bold Italics"/>
                  <a:ea typeface="微软雅黑 Light" panose="020B0502040204020203" pitchFamily="34" charset="-122"/>
                  <a:cs typeface="Times New Roman Bold Italics"/>
                  <a:sym typeface="Times New Roman Bold Italics"/>
                </a:rPr>
                <a:t>Part Three</a:t>
              </a:r>
            </a:p>
          </p:txBody>
        </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22909" y="1334575"/>
            <a:ext cx="14727011" cy="9525"/>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3" name="Group 3"/>
          <p:cNvGrpSpPr/>
          <p:nvPr/>
        </p:nvGrpSpPr>
        <p:grpSpPr>
          <a:xfrm>
            <a:off x="1621190" y="485288"/>
            <a:ext cx="16084210" cy="730225"/>
            <a:chOff x="0" y="0"/>
            <a:chExt cx="21445614" cy="973634"/>
          </a:xfrm>
        </p:grpSpPr>
        <p:sp>
          <p:nvSpPr>
            <p:cNvPr id="4" name="Freeform 4"/>
            <p:cNvSpPr/>
            <p:nvPr/>
          </p:nvSpPr>
          <p:spPr>
            <a:xfrm>
              <a:off x="0" y="0"/>
              <a:ext cx="21445613" cy="973634"/>
            </a:xfrm>
            <a:custGeom>
              <a:avLst/>
              <a:gdLst/>
              <a:ahLst/>
              <a:cxnLst/>
              <a:rect l="l" t="t" r="r" b="b"/>
              <a:pathLst>
                <a:path w="21445613" h="973634">
                  <a:moveTo>
                    <a:pt x="0" y="0"/>
                  </a:moveTo>
                  <a:lnTo>
                    <a:pt x="21445613" y="0"/>
                  </a:lnTo>
                  <a:lnTo>
                    <a:pt x="21445613" y="973634"/>
                  </a:lnTo>
                  <a:lnTo>
                    <a:pt x="0" y="973634"/>
                  </a:lnTo>
                  <a:close/>
                </a:path>
              </a:pathLst>
            </a:custGeom>
            <a:solidFill>
              <a:srgbClr val="000000">
                <a:alpha val="0"/>
              </a:srgbClr>
            </a:solidFill>
          </p:spPr>
          <p:txBody>
            <a:bodyPr/>
            <a:lstStyle/>
            <a:p>
              <a:endParaRPr lang="zh-CN" altLang="en-US"/>
            </a:p>
          </p:txBody>
        </p:sp>
        <p:sp>
          <p:nvSpPr>
            <p:cNvPr id="5" name="TextBox 5"/>
            <p:cNvSpPr txBox="1"/>
            <p:nvPr/>
          </p:nvSpPr>
          <p:spPr>
            <a:xfrm>
              <a:off x="0" y="-28575"/>
              <a:ext cx="21445614" cy="1002209"/>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3.1 研究背景</a:t>
              </a:r>
            </a:p>
          </p:txBody>
        </p:sp>
      </p:grpSp>
      <p:sp>
        <p:nvSpPr>
          <p:cNvPr id="6" name="Freeform 6"/>
          <p:cNvSpPr/>
          <p:nvPr/>
        </p:nvSpPr>
        <p:spPr>
          <a:xfrm>
            <a:off x="1621190" y="1571110"/>
            <a:ext cx="14016990" cy="1408748"/>
          </a:xfrm>
          <a:custGeom>
            <a:avLst/>
            <a:gdLst/>
            <a:ahLst/>
            <a:cxnLst/>
            <a:rect l="l" t="t" r="r" b="b"/>
            <a:pathLst>
              <a:path w="14016990" h="1408748">
                <a:moveTo>
                  <a:pt x="0" y="0"/>
                </a:moveTo>
                <a:lnTo>
                  <a:pt x="14016990" y="0"/>
                </a:lnTo>
                <a:lnTo>
                  <a:pt x="14016990" y="1408748"/>
                </a:lnTo>
                <a:lnTo>
                  <a:pt x="0" y="14087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7" name="Freeform 7"/>
          <p:cNvSpPr/>
          <p:nvPr/>
        </p:nvSpPr>
        <p:spPr>
          <a:xfrm>
            <a:off x="1805894" y="2033706"/>
            <a:ext cx="521018" cy="442912"/>
          </a:xfrm>
          <a:custGeom>
            <a:avLst/>
            <a:gdLst/>
            <a:ahLst/>
            <a:cxnLst/>
            <a:rect l="l" t="t" r="r" b="b"/>
            <a:pathLst>
              <a:path w="521018" h="442912">
                <a:moveTo>
                  <a:pt x="0" y="0"/>
                </a:moveTo>
                <a:lnTo>
                  <a:pt x="521017" y="0"/>
                </a:lnTo>
                <a:lnTo>
                  <a:pt x="521017" y="442912"/>
                </a:lnTo>
                <a:lnTo>
                  <a:pt x="0" y="4429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nvGrpSpPr>
          <p:cNvPr id="8" name="Group 8"/>
          <p:cNvGrpSpPr/>
          <p:nvPr/>
        </p:nvGrpSpPr>
        <p:grpSpPr>
          <a:xfrm>
            <a:off x="2326911" y="1937406"/>
            <a:ext cx="13311268" cy="1282523"/>
            <a:chOff x="0" y="-128400"/>
            <a:chExt cx="17748358" cy="1710031"/>
          </a:xfrm>
        </p:grpSpPr>
        <p:sp>
          <p:nvSpPr>
            <p:cNvPr id="9" name="Freeform 9"/>
            <p:cNvSpPr/>
            <p:nvPr/>
          </p:nvSpPr>
          <p:spPr>
            <a:xfrm>
              <a:off x="0" y="0"/>
              <a:ext cx="15193373" cy="1538580"/>
            </a:xfrm>
            <a:custGeom>
              <a:avLst/>
              <a:gdLst/>
              <a:ahLst/>
              <a:cxnLst/>
              <a:rect l="l" t="t" r="r" b="b"/>
              <a:pathLst>
                <a:path w="15193373" h="1538580">
                  <a:moveTo>
                    <a:pt x="0" y="0"/>
                  </a:moveTo>
                  <a:lnTo>
                    <a:pt x="15193373" y="0"/>
                  </a:lnTo>
                  <a:lnTo>
                    <a:pt x="15193373" y="1538580"/>
                  </a:lnTo>
                  <a:lnTo>
                    <a:pt x="0" y="1538580"/>
                  </a:lnTo>
                  <a:close/>
                </a:path>
              </a:pathLst>
            </a:custGeom>
            <a:solidFill>
              <a:srgbClr val="000000">
                <a:alpha val="0"/>
              </a:srgbClr>
            </a:solidFill>
          </p:spPr>
          <p:txBody>
            <a:bodyPr/>
            <a:lstStyle/>
            <a:p>
              <a:endParaRPr lang="zh-CN" altLang="en-US"/>
            </a:p>
          </p:txBody>
        </p:sp>
        <p:sp>
          <p:nvSpPr>
            <p:cNvPr id="10" name="TextBox 10"/>
            <p:cNvSpPr txBox="1"/>
            <p:nvPr/>
          </p:nvSpPr>
          <p:spPr>
            <a:xfrm>
              <a:off x="449447" y="-128400"/>
              <a:ext cx="17298911" cy="1710031"/>
            </a:xfrm>
            <a:prstGeom prst="rect">
              <a:avLst/>
            </a:prstGeom>
          </p:spPr>
          <p:txBody>
            <a:bodyPr lIns="0" tIns="0" rIns="0" bIns="0" rtlCol="0" anchor="t"/>
            <a:lstStyle/>
            <a:p>
              <a:pPr algn="l">
                <a:lnSpc>
                  <a:spcPts val="4860"/>
                </a:lnSpc>
              </a:pPr>
              <a:r>
                <a:rPr lang="en-US" sz="2700" b="1" err="1">
                  <a:solidFill>
                    <a:srgbClr val="FFFFFF"/>
                  </a:solidFill>
                  <a:latin typeface="Arimo Bold"/>
                  <a:ea typeface="Arimo Bold"/>
                  <a:cs typeface="Arimo Bold"/>
                  <a:sym typeface="Arimo Bold"/>
                </a:rPr>
                <a:t>随着多种传感器设备的普及</a:t>
              </a:r>
              <a:r>
                <a:rPr lang="en-US" sz="2700" b="1">
                  <a:solidFill>
                    <a:srgbClr val="FFFFFF"/>
                  </a:solidFill>
                  <a:latin typeface="Arimo Bold"/>
                  <a:ea typeface="Arimo Bold"/>
                  <a:cs typeface="Arimo Bold"/>
                  <a:sym typeface="Arimo Bold"/>
                </a:rPr>
                <a:t>, </a:t>
              </a:r>
              <a:r>
                <a:rPr lang="en-US" sz="2700" b="1" err="1">
                  <a:solidFill>
                    <a:srgbClr val="FFFFFF"/>
                  </a:solidFill>
                  <a:latin typeface="Arimo Bold"/>
                  <a:ea typeface="Arimo Bold"/>
                  <a:cs typeface="Arimo Bold"/>
                  <a:sym typeface="Arimo Bold"/>
                </a:rPr>
                <a:t>多模态学习成为当前人工智能研究领域的一大热点</a:t>
              </a:r>
              <a:r>
                <a:rPr lang="en-US" sz="2700" b="1">
                  <a:solidFill>
                    <a:srgbClr val="FFFFFF"/>
                  </a:solidFill>
                  <a:latin typeface="Arimo Bold"/>
                  <a:ea typeface="Arimo Bold"/>
                  <a:cs typeface="Arimo Bold"/>
                  <a:sym typeface="Arimo Bold"/>
                </a:rPr>
                <a:t>。</a:t>
              </a:r>
            </a:p>
          </p:txBody>
        </p:sp>
      </p:grpSp>
      <p:sp>
        <p:nvSpPr>
          <p:cNvPr id="11" name="Freeform 11"/>
          <p:cNvSpPr/>
          <p:nvPr/>
        </p:nvSpPr>
        <p:spPr>
          <a:xfrm>
            <a:off x="6022104" y="4258638"/>
            <a:ext cx="521018" cy="442912"/>
          </a:xfrm>
          <a:custGeom>
            <a:avLst/>
            <a:gdLst/>
            <a:ahLst/>
            <a:cxnLst/>
            <a:rect l="l" t="t" r="r" b="b"/>
            <a:pathLst>
              <a:path w="521018" h="442912">
                <a:moveTo>
                  <a:pt x="0" y="0"/>
                </a:moveTo>
                <a:lnTo>
                  <a:pt x="521018" y="0"/>
                </a:lnTo>
                <a:lnTo>
                  <a:pt x="521018" y="442912"/>
                </a:lnTo>
                <a:lnTo>
                  <a:pt x="0" y="4429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12" name="Freeform 12"/>
          <p:cNvSpPr/>
          <p:nvPr/>
        </p:nvSpPr>
        <p:spPr>
          <a:xfrm>
            <a:off x="1862610" y="3094158"/>
            <a:ext cx="6861036" cy="5359052"/>
          </a:xfrm>
          <a:custGeom>
            <a:avLst/>
            <a:gdLst/>
            <a:ahLst/>
            <a:cxnLst/>
            <a:rect l="l" t="t" r="r" b="b"/>
            <a:pathLst>
              <a:path w="6861036" h="5359052">
                <a:moveTo>
                  <a:pt x="0" y="0"/>
                </a:moveTo>
                <a:lnTo>
                  <a:pt x="6861035" y="0"/>
                </a:lnTo>
                <a:lnTo>
                  <a:pt x="6861035" y="5359052"/>
                </a:lnTo>
                <a:lnTo>
                  <a:pt x="0" y="5359052"/>
                </a:lnTo>
                <a:lnTo>
                  <a:pt x="0" y="0"/>
                </a:lnTo>
                <a:close/>
              </a:path>
            </a:pathLst>
          </a:custGeom>
          <a:blipFill>
            <a:blip r:embed="rId7"/>
            <a:stretch>
              <a:fillRect l="-969" r="-969"/>
            </a:stretch>
          </a:blipFill>
        </p:spPr>
        <p:txBody>
          <a:bodyPr/>
          <a:lstStyle/>
          <a:p>
            <a:endParaRPr lang="zh-CN" altLang="en-US"/>
          </a:p>
        </p:txBody>
      </p:sp>
      <p:grpSp>
        <p:nvGrpSpPr>
          <p:cNvPr id="13" name="Group 13"/>
          <p:cNvGrpSpPr/>
          <p:nvPr/>
        </p:nvGrpSpPr>
        <p:grpSpPr>
          <a:xfrm>
            <a:off x="1442335" y="9530062"/>
            <a:ext cx="15095687" cy="692498"/>
            <a:chOff x="0" y="0"/>
            <a:chExt cx="20127582" cy="923330"/>
          </a:xfrm>
        </p:grpSpPr>
        <p:sp>
          <p:nvSpPr>
            <p:cNvPr id="14" name="Freeform 14"/>
            <p:cNvSpPr/>
            <p:nvPr/>
          </p:nvSpPr>
          <p:spPr>
            <a:xfrm>
              <a:off x="0" y="0"/>
              <a:ext cx="20127582" cy="923330"/>
            </a:xfrm>
            <a:custGeom>
              <a:avLst/>
              <a:gdLst/>
              <a:ahLst/>
              <a:cxnLst/>
              <a:rect l="l" t="t" r="r" b="b"/>
              <a:pathLst>
                <a:path w="20127582" h="923330">
                  <a:moveTo>
                    <a:pt x="0" y="0"/>
                  </a:moveTo>
                  <a:lnTo>
                    <a:pt x="20127582" y="0"/>
                  </a:lnTo>
                  <a:lnTo>
                    <a:pt x="20127582" y="923330"/>
                  </a:lnTo>
                  <a:lnTo>
                    <a:pt x="0" y="923330"/>
                  </a:lnTo>
                  <a:close/>
                </a:path>
              </a:pathLst>
            </a:custGeom>
            <a:solidFill>
              <a:srgbClr val="000000">
                <a:alpha val="0"/>
              </a:srgbClr>
            </a:solidFill>
          </p:spPr>
          <p:txBody>
            <a:bodyPr/>
            <a:lstStyle/>
            <a:p>
              <a:endParaRPr lang="zh-CN" altLang="en-US"/>
            </a:p>
          </p:txBody>
        </p:sp>
        <p:sp>
          <p:nvSpPr>
            <p:cNvPr id="15" name="TextBox 15"/>
            <p:cNvSpPr txBox="1"/>
            <p:nvPr/>
          </p:nvSpPr>
          <p:spPr>
            <a:xfrm>
              <a:off x="0" y="-9525"/>
              <a:ext cx="20127582" cy="932855"/>
            </a:xfrm>
            <a:prstGeom prst="rect">
              <a:avLst/>
            </a:prstGeom>
          </p:spPr>
          <p:txBody>
            <a:bodyPr lIns="0" tIns="0" rIns="0" bIns="0" rtlCol="0" anchor="t"/>
            <a:lstStyle/>
            <a:p>
              <a:pPr algn="l">
                <a:lnSpc>
                  <a:spcPts val="2160"/>
                </a:lnSpc>
              </a:pPr>
              <a:r>
                <a:rPr lang="en-US" sz="1800">
                  <a:solidFill>
                    <a:srgbClr val="222222"/>
                  </a:solidFill>
                  <a:latin typeface="Merriweather Sans"/>
                  <a:ea typeface="微软雅黑 Light" panose="020B0502040204020203" pitchFamily="34" charset="-122"/>
                  <a:cs typeface="Merriweather Sans"/>
                  <a:sym typeface="Merriweather Sans"/>
                </a:rPr>
                <a:t>Pan, H., Zhao, X., He, L. </a:t>
              </a:r>
              <a:r>
                <a:rPr lang="en-US" sz="1800" i="1">
                  <a:solidFill>
                    <a:srgbClr val="222222"/>
                  </a:solidFill>
                  <a:latin typeface="Merriweather Sans Italics"/>
                  <a:ea typeface="微软雅黑 Light" panose="020B0502040204020203" pitchFamily="34" charset="-122"/>
                  <a:cs typeface="Merriweather Sans Italics"/>
                  <a:sym typeface="Merriweather Sans Italics"/>
                </a:rPr>
                <a:t>et al.</a:t>
              </a:r>
              <a:r>
                <a:rPr lang="en-US" sz="1800">
                  <a:solidFill>
                    <a:srgbClr val="222222"/>
                  </a:solidFill>
                  <a:latin typeface="Merriweather Sans"/>
                  <a:ea typeface="微软雅黑 Light" panose="020B0502040204020203" pitchFamily="34" charset="-122"/>
                  <a:cs typeface="Merriweather Sans"/>
                  <a:sym typeface="Merriweather Sans"/>
                </a:rPr>
                <a:t> A survey of multimodal federated learning: background, applications, and perspectives. </a:t>
              </a:r>
              <a:r>
                <a:rPr lang="en-US" sz="1800" i="1">
                  <a:solidFill>
                    <a:srgbClr val="222222"/>
                  </a:solidFill>
                  <a:latin typeface="Merriweather Sans Italics"/>
                  <a:ea typeface="微软雅黑 Light" panose="020B0502040204020203" pitchFamily="34" charset="-122"/>
                  <a:cs typeface="Merriweather Sans Italics"/>
                  <a:sym typeface="Merriweather Sans Italics"/>
                </a:rPr>
                <a:t>Multimedia Systems</a:t>
              </a:r>
              <a:r>
                <a:rPr lang="en-US" sz="1800">
                  <a:solidFill>
                    <a:srgbClr val="222222"/>
                  </a:solidFill>
                  <a:latin typeface="Merriweather Sans"/>
                  <a:ea typeface="微软雅黑 Light" panose="020B0502040204020203" pitchFamily="34" charset="-122"/>
                  <a:cs typeface="Merriweather Sans"/>
                  <a:sym typeface="Merriweather Sans"/>
                </a:rPr>
                <a:t> </a:t>
              </a:r>
              <a:r>
                <a:rPr lang="en-US" sz="1800" b="1">
                  <a:solidFill>
                    <a:srgbClr val="222222"/>
                  </a:solidFill>
                  <a:latin typeface="Merriweather Sans Bold"/>
                  <a:ea typeface="微软雅黑 Light" panose="020B0502040204020203" pitchFamily="34" charset="-122"/>
                  <a:cs typeface="Merriweather Sans Bold"/>
                  <a:sym typeface="Merriweather Sans Bold"/>
                </a:rPr>
                <a:t>30</a:t>
              </a:r>
              <a:r>
                <a:rPr lang="en-US" sz="1800">
                  <a:solidFill>
                    <a:srgbClr val="222222"/>
                  </a:solidFill>
                  <a:latin typeface="Merriweather Sans"/>
                  <a:ea typeface="微软雅黑 Light" panose="020B0502040204020203" pitchFamily="34" charset="-122"/>
                  <a:cs typeface="Merriweather Sans"/>
                  <a:sym typeface="Merriweather Sans"/>
                </a:rPr>
                <a:t>, 222 (2024). https://doi.org/10.1007/s00530-024-01422-9</a:t>
              </a:r>
            </a:p>
          </p:txBody>
        </p:sp>
      </p:grpSp>
      <p:sp>
        <p:nvSpPr>
          <p:cNvPr id="16" name="Freeform 16"/>
          <p:cNvSpPr/>
          <p:nvPr/>
        </p:nvSpPr>
        <p:spPr>
          <a:xfrm>
            <a:off x="10134635" y="2979858"/>
            <a:ext cx="4680493" cy="5470707"/>
          </a:xfrm>
          <a:custGeom>
            <a:avLst/>
            <a:gdLst/>
            <a:ahLst/>
            <a:cxnLst/>
            <a:rect l="l" t="t" r="r" b="b"/>
            <a:pathLst>
              <a:path w="4680493" h="5470707">
                <a:moveTo>
                  <a:pt x="0" y="0"/>
                </a:moveTo>
                <a:lnTo>
                  <a:pt x="4680493" y="0"/>
                </a:lnTo>
                <a:lnTo>
                  <a:pt x="4680493" y="5470706"/>
                </a:lnTo>
                <a:lnTo>
                  <a:pt x="0" y="5470706"/>
                </a:lnTo>
                <a:lnTo>
                  <a:pt x="0" y="0"/>
                </a:lnTo>
                <a:close/>
              </a:path>
            </a:pathLst>
          </a:custGeom>
          <a:blipFill>
            <a:blip r:embed="rId8"/>
            <a:stretch>
              <a:fillRect/>
            </a:stretch>
          </a:blipFill>
        </p:spPr>
        <p:txBody>
          <a:bodyPr/>
          <a:lstStyle/>
          <a:p>
            <a:endParaRPr lang="zh-CN" alt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5956" y="2984555"/>
            <a:ext cx="521017" cy="442912"/>
          </a:xfrm>
          <a:custGeom>
            <a:avLst/>
            <a:gdLst/>
            <a:ahLst/>
            <a:cxnLst/>
            <a:rect l="l" t="t" r="r" b="b"/>
            <a:pathLst>
              <a:path w="521017" h="442912">
                <a:moveTo>
                  <a:pt x="0" y="0"/>
                </a:moveTo>
                <a:lnTo>
                  <a:pt x="521017" y="0"/>
                </a:lnTo>
                <a:lnTo>
                  <a:pt x="521017" y="442912"/>
                </a:lnTo>
                <a:lnTo>
                  <a:pt x="0" y="4429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3" name="Group 3"/>
          <p:cNvGrpSpPr/>
          <p:nvPr/>
        </p:nvGrpSpPr>
        <p:grpSpPr>
          <a:xfrm>
            <a:off x="1028700" y="9594502"/>
            <a:ext cx="15095687" cy="692498"/>
            <a:chOff x="0" y="0"/>
            <a:chExt cx="20127582" cy="923330"/>
          </a:xfrm>
        </p:grpSpPr>
        <p:sp>
          <p:nvSpPr>
            <p:cNvPr id="4" name="Freeform 4"/>
            <p:cNvSpPr/>
            <p:nvPr/>
          </p:nvSpPr>
          <p:spPr>
            <a:xfrm>
              <a:off x="0" y="0"/>
              <a:ext cx="20127582" cy="923330"/>
            </a:xfrm>
            <a:custGeom>
              <a:avLst/>
              <a:gdLst/>
              <a:ahLst/>
              <a:cxnLst/>
              <a:rect l="l" t="t" r="r" b="b"/>
              <a:pathLst>
                <a:path w="20127582" h="923330">
                  <a:moveTo>
                    <a:pt x="0" y="0"/>
                  </a:moveTo>
                  <a:lnTo>
                    <a:pt x="20127582" y="0"/>
                  </a:lnTo>
                  <a:lnTo>
                    <a:pt x="20127582" y="923330"/>
                  </a:lnTo>
                  <a:lnTo>
                    <a:pt x="0" y="923330"/>
                  </a:lnTo>
                  <a:close/>
                </a:path>
              </a:pathLst>
            </a:custGeom>
            <a:solidFill>
              <a:srgbClr val="000000">
                <a:alpha val="0"/>
              </a:srgbClr>
            </a:solidFill>
          </p:spPr>
          <p:txBody>
            <a:bodyPr/>
            <a:lstStyle/>
            <a:p>
              <a:endParaRPr lang="zh-CN" altLang="en-US"/>
            </a:p>
          </p:txBody>
        </p:sp>
        <p:sp>
          <p:nvSpPr>
            <p:cNvPr id="5" name="TextBox 5"/>
            <p:cNvSpPr txBox="1"/>
            <p:nvPr/>
          </p:nvSpPr>
          <p:spPr>
            <a:xfrm>
              <a:off x="0" y="-9525"/>
              <a:ext cx="20127582" cy="932855"/>
            </a:xfrm>
            <a:prstGeom prst="rect">
              <a:avLst/>
            </a:prstGeom>
          </p:spPr>
          <p:txBody>
            <a:bodyPr lIns="0" tIns="0" rIns="0" bIns="0" rtlCol="0" anchor="t"/>
            <a:lstStyle/>
            <a:p>
              <a:pPr algn="l">
                <a:lnSpc>
                  <a:spcPts val="2160"/>
                </a:lnSpc>
              </a:pPr>
              <a:r>
                <a:rPr lang="en-US" sz="1800">
                  <a:solidFill>
                    <a:srgbClr val="222222"/>
                  </a:solidFill>
                  <a:latin typeface="Merriweather Sans"/>
                  <a:ea typeface="微软雅黑 Light" panose="020B0502040204020203" pitchFamily="34" charset="-122"/>
                  <a:cs typeface="Merriweather Sans"/>
                  <a:sym typeface="Merriweather Sans"/>
                </a:rPr>
                <a:t>Pan, H., Zhao, X., He, L. </a:t>
              </a:r>
              <a:r>
                <a:rPr lang="en-US" sz="1800" i="1">
                  <a:solidFill>
                    <a:srgbClr val="222222"/>
                  </a:solidFill>
                  <a:latin typeface="Merriweather Sans Italics"/>
                  <a:ea typeface="微软雅黑 Light" panose="020B0502040204020203" pitchFamily="34" charset="-122"/>
                  <a:cs typeface="Merriweather Sans Italics"/>
                  <a:sym typeface="Merriweather Sans Italics"/>
                </a:rPr>
                <a:t>et al.</a:t>
              </a:r>
              <a:r>
                <a:rPr lang="en-US" sz="1800">
                  <a:solidFill>
                    <a:srgbClr val="222222"/>
                  </a:solidFill>
                  <a:latin typeface="Merriweather Sans"/>
                  <a:ea typeface="微软雅黑 Light" panose="020B0502040204020203" pitchFamily="34" charset="-122"/>
                  <a:cs typeface="Merriweather Sans"/>
                  <a:sym typeface="Merriweather Sans"/>
                </a:rPr>
                <a:t> A survey of multimodal federated learning: background, applications, and perspectives. </a:t>
              </a:r>
              <a:r>
                <a:rPr lang="en-US" sz="1800" i="1">
                  <a:solidFill>
                    <a:srgbClr val="222222"/>
                  </a:solidFill>
                  <a:latin typeface="Merriweather Sans Italics"/>
                  <a:ea typeface="微软雅黑 Light" panose="020B0502040204020203" pitchFamily="34" charset="-122"/>
                  <a:cs typeface="Merriweather Sans Italics"/>
                  <a:sym typeface="Merriweather Sans Italics"/>
                </a:rPr>
                <a:t>Multimedia Systems</a:t>
              </a:r>
              <a:r>
                <a:rPr lang="en-US" sz="1800">
                  <a:solidFill>
                    <a:srgbClr val="222222"/>
                  </a:solidFill>
                  <a:latin typeface="Merriweather Sans"/>
                  <a:ea typeface="微软雅黑 Light" panose="020B0502040204020203" pitchFamily="34" charset="-122"/>
                  <a:cs typeface="Merriweather Sans"/>
                  <a:sym typeface="Merriweather Sans"/>
                </a:rPr>
                <a:t> </a:t>
              </a:r>
              <a:r>
                <a:rPr lang="en-US" sz="1800" b="1">
                  <a:solidFill>
                    <a:srgbClr val="222222"/>
                  </a:solidFill>
                  <a:latin typeface="Merriweather Sans Bold"/>
                  <a:ea typeface="微软雅黑 Light" panose="020B0502040204020203" pitchFamily="34" charset="-122"/>
                  <a:cs typeface="Merriweather Sans Bold"/>
                  <a:sym typeface="Merriweather Sans Bold"/>
                </a:rPr>
                <a:t>30</a:t>
              </a:r>
              <a:r>
                <a:rPr lang="en-US" sz="1800">
                  <a:solidFill>
                    <a:srgbClr val="222222"/>
                  </a:solidFill>
                  <a:latin typeface="Merriweather Sans"/>
                  <a:ea typeface="微软雅黑 Light" panose="020B0502040204020203" pitchFamily="34" charset="-122"/>
                  <a:cs typeface="Merriweather Sans"/>
                  <a:sym typeface="Merriweather Sans"/>
                </a:rPr>
                <a:t>, 222 (2024). https://doi.org/10.1007/s00530-024-01422-9</a:t>
              </a:r>
            </a:p>
          </p:txBody>
        </p:sp>
      </p:grpSp>
      <p:sp>
        <p:nvSpPr>
          <p:cNvPr id="6" name="AutoShape 6"/>
          <p:cNvSpPr/>
          <p:nvPr/>
        </p:nvSpPr>
        <p:spPr>
          <a:xfrm>
            <a:off x="1371251" y="1389549"/>
            <a:ext cx="14727011" cy="9525"/>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7" name="Group 7"/>
          <p:cNvGrpSpPr/>
          <p:nvPr/>
        </p:nvGrpSpPr>
        <p:grpSpPr>
          <a:xfrm>
            <a:off x="1569532" y="540261"/>
            <a:ext cx="16084210" cy="730225"/>
            <a:chOff x="0" y="0"/>
            <a:chExt cx="21445614" cy="973634"/>
          </a:xfrm>
        </p:grpSpPr>
        <p:sp>
          <p:nvSpPr>
            <p:cNvPr id="8" name="Freeform 8"/>
            <p:cNvSpPr/>
            <p:nvPr/>
          </p:nvSpPr>
          <p:spPr>
            <a:xfrm>
              <a:off x="0" y="0"/>
              <a:ext cx="21445613" cy="973634"/>
            </a:xfrm>
            <a:custGeom>
              <a:avLst/>
              <a:gdLst/>
              <a:ahLst/>
              <a:cxnLst/>
              <a:rect l="l" t="t" r="r" b="b"/>
              <a:pathLst>
                <a:path w="21445613" h="973634">
                  <a:moveTo>
                    <a:pt x="0" y="0"/>
                  </a:moveTo>
                  <a:lnTo>
                    <a:pt x="21445613" y="0"/>
                  </a:lnTo>
                  <a:lnTo>
                    <a:pt x="21445613" y="973634"/>
                  </a:lnTo>
                  <a:lnTo>
                    <a:pt x="0" y="973634"/>
                  </a:lnTo>
                  <a:close/>
                </a:path>
              </a:pathLst>
            </a:custGeom>
            <a:solidFill>
              <a:srgbClr val="000000">
                <a:alpha val="0"/>
              </a:srgbClr>
            </a:solidFill>
          </p:spPr>
          <p:txBody>
            <a:bodyPr/>
            <a:lstStyle/>
            <a:p>
              <a:endParaRPr lang="zh-CN" altLang="en-US"/>
            </a:p>
          </p:txBody>
        </p:sp>
        <p:sp>
          <p:nvSpPr>
            <p:cNvPr id="9" name="TextBox 9"/>
            <p:cNvSpPr txBox="1"/>
            <p:nvPr/>
          </p:nvSpPr>
          <p:spPr>
            <a:xfrm>
              <a:off x="0" y="-28575"/>
              <a:ext cx="21445614" cy="1002209"/>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3.1 研究背景</a:t>
              </a:r>
            </a:p>
          </p:txBody>
        </p:sp>
      </p:grpSp>
      <p:sp>
        <p:nvSpPr>
          <p:cNvPr id="10" name="Freeform 10"/>
          <p:cNvSpPr/>
          <p:nvPr/>
        </p:nvSpPr>
        <p:spPr>
          <a:xfrm>
            <a:off x="1568048" y="1489822"/>
            <a:ext cx="14016990" cy="1408748"/>
          </a:xfrm>
          <a:custGeom>
            <a:avLst/>
            <a:gdLst/>
            <a:ahLst/>
            <a:cxnLst/>
            <a:rect l="l" t="t" r="r" b="b"/>
            <a:pathLst>
              <a:path w="14016990" h="1408748">
                <a:moveTo>
                  <a:pt x="0" y="0"/>
                </a:moveTo>
                <a:lnTo>
                  <a:pt x="14016990" y="0"/>
                </a:lnTo>
                <a:lnTo>
                  <a:pt x="14016990" y="1408747"/>
                </a:lnTo>
                <a:lnTo>
                  <a:pt x="0" y="1408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nvGrpSpPr>
          <p:cNvPr id="11" name="Group 11"/>
          <p:cNvGrpSpPr/>
          <p:nvPr/>
        </p:nvGrpSpPr>
        <p:grpSpPr>
          <a:xfrm>
            <a:off x="2576466" y="1984783"/>
            <a:ext cx="11395030" cy="695960"/>
            <a:chOff x="0" y="0"/>
            <a:chExt cx="15193374" cy="927946"/>
          </a:xfrm>
        </p:grpSpPr>
        <p:sp>
          <p:nvSpPr>
            <p:cNvPr id="12" name="Freeform 12"/>
            <p:cNvSpPr/>
            <p:nvPr/>
          </p:nvSpPr>
          <p:spPr>
            <a:xfrm>
              <a:off x="0" y="0"/>
              <a:ext cx="15193373" cy="927946"/>
            </a:xfrm>
            <a:custGeom>
              <a:avLst/>
              <a:gdLst/>
              <a:ahLst/>
              <a:cxnLst/>
              <a:rect l="l" t="t" r="r" b="b"/>
              <a:pathLst>
                <a:path w="15193373" h="927946">
                  <a:moveTo>
                    <a:pt x="0" y="0"/>
                  </a:moveTo>
                  <a:lnTo>
                    <a:pt x="15193373" y="0"/>
                  </a:lnTo>
                  <a:lnTo>
                    <a:pt x="15193373" y="927946"/>
                  </a:lnTo>
                  <a:lnTo>
                    <a:pt x="0" y="927946"/>
                  </a:lnTo>
                  <a:close/>
                </a:path>
              </a:pathLst>
            </a:custGeom>
            <a:solidFill>
              <a:srgbClr val="000000">
                <a:alpha val="0"/>
              </a:srgbClr>
            </a:solidFill>
          </p:spPr>
          <p:txBody>
            <a:bodyPr/>
            <a:lstStyle/>
            <a:p>
              <a:endParaRPr lang="zh-CN" altLang="en-US"/>
            </a:p>
          </p:txBody>
        </p:sp>
        <p:sp>
          <p:nvSpPr>
            <p:cNvPr id="13" name="TextBox 13"/>
            <p:cNvSpPr txBox="1"/>
            <p:nvPr/>
          </p:nvSpPr>
          <p:spPr>
            <a:xfrm>
              <a:off x="0" y="-171450"/>
              <a:ext cx="15193374" cy="1099396"/>
            </a:xfrm>
            <a:prstGeom prst="rect">
              <a:avLst/>
            </a:prstGeom>
          </p:spPr>
          <p:txBody>
            <a:bodyPr lIns="0" tIns="0" rIns="0" bIns="0" rtlCol="0" anchor="t"/>
            <a:lstStyle/>
            <a:p>
              <a:pPr algn="l">
                <a:lnSpc>
                  <a:spcPts val="4860"/>
                </a:lnSpc>
              </a:pPr>
              <a:r>
                <a:rPr lang="en-US" sz="2700" b="1">
                  <a:solidFill>
                    <a:srgbClr val="FFFFFF"/>
                  </a:solidFill>
                  <a:latin typeface="Arimo Bold"/>
                  <a:ea typeface="Arimo Bold"/>
                  <a:cs typeface="Arimo Bold"/>
                  <a:sym typeface="Arimo Bold"/>
                </a:rPr>
                <a:t>多模态学习成为当前人工智能研究领域的一大热点。</a:t>
              </a:r>
            </a:p>
          </p:txBody>
        </p:sp>
      </p:grpSp>
      <p:sp>
        <p:nvSpPr>
          <p:cNvPr id="14" name="Freeform 14"/>
          <p:cNvSpPr/>
          <p:nvPr/>
        </p:nvSpPr>
        <p:spPr>
          <a:xfrm>
            <a:off x="1752752" y="2939935"/>
            <a:ext cx="13262810" cy="4675141"/>
          </a:xfrm>
          <a:custGeom>
            <a:avLst/>
            <a:gdLst/>
            <a:ahLst/>
            <a:cxnLst/>
            <a:rect l="l" t="t" r="r" b="b"/>
            <a:pathLst>
              <a:path w="13262810" h="4675141">
                <a:moveTo>
                  <a:pt x="0" y="0"/>
                </a:moveTo>
                <a:lnTo>
                  <a:pt x="13262810" y="0"/>
                </a:lnTo>
                <a:lnTo>
                  <a:pt x="13262810" y="4675141"/>
                </a:lnTo>
                <a:lnTo>
                  <a:pt x="0" y="4675141"/>
                </a:lnTo>
                <a:lnTo>
                  <a:pt x="0" y="0"/>
                </a:lnTo>
                <a:close/>
              </a:path>
            </a:pathLst>
          </a:custGeom>
          <a:blipFill>
            <a:blip r:embed="rId7"/>
            <a:stretch>
              <a:fillRect/>
            </a:stretch>
          </a:blipFill>
        </p:spPr>
        <p:txBody>
          <a:bodyPr/>
          <a:lstStyle/>
          <a:p>
            <a:endParaRPr lang="zh-CN" altLang="en-US"/>
          </a:p>
        </p:txBody>
      </p:sp>
      <p:sp>
        <p:nvSpPr>
          <p:cNvPr id="15" name="Freeform 15"/>
          <p:cNvSpPr/>
          <p:nvPr/>
        </p:nvSpPr>
        <p:spPr>
          <a:xfrm>
            <a:off x="1752752" y="1952417"/>
            <a:ext cx="521018" cy="442912"/>
          </a:xfrm>
          <a:custGeom>
            <a:avLst/>
            <a:gdLst/>
            <a:ahLst/>
            <a:cxnLst/>
            <a:rect l="l" t="t" r="r" b="b"/>
            <a:pathLst>
              <a:path w="521018" h="442912">
                <a:moveTo>
                  <a:pt x="0" y="0"/>
                </a:moveTo>
                <a:lnTo>
                  <a:pt x="521018" y="0"/>
                </a:lnTo>
                <a:lnTo>
                  <a:pt x="521018" y="442913"/>
                </a:lnTo>
                <a:lnTo>
                  <a:pt x="0" y="442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16" name="TextBox 16"/>
          <p:cNvSpPr txBox="1"/>
          <p:nvPr/>
        </p:nvSpPr>
        <p:spPr>
          <a:xfrm>
            <a:off x="1776512" y="8353900"/>
            <a:ext cx="13600063" cy="488082"/>
          </a:xfrm>
          <a:prstGeom prst="rect">
            <a:avLst/>
          </a:prstGeom>
        </p:spPr>
        <p:txBody>
          <a:bodyPr lIns="0" tIns="0" rIns="0" bIns="0" rtlCol="0" anchor="t">
            <a:spAutoFit/>
          </a:bodyPr>
          <a:lstStyle/>
          <a:p>
            <a:pPr algn="ctr">
              <a:lnSpc>
                <a:spcPts val="4091"/>
              </a:lnSpc>
              <a:spcBef>
                <a:spcPct val="0"/>
              </a:spcBef>
            </a:pPr>
            <a:r>
              <a:rPr lang="en-US" sz="3099" b="1" spc="213">
                <a:solidFill>
                  <a:srgbClr val="9A0E13"/>
                </a:solidFill>
                <a:latin typeface="Arimo Bold"/>
                <a:ea typeface="Arimo Bold"/>
                <a:cs typeface="Arimo Bold"/>
                <a:sym typeface="Arimo Bold"/>
              </a:rPr>
              <a:t> </a:t>
            </a:r>
            <a:r>
              <a:rPr lang="en-US" sz="3099" b="1" spc="213" err="1">
                <a:solidFill>
                  <a:srgbClr val="9A0E13"/>
                </a:solidFill>
                <a:latin typeface="Arimo Bold"/>
                <a:ea typeface="Arimo Bold"/>
                <a:cs typeface="Arimo Bold"/>
                <a:sym typeface="Arimo Bold"/>
              </a:rPr>
              <a:t>如何在不侵犯用户隐私的情况下利用这些丰富的多模态数据是一大难题</a:t>
            </a:r>
            <a:endParaRPr lang="en-US" sz="3099" b="1" spc="213">
              <a:solidFill>
                <a:srgbClr val="9A0E13"/>
              </a:solidFill>
              <a:latin typeface="Arimo Bold"/>
              <a:ea typeface="Arimo Bold"/>
              <a:cs typeface="Arimo Bold"/>
              <a:sym typeface="Arimo Bold"/>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35956" y="2984555"/>
            <a:ext cx="521017" cy="442912"/>
          </a:xfrm>
          <a:custGeom>
            <a:avLst/>
            <a:gdLst/>
            <a:ahLst/>
            <a:cxnLst/>
            <a:rect l="l" t="t" r="r" b="b"/>
            <a:pathLst>
              <a:path w="521017" h="442912">
                <a:moveTo>
                  <a:pt x="0" y="0"/>
                </a:moveTo>
                <a:lnTo>
                  <a:pt x="521017" y="0"/>
                </a:lnTo>
                <a:lnTo>
                  <a:pt x="521017" y="442912"/>
                </a:lnTo>
                <a:lnTo>
                  <a:pt x="0" y="4429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 name="AutoShape 3"/>
          <p:cNvSpPr/>
          <p:nvPr/>
        </p:nvSpPr>
        <p:spPr>
          <a:xfrm>
            <a:off x="1371251" y="1389549"/>
            <a:ext cx="14727011" cy="9525"/>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4" name="Group 4"/>
          <p:cNvGrpSpPr/>
          <p:nvPr/>
        </p:nvGrpSpPr>
        <p:grpSpPr>
          <a:xfrm>
            <a:off x="1569532" y="540261"/>
            <a:ext cx="16084210" cy="730225"/>
            <a:chOff x="0" y="0"/>
            <a:chExt cx="21445614" cy="973634"/>
          </a:xfrm>
        </p:grpSpPr>
        <p:sp>
          <p:nvSpPr>
            <p:cNvPr id="5" name="Freeform 5"/>
            <p:cNvSpPr/>
            <p:nvPr/>
          </p:nvSpPr>
          <p:spPr>
            <a:xfrm>
              <a:off x="0" y="0"/>
              <a:ext cx="21445613" cy="973634"/>
            </a:xfrm>
            <a:custGeom>
              <a:avLst/>
              <a:gdLst/>
              <a:ahLst/>
              <a:cxnLst/>
              <a:rect l="l" t="t" r="r" b="b"/>
              <a:pathLst>
                <a:path w="21445613" h="973634">
                  <a:moveTo>
                    <a:pt x="0" y="0"/>
                  </a:moveTo>
                  <a:lnTo>
                    <a:pt x="21445613" y="0"/>
                  </a:lnTo>
                  <a:lnTo>
                    <a:pt x="21445613" y="973634"/>
                  </a:lnTo>
                  <a:lnTo>
                    <a:pt x="0" y="973634"/>
                  </a:lnTo>
                  <a:close/>
                </a:path>
              </a:pathLst>
            </a:custGeom>
            <a:solidFill>
              <a:srgbClr val="000000">
                <a:alpha val="0"/>
              </a:srgbClr>
            </a:solidFill>
          </p:spPr>
          <p:txBody>
            <a:bodyPr/>
            <a:lstStyle/>
            <a:p>
              <a:endParaRPr lang="zh-CN" altLang="en-US"/>
            </a:p>
          </p:txBody>
        </p:sp>
        <p:sp>
          <p:nvSpPr>
            <p:cNvPr id="6" name="TextBox 6"/>
            <p:cNvSpPr txBox="1"/>
            <p:nvPr/>
          </p:nvSpPr>
          <p:spPr>
            <a:xfrm>
              <a:off x="0" y="-28575"/>
              <a:ext cx="21445614" cy="1002209"/>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3.1 研究背景</a:t>
              </a:r>
            </a:p>
          </p:txBody>
        </p:sp>
      </p:grpSp>
      <p:sp>
        <p:nvSpPr>
          <p:cNvPr id="7" name="Freeform 7"/>
          <p:cNvSpPr/>
          <p:nvPr/>
        </p:nvSpPr>
        <p:spPr>
          <a:xfrm>
            <a:off x="1568048" y="1489822"/>
            <a:ext cx="14016990" cy="1408748"/>
          </a:xfrm>
          <a:custGeom>
            <a:avLst/>
            <a:gdLst/>
            <a:ahLst/>
            <a:cxnLst/>
            <a:rect l="l" t="t" r="r" b="b"/>
            <a:pathLst>
              <a:path w="14016990" h="1408748">
                <a:moveTo>
                  <a:pt x="0" y="0"/>
                </a:moveTo>
                <a:lnTo>
                  <a:pt x="14016990" y="0"/>
                </a:lnTo>
                <a:lnTo>
                  <a:pt x="14016990" y="1408747"/>
                </a:lnTo>
                <a:lnTo>
                  <a:pt x="0" y="14087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nvGrpSpPr>
          <p:cNvPr id="8" name="Group 8"/>
          <p:cNvGrpSpPr/>
          <p:nvPr/>
        </p:nvGrpSpPr>
        <p:grpSpPr>
          <a:xfrm>
            <a:off x="2676381" y="1952417"/>
            <a:ext cx="11395030" cy="695960"/>
            <a:chOff x="0" y="0"/>
            <a:chExt cx="15193374" cy="927946"/>
          </a:xfrm>
        </p:grpSpPr>
        <p:sp>
          <p:nvSpPr>
            <p:cNvPr id="9" name="Freeform 9"/>
            <p:cNvSpPr/>
            <p:nvPr/>
          </p:nvSpPr>
          <p:spPr>
            <a:xfrm>
              <a:off x="0" y="0"/>
              <a:ext cx="15193373" cy="927946"/>
            </a:xfrm>
            <a:custGeom>
              <a:avLst/>
              <a:gdLst/>
              <a:ahLst/>
              <a:cxnLst/>
              <a:rect l="l" t="t" r="r" b="b"/>
              <a:pathLst>
                <a:path w="15193373" h="927946">
                  <a:moveTo>
                    <a:pt x="0" y="0"/>
                  </a:moveTo>
                  <a:lnTo>
                    <a:pt x="15193373" y="0"/>
                  </a:lnTo>
                  <a:lnTo>
                    <a:pt x="15193373" y="927946"/>
                  </a:lnTo>
                  <a:lnTo>
                    <a:pt x="0" y="927946"/>
                  </a:lnTo>
                  <a:close/>
                </a:path>
              </a:pathLst>
            </a:custGeom>
            <a:solidFill>
              <a:srgbClr val="000000">
                <a:alpha val="0"/>
              </a:srgbClr>
            </a:solidFill>
          </p:spPr>
          <p:txBody>
            <a:bodyPr/>
            <a:lstStyle/>
            <a:p>
              <a:endParaRPr lang="zh-CN" altLang="en-US"/>
            </a:p>
          </p:txBody>
        </p:sp>
        <p:sp>
          <p:nvSpPr>
            <p:cNvPr id="10" name="TextBox 10"/>
            <p:cNvSpPr txBox="1"/>
            <p:nvPr/>
          </p:nvSpPr>
          <p:spPr>
            <a:xfrm>
              <a:off x="0" y="-171450"/>
              <a:ext cx="15193374" cy="1099396"/>
            </a:xfrm>
            <a:prstGeom prst="rect">
              <a:avLst/>
            </a:prstGeom>
          </p:spPr>
          <p:txBody>
            <a:bodyPr lIns="0" tIns="0" rIns="0" bIns="0" rtlCol="0" anchor="t"/>
            <a:lstStyle/>
            <a:p>
              <a:pPr algn="l">
                <a:lnSpc>
                  <a:spcPts val="4860"/>
                </a:lnSpc>
              </a:pPr>
              <a:r>
                <a:rPr lang="en-US" sz="2700" b="1" err="1">
                  <a:solidFill>
                    <a:srgbClr val="FFFFFF"/>
                  </a:solidFill>
                  <a:latin typeface="Arimo Bold"/>
                  <a:ea typeface="Arimo Bold"/>
                  <a:cs typeface="Arimo Bold"/>
                  <a:sym typeface="Arimo Bold"/>
                </a:rPr>
                <a:t>多模态学习成为当前人工智能研究领域的一大热点</a:t>
              </a:r>
              <a:r>
                <a:rPr lang="en-US" sz="2700" b="1">
                  <a:solidFill>
                    <a:srgbClr val="FFFFFF"/>
                  </a:solidFill>
                  <a:latin typeface="Arimo Bold"/>
                  <a:ea typeface="Arimo Bold"/>
                  <a:cs typeface="Arimo Bold"/>
                  <a:sym typeface="Arimo Bold"/>
                </a:rPr>
                <a:t>。</a:t>
              </a:r>
            </a:p>
          </p:txBody>
        </p:sp>
      </p:grpSp>
      <p:sp>
        <p:nvSpPr>
          <p:cNvPr id="11" name="Freeform 11"/>
          <p:cNvSpPr/>
          <p:nvPr/>
        </p:nvSpPr>
        <p:spPr>
          <a:xfrm>
            <a:off x="1752752" y="1952417"/>
            <a:ext cx="521018" cy="442912"/>
          </a:xfrm>
          <a:custGeom>
            <a:avLst/>
            <a:gdLst/>
            <a:ahLst/>
            <a:cxnLst/>
            <a:rect l="l" t="t" r="r" b="b"/>
            <a:pathLst>
              <a:path w="521018" h="442912">
                <a:moveTo>
                  <a:pt x="0" y="0"/>
                </a:moveTo>
                <a:lnTo>
                  <a:pt x="521018" y="0"/>
                </a:lnTo>
                <a:lnTo>
                  <a:pt x="521018" y="442913"/>
                </a:lnTo>
                <a:lnTo>
                  <a:pt x="0" y="4429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12" name="Group 12"/>
          <p:cNvGrpSpPr/>
          <p:nvPr/>
        </p:nvGrpSpPr>
        <p:grpSpPr>
          <a:xfrm>
            <a:off x="1057916" y="3688928"/>
            <a:ext cx="5158992" cy="6193038"/>
            <a:chOff x="0" y="0"/>
            <a:chExt cx="1358747" cy="1631088"/>
          </a:xfrm>
        </p:grpSpPr>
        <p:sp>
          <p:nvSpPr>
            <p:cNvPr id="13" name="Freeform 13"/>
            <p:cNvSpPr/>
            <p:nvPr/>
          </p:nvSpPr>
          <p:spPr>
            <a:xfrm>
              <a:off x="0" y="0"/>
              <a:ext cx="1358747" cy="1631088"/>
            </a:xfrm>
            <a:custGeom>
              <a:avLst/>
              <a:gdLst/>
              <a:ahLst/>
              <a:cxnLst/>
              <a:rect l="l" t="t" r="r" b="b"/>
              <a:pathLst>
                <a:path w="1358747" h="1631088">
                  <a:moveTo>
                    <a:pt x="25511" y="0"/>
                  </a:moveTo>
                  <a:lnTo>
                    <a:pt x="1333235" y="0"/>
                  </a:lnTo>
                  <a:cubicBezTo>
                    <a:pt x="1340001" y="0"/>
                    <a:pt x="1346490" y="2688"/>
                    <a:pt x="1351275" y="7472"/>
                  </a:cubicBezTo>
                  <a:cubicBezTo>
                    <a:pt x="1356059" y="12256"/>
                    <a:pt x="1358747" y="18745"/>
                    <a:pt x="1358747" y="25511"/>
                  </a:cubicBezTo>
                  <a:lnTo>
                    <a:pt x="1358747" y="1605577"/>
                  </a:lnTo>
                  <a:cubicBezTo>
                    <a:pt x="1358747" y="1612343"/>
                    <a:pt x="1356059" y="1618832"/>
                    <a:pt x="1351275" y="1623616"/>
                  </a:cubicBezTo>
                  <a:cubicBezTo>
                    <a:pt x="1346490" y="1628400"/>
                    <a:pt x="1340001" y="1631088"/>
                    <a:pt x="1333235" y="1631088"/>
                  </a:cubicBezTo>
                  <a:lnTo>
                    <a:pt x="25511" y="1631088"/>
                  </a:lnTo>
                  <a:cubicBezTo>
                    <a:pt x="11422" y="1631088"/>
                    <a:pt x="0" y="1619666"/>
                    <a:pt x="0" y="1605577"/>
                  </a:cubicBezTo>
                  <a:lnTo>
                    <a:pt x="0" y="25511"/>
                  </a:lnTo>
                  <a:cubicBezTo>
                    <a:pt x="0" y="18745"/>
                    <a:pt x="2688" y="12256"/>
                    <a:pt x="7472" y="7472"/>
                  </a:cubicBezTo>
                  <a:cubicBezTo>
                    <a:pt x="12256" y="2688"/>
                    <a:pt x="18745" y="0"/>
                    <a:pt x="25511" y="0"/>
                  </a:cubicBezTo>
                  <a:close/>
                </a:path>
              </a:pathLst>
            </a:custGeom>
            <a:solidFill>
              <a:srgbClr val="000000">
                <a:alpha val="0"/>
              </a:srgbClr>
            </a:solidFill>
            <a:ln w="38100" cap="sq">
              <a:solidFill>
                <a:srgbClr val="000000"/>
              </a:solidFill>
              <a:prstDash val="lgDash"/>
              <a:miter/>
            </a:ln>
          </p:spPr>
          <p:txBody>
            <a:bodyPr/>
            <a:lstStyle/>
            <a:p>
              <a:endParaRPr lang="zh-CN" altLang="en-US"/>
            </a:p>
          </p:txBody>
        </p:sp>
        <p:sp>
          <p:nvSpPr>
            <p:cNvPr id="14" name="TextBox 14"/>
            <p:cNvSpPr txBox="1"/>
            <p:nvPr/>
          </p:nvSpPr>
          <p:spPr>
            <a:xfrm>
              <a:off x="0" y="-38100"/>
              <a:ext cx="1358747" cy="1669188"/>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1795771" y="3731315"/>
            <a:ext cx="5245379" cy="6193038"/>
            <a:chOff x="0" y="0"/>
            <a:chExt cx="1381499" cy="1631088"/>
          </a:xfrm>
        </p:grpSpPr>
        <p:sp>
          <p:nvSpPr>
            <p:cNvPr id="16" name="Freeform 16"/>
            <p:cNvSpPr/>
            <p:nvPr/>
          </p:nvSpPr>
          <p:spPr>
            <a:xfrm>
              <a:off x="0" y="0"/>
              <a:ext cx="1381499" cy="1631088"/>
            </a:xfrm>
            <a:custGeom>
              <a:avLst/>
              <a:gdLst/>
              <a:ahLst/>
              <a:cxnLst/>
              <a:rect l="l" t="t" r="r" b="b"/>
              <a:pathLst>
                <a:path w="1381499" h="1631088">
                  <a:moveTo>
                    <a:pt x="25091" y="0"/>
                  </a:moveTo>
                  <a:lnTo>
                    <a:pt x="1356408" y="0"/>
                  </a:lnTo>
                  <a:cubicBezTo>
                    <a:pt x="1363063" y="0"/>
                    <a:pt x="1369445" y="2644"/>
                    <a:pt x="1374150" y="7349"/>
                  </a:cubicBezTo>
                  <a:cubicBezTo>
                    <a:pt x="1378856" y="12055"/>
                    <a:pt x="1381499" y="18437"/>
                    <a:pt x="1381499" y="25091"/>
                  </a:cubicBezTo>
                  <a:lnTo>
                    <a:pt x="1381499" y="1605997"/>
                  </a:lnTo>
                  <a:cubicBezTo>
                    <a:pt x="1381499" y="1612651"/>
                    <a:pt x="1378856" y="1619034"/>
                    <a:pt x="1374150" y="1623739"/>
                  </a:cubicBezTo>
                  <a:cubicBezTo>
                    <a:pt x="1369445" y="1628445"/>
                    <a:pt x="1363063" y="1631088"/>
                    <a:pt x="1356408" y="1631088"/>
                  </a:cubicBezTo>
                  <a:lnTo>
                    <a:pt x="25091" y="1631088"/>
                  </a:lnTo>
                  <a:cubicBezTo>
                    <a:pt x="18437" y="1631088"/>
                    <a:pt x="12055" y="1628445"/>
                    <a:pt x="7349" y="1623739"/>
                  </a:cubicBezTo>
                  <a:cubicBezTo>
                    <a:pt x="2644" y="1619034"/>
                    <a:pt x="0" y="1612651"/>
                    <a:pt x="0" y="1605997"/>
                  </a:cubicBezTo>
                  <a:lnTo>
                    <a:pt x="0" y="25091"/>
                  </a:lnTo>
                  <a:cubicBezTo>
                    <a:pt x="0" y="18437"/>
                    <a:pt x="2644" y="12055"/>
                    <a:pt x="7349" y="7349"/>
                  </a:cubicBezTo>
                  <a:cubicBezTo>
                    <a:pt x="12055" y="2644"/>
                    <a:pt x="18437" y="0"/>
                    <a:pt x="25091" y="0"/>
                  </a:cubicBezTo>
                  <a:close/>
                </a:path>
              </a:pathLst>
            </a:custGeom>
            <a:solidFill>
              <a:srgbClr val="000000">
                <a:alpha val="0"/>
              </a:srgbClr>
            </a:solidFill>
            <a:ln w="38100" cap="sq">
              <a:solidFill>
                <a:srgbClr val="000000"/>
              </a:solidFill>
              <a:prstDash val="lgDash"/>
              <a:miter/>
            </a:ln>
          </p:spPr>
          <p:txBody>
            <a:bodyPr/>
            <a:lstStyle/>
            <a:p>
              <a:endParaRPr lang="zh-CN" altLang="en-US"/>
            </a:p>
          </p:txBody>
        </p:sp>
        <p:sp>
          <p:nvSpPr>
            <p:cNvPr id="17" name="TextBox 17"/>
            <p:cNvSpPr txBox="1"/>
            <p:nvPr/>
          </p:nvSpPr>
          <p:spPr>
            <a:xfrm>
              <a:off x="0" y="-38100"/>
              <a:ext cx="1381499" cy="1669188"/>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362612" y="3688928"/>
            <a:ext cx="5190842" cy="6193038"/>
            <a:chOff x="0" y="0"/>
            <a:chExt cx="1367135" cy="1631088"/>
          </a:xfrm>
        </p:grpSpPr>
        <p:sp>
          <p:nvSpPr>
            <p:cNvPr id="19" name="Freeform 19"/>
            <p:cNvSpPr/>
            <p:nvPr/>
          </p:nvSpPr>
          <p:spPr>
            <a:xfrm>
              <a:off x="0" y="0"/>
              <a:ext cx="1367135" cy="1631088"/>
            </a:xfrm>
            <a:custGeom>
              <a:avLst/>
              <a:gdLst/>
              <a:ahLst/>
              <a:cxnLst/>
              <a:rect l="l" t="t" r="r" b="b"/>
              <a:pathLst>
                <a:path w="1367135" h="1631088">
                  <a:moveTo>
                    <a:pt x="25355" y="0"/>
                  </a:moveTo>
                  <a:lnTo>
                    <a:pt x="1341781" y="0"/>
                  </a:lnTo>
                  <a:cubicBezTo>
                    <a:pt x="1348505" y="0"/>
                    <a:pt x="1354954" y="2671"/>
                    <a:pt x="1359709" y="7426"/>
                  </a:cubicBezTo>
                  <a:cubicBezTo>
                    <a:pt x="1364464" y="12181"/>
                    <a:pt x="1367135" y="18630"/>
                    <a:pt x="1367135" y="25355"/>
                  </a:cubicBezTo>
                  <a:lnTo>
                    <a:pt x="1367135" y="1605733"/>
                  </a:lnTo>
                  <a:cubicBezTo>
                    <a:pt x="1367135" y="1612458"/>
                    <a:pt x="1364464" y="1618907"/>
                    <a:pt x="1359709" y="1623662"/>
                  </a:cubicBezTo>
                  <a:cubicBezTo>
                    <a:pt x="1354954" y="1628417"/>
                    <a:pt x="1348505" y="1631088"/>
                    <a:pt x="1341781" y="1631088"/>
                  </a:cubicBezTo>
                  <a:lnTo>
                    <a:pt x="25355" y="1631088"/>
                  </a:lnTo>
                  <a:cubicBezTo>
                    <a:pt x="18630" y="1631088"/>
                    <a:pt x="12181" y="1628417"/>
                    <a:pt x="7426" y="1623662"/>
                  </a:cubicBezTo>
                  <a:cubicBezTo>
                    <a:pt x="2671" y="1618907"/>
                    <a:pt x="0" y="1612458"/>
                    <a:pt x="0" y="1605733"/>
                  </a:cubicBezTo>
                  <a:lnTo>
                    <a:pt x="0" y="25355"/>
                  </a:lnTo>
                  <a:cubicBezTo>
                    <a:pt x="0" y="18630"/>
                    <a:pt x="2671" y="12181"/>
                    <a:pt x="7426" y="7426"/>
                  </a:cubicBezTo>
                  <a:cubicBezTo>
                    <a:pt x="12181" y="2671"/>
                    <a:pt x="18630" y="0"/>
                    <a:pt x="25355" y="0"/>
                  </a:cubicBezTo>
                  <a:close/>
                </a:path>
              </a:pathLst>
            </a:custGeom>
            <a:solidFill>
              <a:srgbClr val="000000">
                <a:alpha val="0"/>
              </a:srgbClr>
            </a:solidFill>
            <a:ln w="38100" cap="sq">
              <a:solidFill>
                <a:srgbClr val="000000"/>
              </a:solidFill>
              <a:prstDash val="lgDash"/>
              <a:miter/>
            </a:ln>
          </p:spPr>
          <p:txBody>
            <a:bodyPr/>
            <a:lstStyle/>
            <a:p>
              <a:endParaRPr lang="zh-CN" altLang="en-US"/>
            </a:p>
          </p:txBody>
        </p:sp>
        <p:sp>
          <p:nvSpPr>
            <p:cNvPr id="20" name="TextBox 20"/>
            <p:cNvSpPr txBox="1"/>
            <p:nvPr/>
          </p:nvSpPr>
          <p:spPr>
            <a:xfrm>
              <a:off x="0" y="-38100"/>
              <a:ext cx="1367135" cy="1669188"/>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72283" y="2280181"/>
            <a:ext cx="10612755" cy="1408747"/>
          </a:xfrm>
          <a:custGeom>
            <a:avLst/>
            <a:gdLst/>
            <a:ahLst/>
            <a:cxnLst/>
            <a:rect l="l" t="t" r="r" b="b"/>
            <a:pathLst>
              <a:path w="10612755" h="1408747">
                <a:moveTo>
                  <a:pt x="0" y="0"/>
                </a:moveTo>
                <a:lnTo>
                  <a:pt x="10612755" y="0"/>
                </a:lnTo>
                <a:lnTo>
                  <a:pt x="10612755" y="1408747"/>
                </a:lnTo>
                <a:lnTo>
                  <a:pt x="0" y="1408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22" name="Freeform 22"/>
          <p:cNvSpPr/>
          <p:nvPr/>
        </p:nvSpPr>
        <p:spPr>
          <a:xfrm>
            <a:off x="5189453" y="2741191"/>
            <a:ext cx="521018" cy="442912"/>
          </a:xfrm>
          <a:custGeom>
            <a:avLst/>
            <a:gdLst/>
            <a:ahLst/>
            <a:cxnLst/>
            <a:rect l="l" t="t" r="r" b="b"/>
            <a:pathLst>
              <a:path w="521018" h="442912">
                <a:moveTo>
                  <a:pt x="0" y="0"/>
                </a:moveTo>
                <a:lnTo>
                  <a:pt x="521018" y="0"/>
                </a:lnTo>
                <a:lnTo>
                  <a:pt x="521018" y="442912"/>
                </a:lnTo>
                <a:lnTo>
                  <a:pt x="0" y="4429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25" name="TextBox 25"/>
          <p:cNvSpPr txBox="1"/>
          <p:nvPr/>
        </p:nvSpPr>
        <p:spPr>
          <a:xfrm>
            <a:off x="5818466" y="2788681"/>
            <a:ext cx="7612743" cy="568286"/>
          </a:xfrm>
          <a:prstGeom prst="rect">
            <a:avLst/>
          </a:prstGeom>
        </p:spPr>
        <p:txBody>
          <a:bodyPr lIns="0" tIns="0" rIns="0" bIns="0" rtlCol="0" anchor="t"/>
          <a:lstStyle/>
          <a:p>
            <a:pPr algn="ctr">
              <a:lnSpc>
                <a:spcPts val="3240"/>
              </a:lnSpc>
            </a:pPr>
            <a:r>
              <a:rPr lang="en-US" sz="2700" b="1" err="1">
                <a:solidFill>
                  <a:srgbClr val="FFFFFF"/>
                </a:solidFill>
                <a:latin typeface="Arimo Bold"/>
                <a:ea typeface="Arimo Bold"/>
                <a:cs typeface="Arimo Bold"/>
                <a:sym typeface="Arimo Bold"/>
              </a:rPr>
              <a:t>联邦学习与多模态结合，需要解决异构问题</a:t>
            </a:r>
            <a:r>
              <a:rPr lang="en-US" sz="2700" b="1">
                <a:solidFill>
                  <a:srgbClr val="FFFFFF"/>
                </a:solidFill>
                <a:latin typeface="Arimo Bold"/>
                <a:ea typeface="Arimo Bold"/>
                <a:cs typeface="Arimo Bold"/>
                <a:sym typeface="Arimo Bold"/>
              </a:rPr>
              <a:t>。</a:t>
            </a:r>
          </a:p>
        </p:txBody>
      </p:sp>
      <p:sp>
        <p:nvSpPr>
          <p:cNvPr id="26" name="Freeform 26"/>
          <p:cNvSpPr/>
          <p:nvPr/>
        </p:nvSpPr>
        <p:spPr>
          <a:xfrm>
            <a:off x="1232635" y="4722565"/>
            <a:ext cx="4796158" cy="2402235"/>
          </a:xfrm>
          <a:custGeom>
            <a:avLst/>
            <a:gdLst/>
            <a:ahLst/>
            <a:cxnLst/>
            <a:rect l="l" t="t" r="r" b="b"/>
            <a:pathLst>
              <a:path w="4796158" h="2402235">
                <a:moveTo>
                  <a:pt x="0" y="0"/>
                </a:moveTo>
                <a:lnTo>
                  <a:pt x="4796158" y="0"/>
                </a:lnTo>
                <a:lnTo>
                  <a:pt x="4796158" y="2402235"/>
                </a:lnTo>
                <a:lnTo>
                  <a:pt x="0" y="2402235"/>
                </a:lnTo>
                <a:lnTo>
                  <a:pt x="0" y="0"/>
                </a:lnTo>
                <a:close/>
              </a:path>
            </a:pathLst>
          </a:custGeom>
          <a:blipFill>
            <a:blip r:embed="rId9"/>
            <a:stretch>
              <a:fillRect/>
            </a:stretch>
          </a:blipFill>
        </p:spPr>
        <p:txBody>
          <a:bodyPr/>
          <a:lstStyle/>
          <a:p>
            <a:endParaRPr lang="zh-CN" altLang="en-US"/>
          </a:p>
        </p:txBody>
      </p:sp>
      <p:sp>
        <p:nvSpPr>
          <p:cNvPr id="27" name="AutoShape 27"/>
          <p:cNvSpPr/>
          <p:nvPr/>
        </p:nvSpPr>
        <p:spPr>
          <a:xfrm>
            <a:off x="1777566" y="6450816"/>
            <a:ext cx="1658647" cy="1959859"/>
          </a:xfrm>
          <a:prstGeom prst="line">
            <a:avLst/>
          </a:prstGeom>
          <a:ln w="38100" cap="flat">
            <a:solidFill>
              <a:srgbClr val="000000"/>
            </a:solidFill>
            <a:prstDash val="solid"/>
            <a:headEnd type="none" w="sm" len="sm"/>
            <a:tailEnd type="none" w="sm" len="sm"/>
          </a:ln>
        </p:spPr>
        <p:txBody>
          <a:bodyPr/>
          <a:lstStyle/>
          <a:p>
            <a:endParaRPr lang="zh-CN" altLang="en-US"/>
          </a:p>
        </p:txBody>
      </p:sp>
      <p:sp>
        <p:nvSpPr>
          <p:cNvPr id="28" name="AutoShape 28"/>
          <p:cNvSpPr/>
          <p:nvPr/>
        </p:nvSpPr>
        <p:spPr>
          <a:xfrm flipV="1">
            <a:off x="3436214" y="6450816"/>
            <a:ext cx="1316525" cy="1959859"/>
          </a:xfrm>
          <a:prstGeom prst="line">
            <a:avLst/>
          </a:prstGeom>
          <a:ln w="38100" cap="flat">
            <a:solidFill>
              <a:srgbClr val="000000"/>
            </a:solidFill>
            <a:prstDash val="solid"/>
            <a:headEnd type="none" w="sm" len="sm"/>
            <a:tailEnd type="none" w="sm" len="sm"/>
          </a:ln>
        </p:spPr>
        <p:txBody>
          <a:bodyPr/>
          <a:lstStyle/>
          <a:p>
            <a:endParaRPr lang="zh-CN" altLang="en-US"/>
          </a:p>
        </p:txBody>
      </p:sp>
      <p:sp>
        <p:nvSpPr>
          <p:cNvPr id="29" name="Freeform 29"/>
          <p:cNvSpPr/>
          <p:nvPr/>
        </p:nvSpPr>
        <p:spPr>
          <a:xfrm>
            <a:off x="6608260" y="4722565"/>
            <a:ext cx="4796158" cy="2402235"/>
          </a:xfrm>
          <a:custGeom>
            <a:avLst/>
            <a:gdLst/>
            <a:ahLst/>
            <a:cxnLst/>
            <a:rect l="l" t="t" r="r" b="b"/>
            <a:pathLst>
              <a:path w="4796158" h="2402235">
                <a:moveTo>
                  <a:pt x="0" y="0"/>
                </a:moveTo>
                <a:lnTo>
                  <a:pt x="4796158" y="0"/>
                </a:lnTo>
                <a:lnTo>
                  <a:pt x="4796158" y="2402235"/>
                </a:lnTo>
                <a:lnTo>
                  <a:pt x="0" y="2402235"/>
                </a:lnTo>
                <a:lnTo>
                  <a:pt x="0" y="0"/>
                </a:lnTo>
                <a:close/>
              </a:path>
            </a:pathLst>
          </a:custGeom>
          <a:blipFill>
            <a:blip r:embed="rId9"/>
            <a:stretch>
              <a:fillRect/>
            </a:stretch>
          </a:blipFill>
        </p:spPr>
        <p:txBody>
          <a:bodyPr/>
          <a:lstStyle/>
          <a:p>
            <a:endParaRPr lang="zh-CN" altLang="en-US"/>
          </a:p>
        </p:txBody>
      </p:sp>
      <p:sp>
        <p:nvSpPr>
          <p:cNvPr id="30" name="AutoShape 30"/>
          <p:cNvSpPr/>
          <p:nvPr/>
        </p:nvSpPr>
        <p:spPr>
          <a:xfrm>
            <a:off x="7910647" y="7124800"/>
            <a:ext cx="1176165" cy="1724025"/>
          </a:xfrm>
          <a:prstGeom prst="line">
            <a:avLst/>
          </a:prstGeom>
          <a:ln w="38100" cap="flat">
            <a:solidFill>
              <a:srgbClr val="000000"/>
            </a:solidFill>
            <a:prstDash val="solid"/>
            <a:headEnd type="none" w="sm" len="sm"/>
            <a:tailEnd type="none" w="sm" len="sm"/>
          </a:ln>
        </p:spPr>
        <p:txBody>
          <a:bodyPr/>
          <a:lstStyle/>
          <a:p>
            <a:endParaRPr lang="zh-CN" altLang="en-US"/>
          </a:p>
        </p:txBody>
      </p:sp>
      <p:sp>
        <p:nvSpPr>
          <p:cNvPr id="31" name="AutoShape 31"/>
          <p:cNvSpPr/>
          <p:nvPr/>
        </p:nvSpPr>
        <p:spPr>
          <a:xfrm flipV="1">
            <a:off x="9086812" y="7124800"/>
            <a:ext cx="1237466" cy="1724025"/>
          </a:xfrm>
          <a:prstGeom prst="line">
            <a:avLst/>
          </a:prstGeom>
          <a:ln w="38100" cap="flat">
            <a:solidFill>
              <a:srgbClr val="000000"/>
            </a:solidFill>
            <a:prstDash val="solid"/>
            <a:headEnd type="none" w="sm" len="sm"/>
            <a:tailEnd type="none" w="sm" len="sm"/>
          </a:ln>
        </p:spPr>
        <p:txBody>
          <a:bodyPr/>
          <a:lstStyle/>
          <a:p>
            <a:endParaRPr lang="zh-CN" altLang="en-US"/>
          </a:p>
        </p:txBody>
      </p:sp>
      <p:sp>
        <p:nvSpPr>
          <p:cNvPr id="32" name="Freeform 32"/>
          <p:cNvSpPr/>
          <p:nvPr/>
        </p:nvSpPr>
        <p:spPr>
          <a:xfrm>
            <a:off x="11999295" y="4722565"/>
            <a:ext cx="4914602" cy="3153751"/>
          </a:xfrm>
          <a:custGeom>
            <a:avLst/>
            <a:gdLst/>
            <a:ahLst/>
            <a:cxnLst/>
            <a:rect l="l" t="t" r="r" b="b"/>
            <a:pathLst>
              <a:path w="4914602" h="3153751">
                <a:moveTo>
                  <a:pt x="0" y="0"/>
                </a:moveTo>
                <a:lnTo>
                  <a:pt x="4914602" y="0"/>
                </a:lnTo>
                <a:lnTo>
                  <a:pt x="4914602" y="3153751"/>
                </a:lnTo>
                <a:lnTo>
                  <a:pt x="0" y="3153751"/>
                </a:lnTo>
                <a:lnTo>
                  <a:pt x="0" y="0"/>
                </a:lnTo>
                <a:close/>
              </a:path>
            </a:pathLst>
          </a:custGeom>
          <a:blipFill>
            <a:blip r:embed="rId10"/>
            <a:stretch>
              <a:fillRect r="-2396"/>
            </a:stretch>
          </a:blipFill>
        </p:spPr>
        <p:txBody>
          <a:bodyPr/>
          <a:lstStyle/>
          <a:p>
            <a:endParaRPr lang="zh-CN" altLang="en-US"/>
          </a:p>
        </p:txBody>
      </p:sp>
      <p:sp>
        <p:nvSpPr>
          <p:cNvPr id="33" name="TextBox 33"/>
          <p:cNvSpPr txBox="1"/>
          <p:nvPr/>
        </p:nvSpPr>
        <p:spPr>
          <a:xfrm>
            <a:off x="1973496" y="3927074"/>
            <a:ext cx="3314436" cy="1029121"/>
          </a:xfrm>
          <a:prstGeom prst="rect">
            <a:avLst/>
          </a:prstGeom>
        </p:spPr>
        <p:txBody>
          <a:bodyPr lIns="0" tIns="0" rIns="0" bIns="0" rtlCol="0" anchor="t">
            <a:spAutoFit/>
          </a:bodyPr>
          <a:lstStyle/>
          <a:p>
            <a:pPr algn="just">
              <a:lnSpc>
                <a:spcPts val="4092"/>
              </a:lnSpc>
            </a:pPr>
            <a:r>
              <a:rPr lang="en-US" sz="3100" spc="210">
                <a:solidFill>
                  <a:srgbClr val="000000"/>
                </a:solidFill>
                <a:latin typeface="Arimo"/>
                <a:ea typeface="Arimo"/>
                <a:cs typeface="Arimo"/>
                <a:sym typeface="Arimo"/>
              </a:rPr>
              <a:t>1. 架构异构型</a:t>
            </a:r>
          </a:p>
          <a:p>
            <a:pPr algn="just">
              <a:lnSpc>
                <a:spcPts val="4092"/>
              </a:lnSpc>
              <a:spcBef>
                <a:spcPct val="0"/>
              </a:spcBef>
            </a:pPr>
            <a:endParaRPr lang="en-US" sz="3100" spc="210">
              <a:solidFill>
                <a:srgbClr val="000000"/>
              </a:solidFill>
              <a:latin typeface="Arimo"/>
              <a:ea typeface="Arimo"/>
              <a:cs typeface="Arimo"/>
              <a:sym typeface="Arimo"/>
            </a:endParaRPr>
          </a:p>
        </p:txBody>
      </p:sp>
      <p:sp>
        <p:nvSpPr>
          <p:cNvPr id="34" name="TextBox 34"/>
          <p:cNvSpPr txBox="1"/>
          <p:nvPr/>
        </p:nvSpPr>
        <p:spPr>
          <a:xfrm>
            <a:off x="1104143" y="8363050"/>
            <a:ext cx="4664141" cy="1329082"/>
          </a:xfrm>
          <a:prstGeom prst="rect">
            <a:avLst/>
          </a:prstGeom>
        </p:spPr>
        <p:txBody>
          <a:bodyPr lIns="0" tIns="0" rIns="0" bIns="0" rtlCol="0" anchor="t">
            <a:spAutoFit/>
          </a:bodyPr>
          <a:lstStyle/>
          <a:p>
            <a:pPr algn="ctr">
              <a:lnSpc>
                <a:spcPts val="3499"/>
              </a:lnSpc>
            </a:pPr>
            <a:r>
              <a:rPr lang="en-US" sz="2499">
                <a:solidFill>
                  <a:srgbClr val="000000"/>
                </a:solidFill>
                <a:latin typeface="Open Sans"/>
                <a:ea typeface="Open Sans"/>
                <a:cs typeface="Open Sans"/>
                <a:sym typeface="Open Sans"/>
              </a:rPr>
              <a:t>客户端使用模型结构不同，</a:t>
            </a:r>
          </a:p>
          <a:p>
            <a:pPr algn="ctr">
              <a:lnSpc>
                <a:spcPts val="3499"/>
              </a:lnSpc>
              <a:spcBef>
                <a:spcPct val="0"/>
              </a:spcBef>
            </a:pPr>
            <a:r>
              <a:rPr lang="en-US" sz="2499">
                <a:solidFill>
                  <a:srgbClr val="000000"/>
                </a:solidFill>
                <a:latin typeface="Open Sans"/>
                <a:ea typeface="Open Sans"/>
                <a:cs typeface="Open Sans"/>
                <a:sym typeface="Open Sans"/>
              </a:rPr>
              <a:t>例如，客户端分别使用</a:t>
            </a:r>
            <a:r>
              <a:rPr lang="en-GB" altLang="zh-CN" sz="2800"/>
              <a:t>MobileNet</a:t>
            </a:r>
            <a:r>
              <a:rPr lang="en-US" sz="2499">
                <a:solidFill>
                  <a:srgbClr val="000000"/>
                </a:solidFill>
                <a:latin typeface="Open Sans"/>
                <a:ea typeface="Open Sans"/>
                <a:cs typeface="Open Sans"/>
                <a:sym typeface="Open Sans"/>
              </a:rPr>
              <a:t>或</a:t>
            </a:r>
            <a:r>
              <a:rPr lang="en-GB" altLang="zh-CN" sz="2499">
                <a:solidFill>
                  <a:srgbClr val="000000"/>
                </a:solidFill>
                <a:latin typeface="Open Sans"/>
                <a:ea typeface="Open Sans"/>
                <a:cs typeface="Open Sans"/>
              </a:rPr>
              <a:t>ViT</a:t>
            </a:r>
            <a:r>
              <a:rPr lang="zh-CN" altLang="en-US" sz="2499">
                <a:solidFill>
                  <a:srgbClr val="000000"/>
                </a:solidFill>
                <a:latin typeface="Open Sans"/>
                <a:ea typeface="微软雅黑 Light" panose="020B0502040204020203" pitchFamily="34" charset="-122"/>
                <a:cs typeface="Open Sans"/>
              </a:rPr>
              <a:t>处理图像</a:t>
            </a:r>
            <a:endParaRPr lang="en-US" sz="2499">
              <a:solidFill>
                <a:srgbClr val="000000"/>
              </a:solidFill>
              <a:latin typeface="Open Sans"/>
              <a:ea typeface="Open Sans"/>
              <a:cs typeface="Open Sans"/>
              <a:sym typeface="Open Sans"/>
            </a:endParaRPr>
          </a:p>
        </p:txBody>
      </p:sp>
      <p:sp>
        <p:nvSpPr>
          <p:cNvPr id="35" name="TextBox 35"/>
          <p:cNvSpPr txBox="1"/>
          <p:nvPr/>
        </p:nvSpPr>
        <p:spPr>
          <a:xfrm>
            <a:off x="7023235" y="8801200"/>
            <a:ext cx="4127153"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a:ea typeface="Open Sans"/>
                <a:cs typeface="Open Sans"/>
                <a:sym typeface="Open Sans"/>
              </a:rPr>
              <a:t>客户端拥有的模态种类不一致</a:t>
            </a:r>
          </a:p>
        </p:txBody>
      </p:sp>
      <p:sp>
        <p:nvSpPr>
          <p:cNvPr id="36" name="TextBox 36"/>
          <p:cNvSpPr txBox="1"/>
          <p:nvPr/>
        </p:nvSpPr>
        <p:spPr>
          <a:xfrm>
            <a:off x="7429594" y="3927074"/>
            <a:ext cx="3314436" cy="514750"/>
          </a:xfrm>
          <a:prstGeom prst="rect">
            <a:avLst/>
          </a:prstGeom>
        </p:spPr>
        <p:txBody>
          <a:bodyPr lIns="0" tIns="0" rIns="0" bIns="0" rtlCol="0" anchor="t">
            <a:spAutoFit/>
          </a:bodyPr>
          <a:lstStyle/>
          <a:p>
            <a:pPr algn="just">
              <a:lnSpc>
                <a:spcPts val="4092"/>
              </a:lnSpc>
              <a:spcBef>
                <a:spcPct val="0"/>
              </a:spcBef>
            </a:pPr>
            <a:r>
              <a:rPr lang="en-US" sz="3100" spc="213">
                <a:solidFill>
                  <a:srgbClr val="000000"/>
                </a:solidFill>
                <a:latin typeface="Arimo"/>
                <a:ea typeface="Arimo"/>
                <a:cs typeface="Arimo"/>
                <a:sym typeface="Arimo"/>
              </a:rPr>
              <a:t>2. 模态异构型</a:t>
            </a:r>
          </a:p>
        </p:txBody>
      </p:sp>
      <p:sp>
        <p:nvSpPr>
          <p:cNvPr id="37" name="TextBox 37"/>
          <p:cNvSpPr txBox="1"/>
          <p:nvPr/>
        </p:nvSpPr>
        <p:spPr>
          <a:xfrm>
            <a:off x="12903174" y="3927074"/>
            <a:ext cx="3314436" cy="1029121"/>
          </a:xfrm>
          <a:prstGeom prst="rect">
            <a:avLst/>
          </a:prstGeom>
        </p:spPr>
        <p:txBody>
          <a:bodyPr lIns="0" tIns="0" rIns="0" bIns="0" rtlCol="0" anchor="t">
            <a:spAutoFit/>
          </a:bodyPr>
          <a:lstStyle/>
          <a:p>
            <a:pPr algn="just">
              <a:lnSpc>
                <a:spcPts val="4092"/>
              </a:lnSpc>
            </a:pPr>
            <a:r>
              <a:rPr lang="en-US" sz="3100" spc="210">
                <a:solidFill>
                  <a:srgbClr val="000000"/>
                </a:solidFill>
                <a:latin typeface="Arimo"/>
                <a:ea typeface="Arimo"/>
                <a:cs typeface="Arimo"/>
                <a:sym typeface="Arimo"/>
              </a:rPr>
              <a:t>3. 统计异构型</a:t>
            </a:r>
          </a:p>
          <a:p>
            <a:pPr algn="just">
              <a:lnSpc>
                <a:spcPts val="4092"/>
              </a:lnSpc>
              <a:spcBef>
                <a:spcPct val="0"/>
              </a:spcBef>
            </a:pPr>
            <a:endParaRPr lang="en-US" sz="3100" spc="210">
              <a:solidFill>
                <a:srgbClr val="000000"/>
              </a:solidFill>
              <a:latin typeface="Arimo"/>
              <a:ea typeface="Arimo"/>
              <a:cs typeface="Arimo"/>
              <a:sym typeface="Arimo"/>
            </a:endParaRPr>
          </a:p>
        </p:txBody>
      </p:sp>
      <p:sp>
        <p:nvSpPr>
          <p:cNvPr id="38" name="TextBox 38"/>
          <p:cNvSpPr txBox="1"/>
          <p:nvPr/>
        </p:nvSpPr>
        <p:spPr>
          <a:xfrm>
            <a:off x="11795771" y="8704991"/>
            <a:ext cx="5118126"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Open Sans"/>
                <a:ea typeface="Open Sans"/>
                <a:cs typeface="Open Sans"/>
                <a:sym typeface="Open Sans"/>
              </a:rPr>
              <a:t>客户端本地数据分布不同</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874403"/>
            <a:ext cx="16459560" cy="5048992"/>
            <a:chOff x="0" y="0"/>
            <a:chExt cx="4289287" cy="1315745"/>
          </a:xfrm>
        </p:grpSpPr>
        <p:sp>
          <p:nvSpPr>
            <p:cNvPr id="3" name="Freeform 3"/>
            <p:cNvSpPr/>
            <p:nvPr/>
          </p:nvSpPr>
          <p:spPr>
            <a:xfrm>
              <a:off x="0" y="0"/>
              <a:ext cx="4289287" cy="1315745"/>
            </a:xfrm>
            <a:custGeom>
              <a:avLst/>
              <a:gdLst/>
              <a:ahLst/>
              <a:cxnLst/>
              <a:rect l="l" t="t" r="r" b="b"/>
              <a:pathLst>
                <a:path w="4289287" h="1315745">
                  <a:moveTo>
                    <a:pt x="7996" y="0"/>
                  </a:moveTo>
                  <a:lnTo>
                    <a:pt x="4281291" y="0"/>
                  </a:lnTo>
                  <a:cubicBezTo>
                    <a:pt x="4285707" y="0"/>
                    <a:pt x="4289287" y="3580"/>
                    <a:pt x="4289287" y="7996"/>
                  </a:cubicBezTo>
                  <a:lnTo>
                    <a:pt x="4289287" y="1307748"/>
                  </a:lnTo>
                  <a:cubicBezTo>
                    <a:pt x="4289287" y="1312165"/>
                    <a:pt x="4285707" y="1315745"/>
                    <a:pt x="4281291" y="1315745"/>
                  </a:cubicBezTo>
                  <a:lnTo>
                    <a:pt x="7996" y="1315745"/>
                  </a:lnTo>
                  <a:cubicBezTo>
                    <a:pt x="3580" y="1315745"/>
                    <a:pt x="0" y="1312165"/>
                    <a:pt x="0" y="1307748"/>
                  </a:cubicBezTo>
                  <a:lnTo>
                    <a:pt x="0" y="7996"/>
                  </a:lnTo>
                  <a:cubicBezTo>
                    <a:pt x="0" y="3580"/>
                    <a:pt x="3580" y="0"/>
                    <a:pt x="7996" y="0"/>
                  </a:cubicBezTo>
                  <a:close/>
                </a:path>
              </a:pathLst>
            </a:custGeom>
            <a:solidFill>
              <a:srgbClr val="000000">
                <a:alpha val="0"/>
              </a:srgbClr>
            </a:solidFill>
            <a:ln w="38100" cap="sq">
              <a:solidFill>
                <a:srgbClr val="000000"/>
              </a:solidFill>
              <a:prstDash val="lgDash"/>
              <a:miter/>
            </a:ln>
          </p:spPr>
          <p:txBody>
            <a:bodyPr/>
            <a:lstStyle/>
            <a:p>
              <a:endParaRPr lang="zh-CN" altLang="en-US"/>
            </a:p>
          </p:txBody>
        </p:sp>
        <p:sp>
          <p:nvSpPr>
            <p:cNvPr id="4" name="TextBox 4"/>
            <p:cNvSpPr txBox="1"/>
            <p:nvPr/>
          </p:nvSpPr>
          <p:spPr>
            <a:xfrm>
              <a:off x="0" y="-38100"/>
              <a:ext cx="4289287" cy="135384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82436" y="4094154"/>
            <a:ext cx="7996541" cy="4468067"/>
          </a:xfrm>
          <a:custGeom>
            <a:avLst/>
            <a:gdLst/>
            <a:ahLst/>
            <a:cxnLst/>
            <a:rect l="l" t="t" r="r" b="b"/>
            <a:pathLst>
              <a:path w="7996541" h="4468067">
                <a:moveTo>
                  <a:pt x="0" y="0"/>
                </a:moveTo>
                <a:lnTo>
                  <a:pt x="7996542" y="0"/>
                </a:lnTo>
                <a:lnTo>
                  <a:pt x="7996542" y="4468068"/>
                </a:lnTo>
                <a:lnTo>
                  <a:pt x="0" y="4468068"/>
                </a:lnTo>
                <a:lnTo>
                  <a:pt x="0" y="0"/>
                </a:lnTo>
                <a:close/>
              </a:path>
            </a:pathLst>
          </a:custGeom>
          <a:blipFill>
            <a:blip r:embed="rId3"/>
            <a:stretch>
              <a:fillRect/>
            </a:stretch>
          </a:blipFill>
        </p:spPr>
        <p:txBody>
          <a:bodyPr/>
          <a:lstStyle/>
          <a:p>
            <a:endParaRPr lang="zh-CN" altLang="en-US"/>
          </a:p>
        </p:txBody>
      </p:sp>
      <p:grpSp>
        <p:nvGrpSpPr>
          <p:cNvPr id="6" name="Group 6"/>
          <p:cNvGrpSpPr/>
          <p:nvPr/>
        </p:nvGrpSpPr>
        <p:grpSpPr>
          <a:xfrm>
            <a:off x="9774617" y="4660944"/>
            <a:ext cx="7713641" cy="3826406"/>
            <a:chOff x="0" y="-19050"/>
            <a:chExt cx="11475440" cy="5692472"/>
          </a:xfrm>
        </p:grpSpPr>
        <p:sp>
          <p:nvSpPr>
            <p:cNvPr id="7" name="Freeform 7"/>
            <p:cNvSpPr/>
            <p:nvPr/>
          </p:nvSpPr>
          <p:spPr>
            <a:xfrm>
              <a:off x="0" y="0"/>
              <a:ext cx="11134823" cy="5673422"/>
            </a:xfrm>
            <a:custGeom>
              <a:avLst/>
              <a:gdLst/>
              <a:ahLst/>
              <a:cxnLst/>
              <a:rect l="l" t="t" r="r" b="b"/>
              <a:pathLst>
                <a:path w="11134823" h="5673422">
                  <a:moveTo>
                    <a:pt x="0" y="0"/>
                  </a:moveTo>
                  <a:lnTo>
                    <a:pt x="11134823" y="0"/>
                  </a:lnTo>
                  <a:lnTo>
                    <a:pt x="11134823" y="5673422"/>
                  </a:lnTo>
                  <a:lnTo>
                    <a:pt x="0" y="5673422"/>
                  </a:lnTo>
                  <a:close/>
                </a:path>
              </a:pathLst>
            </a:custGeom>
            <a:solidFill>
              <a:srgbClr val="000000">
                <a:alpha val="0"/>
              </a:srgbClr>
            </a:solidFill>
          </p:spPr>
          <p:txBody>
            <a:bodyPr/>
            <a:lstStyle/>
            <a:p>
              <a:endParaRPr lang="zh-CN" altLang="en-US"/>
            </a:p>
          </p:txBody>
        </p:sp>
        <p:sp>
          <p:nvSpPr>
            <p:cNvPr id="8" name="TextBox 8"/>
            <p:cNvSpPr txBox="1"/>
            <p:nvPr/>
          </p:nvSpPr>
          <p:spPr>
            <a:xfrm>
              <a:off x="0" y="-19050"/>
              <a:ext cx="11475440" cy="5692471"/>
            </a:xfrm>
            <a:prstGeom prst="rect">
              <a:avLst/>
            </a:prstGeom>
          </p:spPr>
          <p:txBody>
            <a:bodyPr lIns="0" tIns="0" rIns="0" bIns="0" rtlCol="0" anchor="t"/>
            <a:lstStyle/>
            <a:p>
              <a:pPr algn="l">
                <a:lnSpc>
                  <a:spcPts val="3600"/>
                </a:lnSpc>
              </a:pPr>
              <a:r>
                <a:rPr lang="en-US" sz="3000" b="1">
                  <a:solidFill>
                    <a:srgbClr val="000000"/>
                  </a:solidFill>
                  <a:latin typeface="Arimo Bold"/>
                  <a:ea typeface="Arimo Bold"/>
                  <a:cs typeface="Arimo Bold"/>
                  <a:sym typeface="Arimo Bold"/>
                </a:rPr>
                <a:t>1. 进行表征对齐，构建统一的语义表示空间？</a:t>
              </a:r>
            </a:p>
            <a:p>
              <a:pPr algn="l">
                <a:lnSpc>
                  <a:spcPts val="3600"/>
                </a:lnSpc>
              </a:pPr>
              <a:endParaRPr lang="en-US" sz="3000" b="1">
                <a:solidFill>
                  <a:srgbClr val="000000"/>
                </a:solidFill>
                <a:latin typeface="Arimo Bold"/>
                <a:ea typeface="Arimo Bold"/>
                <a:cs typeface="Arimo Bold"/>
                <a:sym typeface="Arimo Bold"/>
              </a:endParaRPr>
            </a:p>
            <a:p>
              <a:pPr algn="l">
                <a:lnSpc>
                  <a:spcPts val="3600"/>
                </a:lnSpc>
              </a:pPr>
              <a:r>
                <a:rPr lang="en-US" sz="3000" b="1">
                  <a:solidFill>
                    <a:srgbClr val="000000"/>
                  </a:solidFill>
                  <a:latin typeface="Arimo Bold"/>
                  <a:ea typeface="Arimo Bold"/>
                  <a:cs typeface="Arimo Bold"/>
                  <a:sym typeface="Arimo Bold"/>
                </a:rPr>
                <a:t>2.  实现有效的模态融合？</a:t>
              </a:r>
            </a:p>
            <a:p>
              <a:pPr algn="l">
                <a:lnSpc>
                  <a:spcPts val="3600"/>
                </a:lnSpc>
              </a:pPr>
              <a:endParaRPr lang="en-US" sz="3000" b="1">
                <a:solidFill>
                  <a:srgbClr val="000000"/>
                </a:solidFill>
                <a:latin typeface="Arimo Bold"/>
                <a:ea typeface="Arimo Bold"/>
                <a:cs typeface="Arimo Bold"/>
                <a:sym typeface="Arimo Bold"/>
              </a:endParaRPr>
            </a:p>
            <a:p>
              <a:pPr algn="l">
                <a:lnSpc>
                  <a:spcPts val="3600"/>
                </a:lnSpc>
              </a:pPr>
              <a:r>
                <a:rPr lang="en-US" sz="3000" b="1">
                  <a:solidFill>
                    <a:srgbClr val="000000"/>
                  </a:solidFill>
                  <a:latin typeface="Arimo Bold"/>
                  <a:ea typeface="Arimo Bold"/>
                  <a:cs typeface="Arimo Bold"/>
                  <a:sym typeface="Arimo Bold"/>
                </a:rPr>
                <a:t>3.  </a:t>
              </a:r>
              <a:r>
                <a:rPr lang="zh-CN" altLang="en-US" sz="3000" b="1">
                  <a:solidFill>
                    <a:srgbClr val="000000"/>
                  </a:solidFill>
                  <a:latin typeface="Arimo Bold"/>
                  <a:ea typeface="微软雅黑 Light" panose="020B0502040204020203" pitchFamily="34" charset="-122"/>
                  <a:cs typeface="Arimo Bold"/>
                  <a:sym typeface="Arimo Bold"/>
                </a:rPr>
                <a:t>在模态交互中</a:t>
              </a:r>
              <a:r>
                <a:rPr lang="en-US" sz="3000" b="1">
                  <a:solidFill>
                    <a:srgbClr val="000000"/>
                  </a:solidFill>
                  <a:latin typeface="Arimo Bold"/>
                  <a:ea typeface="Arimo Bold"/>
                  <a:cs typeface="Arimo Bold"/>
                  <a:sym typeface="Arimo Bold"/>
                </a:rPr>
                <a:t>保持客户端独特特征？</a:t>
              </a:r>
            </a:p>
            <a:p>
              <a:pPr algn="l">
                <a:lnSpc>
                  <a:spcPts val="3600"/>
                </a:lnSpc>
              </a:pPr>
              <a:endParaRPr lang="en-US" sz="3000" b="1">
                <a:solidFill>
                  <a:srgbClr val="000000"/>
                </a:solidFill>
                <a:latin typeface="Arimo Bold"/>
                <a:ea typeface="Arimo Bold"/>
                <a:cs typeface="Arimo Bold"/>
                <a:sym typeface="Arimo Bold"/>
              </a:endParaRPr>
            </a:p>
          </p:txBody>
        </p:sp>
      </p:grpSp>
      <p:grpSp>
        <p:nvGrpSpPr>
          <p:cNvPr id="9" name="Group 9"/>
          <p:cNvGrpSpPr/>
          <p:nvPr/>
        </p:nvGrpSpPr>
        <p:grpSpPr>
          <a:xfrm>
            <a:off x="6237141" y="1634335"/>
            <a:ext cx="1291403" cy="909078"/>
            <a:chOff x="0" y="0"/>
            <a:chExt cx="1244420" cy="876004"/>
          </a:xfrm>
        </p:grpSpPr>
        <p:sp>
          <p:nvSpPr>
            <p:cNvPr id="10" name="Freeform 10"/>
            <p:cNvSpPr/>
            <p:nvPr/>
          </p:nvSpPr>
          <p:spPr>
            <a:xfrm>
              <a:off x="0" y="-889"/>
              <a:ext cx="1244473" cy="877951"/>
            </a:xfrm>
            <a:custGeom>
              <a:avLst/>
              <a:gdLst/>
              <a:ahLst/>
              <a:cxnLst/>
              <a:rect l="l" t="t" r="r" b="b"/>
              <a:pathLst>
                <a:path w="1244473" h="877951">
                  <a:moveTo>
                    <a:pt x="12700" y="213487"/>
                  </a:moveTo>
                  <a:lnTo>
                    <a:pt x="802640" y="213487"/>
                  </a:lnTo>
                  <a:lnTo>
                    <a:pt x="802640" y="226187"/>
                  </a:lnTo>
                  <a:lnTo>
                    <a:pt x="789940" y="226187"/>
                  </a:lnTo>
                  <a:lnTo>
                    <a:pt x="789940" y="13589"/>
                  </a:lnTo>
                  <a:cubicBezTo>
                    <a:pt x="789940" y="8509"/>
                    <a:pt x="792988" y="3810"/>
                    <a:pt x="797814" y="1905"/>
                  </a:cubicBezTo>
                  <a:cubicBezTo>
                    <a:pt x="802640" y="0"/>
                    <a:pt x="807974" y="1016"/>
                    <a:pt x="811657" y="4572"/>
                  </a:cubicBezTo>
                  <a:lnTo>
                    <a:pt x="1240663" y="429895"/>
                  </a:lnTo>
                  <a:cubicBezTo>
                    <a:pt x="1243076" y="432308"/>
                    <a:pt x="1244473" y="435483"/>
                    <a:pt x="1244473" y="438912"/>
                  </a:cubicBezTo>
                  <a:cubicBezTo>
                    <a:pt x="1244473" y="442341"/>
                    <a:pt x="1243076" y="445516"/>
                    <a:pt x="1240663" y="447929"/>
                  </a:cubicBezTo>
                  <a:lnTo>
                    <a:pt x="811657" y="873252"/>
                  </a:lnTo>
                  <a:cubicBezTo>
                    <a:pt x="807974" y="876808"/>
                    <a:pt x="802513" y="877951"/>
                    <a:pt x="797814" y="875919"/>
                  </a:cubicBezTo>
                  <a:cubicBezTo>
                    <a:pt x="793115" y="873887"/>
                    <a:pt x="789940" y="869315"/>
                    <a:pt x="789940" y="864235"/>
                  </a:cubicBezTo>
                  <a:lnTo>
                    <a:pt x="789940" y="651510"/>
                  </a:lnTo>
                  <a:lnTo>
                    <a:pt x="802640" y="651510"/>
                  </a:lnTo>
                  <a:lnTo>
                    <a:pt x="802640" y="664210"/>
                  </a:lnTo>
                  <a:lnTo>
                    <a:pt x="12700" y="664210"/>
                  </a:lnTo>
                  <a:cubicBezTo>
                    <a:pt x="5715" y="664210"/>
                    <a:pt x="0" y="658495"/>
                    <a:pt x="0" y="651510"/>
                  </a:cubicBezTo>
                  <a:lnTo>
                    <a:pt x="0" y="226187"/>
                  </a:lnTo>
                  <a:cubicBezTo>
                    <a:pt x="0" y="219202"/>
                    <a:pt x="5715" y="213487"/>
                    <a:pt x="12700" y="213487"/>
                  </a:cubicBezTo>
                  <a:moveTo>
                    <a:pt x="12700" y="238887"/>
                  </a:moveTo>
                  <a:lnTo>
                    <a:pt x="12700" y="226187"/>
                  </a:lnTo>
                  <a:lnTo>
                    <a:pt x="25400" y="226187"/>
                  </a:lnTo>
                  <a:lnTo>
                    <a:pt x="25400" y="651510"/>
                  </a:lnTo>
                  <a:lnTo>
                    <a:pt x="12700" y="651510"/>
                  </a:lnTo>
                  <a:lnTo>
                    <a:pt x="12700" y="638810"/>
                  </a:lnTo>
                  <a:lnTo>
                    <a:pt x="802640" y="638810"/>
                  </a:lnTo>
                  <a:cubicBezTo>
                    <a:pt x="809625" y="638810"/>
                    <a:pt x="815340" y="644525"/>
                    <a:pt x="815340" y="651510"/>
                  </a:cubicBezTo>
                  <a:lnTo>
                    <a:pt x="815340" y="864235"/>
                  </a:lnTo>
                  <a:lnTo>
                    <a:pt x="802640" y="864235"/>
                  </a:lnTo>
                  <a:lnTo>
                    <a:pt x="793750" y="855218"/>
                  </a:lnTo>
                  <a:lnTo>
                    <a:pt x="1222756" y="429895"/>
                  </a:lnTo>
                  <a:lnTo>
                    <a:pt x="1231646" y="438912"/>
                  </a:lnTo>
                  <a:lnTo>
                    <a:pt x="1222756" y="447929"/>
                  </a:lnTo>
                  <a:lnTo>
                    <a:pt x="793750" y="22606"/>
                  </a:lnTo>
                  <a:lnTo>
                    <a:pt x="802640" y="13589"/>
                  </a:lnTo>
                  <a:lnTo>
                    <a:pt x="815340" y="13589"/>
                  </a:lnTo>
                  <a:lnTo>
                    <a:pt x="815340" y="226187"/>
                  </a:lnTo>
                  <a:cubicBezTo>
                    <a:pt x="815340" y="233172"/>
                    <a:pt x="809625" y="238887"/>
                    <a:pt x="802640" y="238887"/>
                  </a:cubicBezTo>
                  <a:lnTo>
                    <a:pt x="12700" y="238887"/>
                  </a:lnTo>
                  <a:close/>
                </a:path>
              </a:pathLst>
            </a:custGeom>
            <a:solidFill>
              <a:srgbClr val="141E8C"/>
            </a:solidFill>
          </p:spPr>
          <p:txBody>
            <a:bodyPr/>
            <a:lstStyle/>
            <a:p>
              <a:endParaRPr lang="zh-CN" altLang="en-US"/>
            </a:p>
          </p:txBody>
        </p:sp>
      </p:grpSp>
      <p:sp>
        <p:nvSpPr>
          <p:cNvPr id="11" name="Freeform 11"/>
          <p:cNvSpPr/>
          <p:nvPr/>
        </p:nvSpPr>
        <p:spPr>
          <a:xfrm>
            <a:off x="7528544" y="1825464"/>
            <a:ext cx="3216499" cy="584818"/>
          </a:xfrm>
          <a:custGeom>
            <a:avLst/>
            <a:gdLst/>
            <a:ahLst/>
            <a:cxnLst/>
            <a:rect l="l" t="t" r="r" b="b"/>
            <a:pathLst>
              <a:path w="3216499" h="584818">
                <a:moveTo>
                  <a:pt x="0" y="0"/>
                </a:moveTo>
                <a:lnTo>
                  <a:pt x="3216500" y="0"/>
                </a:lnTo>
                <a:lnTo>
                  <a:pt x="3216500" y="584818"/>
                </a:lnTo>
                <a:lnTo>
                  <a:pt x="0" y="584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grpSp>
        <p:nvGrpSpPr>
          <p:cNvPr id="12" name="Group 12"/>
          <p:cNvGrpSpPr/>
          <p:nvPr/>
        </p:nvGrpSpPr>
        <p:grpSpPr>
          <a:xfrm>
            <a:off x="10773480" y="1634335"/>
            <a:ext cx="1291403" cy="909078"/>
            <a:chOff x="0" y="0"/>
            <a:chExt cx="1244420" cy="876004"/>
          </a:xfrm>
        </p:grpSpPr>
        <p:sp>
          <p:nvSpPr>
            <p:cNvPr id="13" name="Freeform 13"/>
            <p:cNvSpPr/>
            <p:nvPr/>
          </p:nvSpPr>
          <p:spPr>
            <a:xfrm>
              <a:off x="0" y="-889"/>
              <a:ext cx="1244473" cy="877951"/>
            </a:xfrm>
            <a:custGeom>
              <a:avLst/>
              <a:gdLst/>
              <a:ahLst/>
              <a:cxnLst/>
              <a:rect l="l" t="t" r="r" b="b"/>
              <a:pathLst>
                <a:path w="1244473" h="877951">
                  <a:moveTo>
                    <a:pt x="12700" y="213487"/>
                  </a:moveTo>
                  <a:lnTo>
                    <a:pt x="802640" y="213487"/>
                  </a:lnTo>
                  <a:lnTo>
                    <a:pt x="802640" y="226187"/>
                  </a:lnTo>
                  <a:lnTo>
                    <a:pt x="789940" y="226187"/>
                  </a:lnTo>
                  <a:lnTo>
                    <a:pt x="789940" y="13589"/>
                  </a:lnTo>
                  <a:cubicBezTo>
                    <a:pt x="789940" y="8509"/>
                    <a:pt x="792988" y="3810"/>
                    <a:pt x="797814" y="1905"/>
                  </a:cubicBezTo>
                  <a:cubicBezTo>
                    <a:pt x="802640" y="0"/>
                    <a:pt x="807974" y="1016"/>
                    <a:pt x="811657" y="4572"/>
                  </a:cubicBezTo>
                  <a:lnTo>
                    <a:pt x="1240663" y="429895"/>
                  </a:lnTo>
                  <a:cubicBezTo>
                    <a:pt x="1243076" y="432308"/>
                    <a:pt x="1244473" y="435483"/>
                    <a:pt x="1244473" y="438912"/>
                  </a:cubicBezTo>
                  <a:cubicBezTo>
                    <a:pt x="1244473" y="442341"/>
                    <a:pt x="1243076" y="445516"/>
                    <a:pt x="1240663" y="447929"/>
                  </a:cubicBezTo>
                  <a:lnTo>
                    <a:pt x="811657" y="873252"/>
                  </a:lnTo>
                  <a:cubicBezTo>
                    <a:pt x="807974" y="876808"/>
                    <a:pt x="802513" y="877951"/>
                    <a:pt x="797814" y="875919"/>
                  </a:cubicBezTo>
                  <a:cubicBezTo>
                    <a:pt x="793115" y="873887"/>
                    <a:pt x="789940" y="869315"/>
                    <a:pt x="789940" y="864235"/>
                  </a:cubicBezTo>
                  <a:lnTo>
                    <a:pt x="789940" y="651510"/>
                  </a:lnTo>
                  <a:lnTo>
                    <a:pt x="802640" y="651510"/>
                  </a:lnTo>
                  <a:lnTo>
                    <a:pt x="802640" y="664210"/>
                  </a:lnTo>
                  <a:lnTo>
                    <a:pt x="12700" y="664210"/>
                  </a:lnTo>
                  <a:cubicBezTo>
                    <a:pt x="5715" y="664210"/>
                    <a:pt x="0" y="658495"/>
                    <a:pt x="0" y="651510"/>
                  </a:cubicBezTo>
                  <a:lnTo>
                    <a:pt x="0" y="226187"/>
                  </a:lnTo>
                  <a:cubicBezTo>
                    <a:pt x="0" y="219202"/>
                    <a:pt x="5715" y="213487"/>
                    <a:pt x="12700" y="213487"/>
                  </a:cubicBezTo>
                  <a:moveTo>
                    <a:pt x="12700" y="238887"/>
                  </a:moveTo>
                  <a:lnTo>
                    <a:pt x="12700" y="226187"/>
                  </a:lnTo>
                  <a:lnTo>
                    <a:pt x="25400" y="226187"/>
                  </a:lnTo>
                  <a:lnTo>
                    <a:pt x="25400" y="651510"/>
                  </a:lnTo>
                  <a:lnTo>
                    <a:pt x="12700" y="651510"/>
                  </a:lnTo>
                  <a:lnTo>
                    <a:pt x="12700" y="638810"/>
                  </a:lnTo>
                  <a:lnTo>
                    <a:pt x="802640" y="638810"/>
                  </a:lnTo>
                  <a:cubicBezTo>
                    <a:pt x="809625" y="638810"/>
                    <a:pt x="815340" y="644525"/>
                    <a:pt x="815340" y="651510"/>
                  </a:cubicBezTo>
                  <a:lnTo>
                    <a:pt x="815340" y="864235"/>
                  </a:lnTo>
                  <a:lnTo>
                    <a:pt x="802640" y="864235"/>
                  </a:lnTo>
                  <a:lnTo>
                    <a:pt x="793750" y="855218"/>
                  </a:lnTo>
                  <a:lnTo>
                    <a:pt x="1222756" y="429895"/>
                  </a:lnTo>
                  <a:lnTo>
                    <a:pt x="1231646" y="438912"/>
                  </a:lnTo>
                  <a:lnTo>
                    <a:pt x="1222756" y="447929"/>
                  </a:lnTo>
                  <a:lnTo>
                    <a:pt x="793750" y="22606"/>
                  </a:lnTo>
                  <a:lnTo>
                    <a:pt x="802640" y="13589"/>
                  </a:lnTo>
                  <a:lnTo>
                    <a:pt x="815340" y="13589"/>
                  </a:lnTo>
                  <a:lnTo>
                    <a:pt x="815340" y="226187"/>
                  </a:lnTo>
                  <a:cubicBezTo>
                    <a:pt x="815340" y="233172"/>
                    <a:pt x="809625" y="238887"/>
                    <a:pt x="802640" y="238887"/>
                  </a:cubicBezTo>
                  <a:lnTo>
                    <a:pt x="12700" y="238887"/>
                  </a:lnTo>
                  <a:close/>
                </a:path>
              </a:pathLst>
            </a:custGeom>
            <a:solidFill>
              <a:srgbClr val="141E8C"/>
            </a:solidFill>
          </p:spPr>
          <p:txBody>
            <a:bodyPr/>
            <a:lstStyle/>
            <a:p>
              <a:endParaRPr lang="zh-CN" altLang="en-US"/>
            </a:p>
          </p:txBody>
        </p:sp>
      </p:grpSp>
      <p:sp>
        <p:nvSpPr>
          <p:cNvPr id="14" name="Freeform 14"/>
          <p:cNvSpPr/>
          <p:nvPr/>
        </p:nvSpPr>
        <p:spPr>
          <a:xfrm>
            <a:off x="2992205" y="1825464"/>
            <a:ext cx="3216499" cy="584818"/>
          </a:xfrm>
          <a:custGeom>
            <a:avLst/>
            <a:gdLst/>
            <a:ahLst/>
            <a:cxnLst/>
            <a:rect l="l" t="t" r="r" b="b"/>
            <a:pathLst>
              <a:path w="3216499" h="584818">
                <a:moveTo>
                  <a:pt x="0" y="0"/>
                </a:moveTo>
                <a:lnTo>
                  <a:pt x="3216500" y="0"/>
                </a:lnTo>
                <a:lnTo>
                  <a:pt x="3216500" y="584818"/>
                </a:lnTo>
                <a:lnTo>
                  <a:pt x="0" y="584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15" name="Freeform 15"/>
          <p:cNvSpPr/>
          <p:nvPr/>
        </p:nvSpPr>
        <p:spPr>
          <a:xfrm>
            <a:off x="12228848" y="1825464"/>
            <a:ext cx="3216499" cy="584818"/>
          </a:xfrm>
          <a:custGeom>
            <a:avLst/>
            <a:gdLst/>
            <a:ahLst/>
            <a:cxnLst/>
            <a:rect l="l" t="t" r="r" b="b"/>
            <a:pathLst>
              <a:path w="3216499" h="584818">
                <a:moveTo>
                  <a:pt x="0" y="0"/>
                </a:moveTo>
                <a:lnTo>
                  <a:pt x="3216499" y="0"/>
                </a:lnTo>
                <a:lnTo>
                  <a:pt x="3216499" y="584818"/>
                </a:lnTo>
                <a:lnTo>
                  <a:pt x="0" y="5848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16" name="AutoShape 16"/>
          <p:cNvSpPr/>
          <p:nvPr/>
        </p:nvSpPr>
        <p:spPr>
          <a:xfrm flipV="1">
            <a:off x="1205769" y="1414821"/>
            <a:ext cx="16053531"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17" name="Group 17"/>
          <p:cNvGrpSpPr/>
          <p:nvPr/>
        </p:nvGrpSpPr>
        <p:grpSpPr>
          <a:xfrm>
            <a:off x="1404049" y="565534"/>
            <a:ext cx="16084210" cy="730262"/>
            <a:chOff x="0" y="0"/>
            <a:chExt cx="21445614" cy="973682"/>
          </a:xfrm>
        </p:grpSpPr>
        <p:sp>
          <p:nvSpPr>
            <p:cNvPr id="18" name="Freeform 18"/>
            <p:cNvSpPr/>
            <p:nvPr/>
          </p:nvSpPr>
          <p:spPr>
            <a:xfrm>
              <a:off x="0" y="0"/>
              <a:ext cx="21445613" cy="973682"/>
            </a:xfrm>
            <a:custGeom>
              <a:avLst/>
              <a:gdLst/>
              <a:ahLst/>
              <a:cxnLst/>
              <a:rect l="l" t="t" r="r" b="b"/>
              <a:pathLst>
                <a:path w="21445613" h="973682">
                  <a:moveTo>
                    <a:pt x="0" y="0"/>
                  </a:moveTo>
                  <a:lnTo>
                    <a:pt x="21445613" y="0"/>
                  </a:lnTo>
                  <a:lnTo>
                    <a:pt x="21445613" y="973682"/>
                  </a:lnTo>
                  <a:lnTo>
                    <a:pt x="0" y="973682"/>
                  </a:lnTo>
                  <a:close/>
                </a:path>
              </a:pathLst>
            </a:custGeom>
            <a:solidFill>
              <a:srgbClr val="000000">
                <a:alpha val="0"/>
              </a:srgbClr>
            </a:solidFill>
          </p:spPr>
          <p:txBody>
            <a:bodyPr/>
            <a:lstStyle/>
            <a:p>
              <a:endParaRPr lang="zh-CN" altLang="en-US"/>
            </a:p>
          </p:txBody>
        </p:sp>
        <p:sp>
          <p:nvSpPr>
            <p:cNvPr id="19" name="TextBox 19"/>
            <p:cNvSpPr txBox="1"/>
            <p:nvPr/>
          </p:nvSpPr>
          <p:spPr>
            <a:xfrm>
              <a:off x="0" y="-28575"/>
              <a:ext cx="21445614" cy="1002257"/>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3.2 研究内容</a:t>
              </a:r>
            </a:p>
          </p:txBody>
        </p:sp>
      </p:grpSp>
      <p:sp>
        <p:nvSpPr>
          <p:cNvPr id="20" name="TextBox 20"/>
          <p:cNvSpPr txBox="1"/>
          <p:nvPr/>
        </p:nvSpPr>
        <p:spPr>
          <a:xfrm>
            <a:off x="7556981" y="1867971"/>
            <a:ext cx="3073940" cy="452179"/>
          </a:xfrm>
          <a:prstGeom prst="rect">
            <a:avLst/>
          </a:prstGeom>
        </p:spPr>
        <p:txBody>
          <a:bodyPr lIns="0" tIns="0" rIns="0" bIns="0" rtlCol="0" anchor="t">
            <a:spAutoFit/>
          </a:bodyPr>
          <a:lstStyle/>
          <a:p>
            <a:pPr algn="ctr">
              <a:lnSpc>
                <a:spcPts val="3546"/>
              </a:lnSpc>
              <a:spcBef>
                <a:spcPct val="0"/>
              </a:spcBef>
            </a:pPr>
            <a:r>
              <a:rPr lang="en-US" sz="2686" b="1" spc="184">
                <a:solidFill>
                  <a:srgbClr val="000000"/>
                </a:solidFill>
                <a:latin typeface="Arimo Bold"/>
                <a:ea typeface="Arimo Bold"/>
                <a:cs typeface="Arimo Bold"/>
                <a:sym typeface="Arimo Bold"/>
              </a:rPr>
              <a:t>模态融合</a:t>
            </a:r>
          </a:p>
        </p:txBody>
      </p:sp>
      <p:sp>
        <p:nvSpPr>
          <p:cNvPr id="21" name="TextBox 21"/>
          <p:cNvSpPr txBox="1"/>
          <p:nvPr/>
        </p:nvSpPr>
        <p:spPr>
          <a:xfrm>
            <a:off x="12228848" y="1860393"/>
            <a:ext cx="3073940" cy="452179"/>
          </a:xfrm>
          <a:prstGeom prst="rect">
            <a:avLst/>
          </a:prstGeom>
        </p:spPr>
        <p:txBody>
          <a:bodyPr lIns="0" tIns="0" rIns="0" bIns="0" rtlCol="0" anchor="t">
            <a:spAutoFit/>
          </a:bodyPr>
          <a:lstStyle/>
          <a:p>
            <a:pPr algn="ctr">
              <a:lnSpc>
                <a:spcPts val="3546"/>
              </a:lnSpc>
              <a:spcBef>
                <a:spcPct val="0"/>
              </a:spcBef>
            </a:pPr>
            <a:r>
              <a:rPr lang="en-US" sz="2686" b="1" spc="184">
                <a:solidFill>
                  <a:srgbClr val="000000"/>
                </a:solidFill>
                <a:latin typeface="Arimo Bold"/>
                <a:ea typeface="Arimo Bold"/>
                <a:cs typeface="Arimo Bold"/>
                <a:sym typeface="Arimo Bold"/>
              </a:rPr>
              <a:t>模态交互</a:t>
            </a:r>
          </a:p>
        </p:txBody>
      </p:sp>
      <p:sp>
        <p:nvSpPr>
          <p:cNvPr id="22" name="TextBox 22"/>
          <p:cNvSpPr txBox="1"/>
          <p:nvPr/>
        </p:nvSpPr>
        <p:spPr>
          <a:xfrm>
            <a:off x="1404049" y="1860393"/>
            <a:ext cx="6202974" cy="452179"/>
          </a:xfrm>
          <a:prstGeom prst="rect">
            <a:avLst/>
          </a:prstGeom>
        </p:spPr>
        <p:txBody>
          <a:bodyPr lIns="0" tIns="0" rIns="0" bIns="0" rtlCol="0" anchor="t">
            <a:spAutoFit/>
          </a:bodyPr>
          <a:lstStyle/>
          <a:p>
            <a:pPr algn="ctr">
              <a:lnSpc>
                <a:spcPts val="3546"/>
              </a:lnSpc>
              <a:spcBef>
                <a:spcPct val="0"/>
              </a:spcBef>
            </a:pPr>
            <a:r>
              <a:rPr lang="en-US" sz="2686" b="1" spc="184">
                <a:solidFill>
                  <a:srgbClr val="000000"/>
                </a:solidFill>
                <a:latin typeface="Arimo Bold"/>
                <a:ea typeface="Arimo Bold"/>
                <a:cs typeface="Arimo Bold"/>
                <a:sym typeface="Arimo Bold"/>
              </a:rPr>
              <a:t>跨模态对齐</a:t>
            </a:r>
          </a:p>
        </p:txBody>
      </p:sp>
      <p:sp>
        <p:nvSpPr>
          <p:cNvPr id="23" name="TextBox 23"/>
          <p:cNvSpPr txBox="1"/>
          <p:nvPr/>
        </p:nvSpPr>
        <p:spPr>
          <a:xfrm>
            <a:off x="2146320" y="3038712"/>
            <a:ext cx="9838453" cy="940450"/>
          </a:xfrm>
          <a:prstGeom prst="rect">
            <a:avLst/>
          </a:prstGeom>
        </p:spPr>
        <p:txBody>
          <a:bodyPr lIns="0" tIns="0" rIns="0" bIns="0" rtlCol="0" anchor="t">
            <a:spAutoFit/>
          </a:bodyPr>
          <a:lstStyle/>
          <a:p>
            <a:pPr algn="ctr">
              <a:lnSpc>
                <a:spcPts val="3827"/>
              </a:lnSpc>
              <a:spcBef>
                <a:spcPct val="0"/>
              </a:spcBef>
            </a:pPr>
            <a:r>
              <a:rPr lang="en-US" sz="2899" spc="199">
                <a:solidFill>
                  <a:srgbClr val="000000"/>
                </a:solidFill>
                <a:latin typeface="Arimo Bold"/>
                <a:ea typeface="Arimo Bold"/>
                <a:cs typeface="Arimo Bold"/>
                <a:sym typeface="Arimo Bold"/>
              </a:rPr>
              <a:t>如何在客户端架构异构、模态异构、统计异构的条件下</a:t>
            </a:r>
            <a:r>
              <a:rPr lang="zh-CN" altLang="en-US" sz="2899" spc="199">
                <a:solidFill>
                  <a:srgbClr val="000000"/>
                </a:solidFill>
                <a:latin typeface="Arimo Bold"/>
                <a:ea typeface="微软雅黑 Light" panose="020B0502040204020203" pitchFamily="34" charset="-122"/>
                <a:cs typeface="Arimo Bold"/>
                <a:sym typeface="Arimo Bold"/>
              </a:rPr>
              <a:t>：</a:t>
            </a:r>
            <a:r>
              <a:rPr lang="en-US" sz="2899" spc="199">
                <a:solidFill>
                  <a:srgbClr val="000000"/>
                </a:solidFill>
                <a:latin typeface="Arimo Bold"/>
                <a:ea typeface="Arimo Bold"/>
                <a:cs typeface="Arimo Bold"/>
                <a:sym typeface="Arimo Bold"/>
              </a:rPr>
              <a:t>：</a:t>
            </a:r>
          </a:p>
        </p:txBody>
      </p:sp>
      <p:sp>
        <p:nvSpPr>
          <p:cNvPr id="24" name="Freeform 24"/>
          <p:cNvSpPr/>
          <p:nvPr/>
        </p:nvSpPr>
        <p:spPr>
          <a:xfrm>
            <a:off x="1205769" y="2571987"/>
            <a:ext cx="812083" cy="1276130"/>
          </a:xfrm>
          <a:custGeom>
            <a:avLst/>
            <a:gdLst/>
            <a:ahLst/>
            <a:cxnLst/>
            <a:rect l="l" t="t" r="r" b="b"/>
            <a:pathLst>
              <a:path w="812083" h="1276130">
                <a:moveTo>
                  <a:pt x="0" y="0"/>
                </a:moveTo>
                <a:lnTo>
                  <a:pt x="812083" y="0"/>
                </a:lnTo>
                <a:lnTo>
                  <a:pt x="812083" y="1276131"/>
                </a:lnTo>
                <a:lnTo>
                  <a:pt x="0" y="12761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7234" y="2162992"/>
            <a:ext cx="16053531" cy="2922035"/>
            <a:chOff x="0" y="0"/>
            <a:chExt cx="4183478" cy="761469"/>
          </a:xfrm>
        </p:grpSpPr>
        <p:sp>
          <p:nvSpPr>
            <p:cNvPr id="3" name="Freeform 3"/>
            <p:cNvSpPr/>
            <p:nvPr/>
          </p:nvSpPr>
          <p:spPr>
            <a:xfrm>
              <a:off x="0" y="0"/>
              <a:ext cx="4183478" cy="761469"/>
            </a:xfrm>
            <a:custGeom>
              <a:avLst/>
              <a:gdLst/>
              <a:ahLst/>
              <a:cxnLst/>
              <a:rect l="l" t="t" r="r" b="b"/>
              <a:pathLst>
                <a:path w="4183478" h="761469">
                  <a:moveTo>
                    <a:pt x="8198" y="0"/>
                  </a:moveTo>
                  <a:lnTo>
                    <a:pt x="4175280" y="0"/>
                  </a:lnTo>
                  <a:cubicBezTo>
                    <a:pt x="4179808" y="0"/>
                    <a:pt x="4183478" y="3671"/>
                    <a:pt x="4183478" y="8198"/>
                  </a:cubicBezTo>
                  <a:lnTo>
                    <a:pt x="4183478" y="753271"/>
                  </a:lnTo>
                  <a:cubicBezTo>
                    <a:pt x="4183478" y="755445"/>
                    <a:pt x="4182614" y="757531"/>
                    <a:pt x="4181077" y="759068"/>
                  </a:cubicBezTo>
                  <a:cubicBezTo>
                    <a:pt x="4179539" y="760606"/>
                    <a:pt x="4177454" y="761469"/>
                    <a:pt x="4175280" y="761469"/>
                  </a:cubicBezTo>
                  <a:lnTo>
                    <a:pt x="8198" y="761469"/>
                  </a:lnTo>
                  <a:cubicBezTo>
                    <a:pt x="3671" y="761469"/>
                    <a:pt x="0" y="757799"/>
                    <a:pt x="0" y="753271"/>
                  </a:cubicBezTo>
                  <a:lnTo>
                    <a:pt x="0" y="8198"/>
                  </a:lnTo>
                  <a:cubicBezTo>
                    <a:pt x="0" y="3671"/>
                    <a:pt x="3671" y="0"/>
                    <a:pt x="8198" y="0"/>
                  </a:cubicBezTo>
                  <a:close/>
                </a:path>
              </a:pathLst>
            </a:custGeom>
            <a:solidFill>
              <a:srgbClr val="000000">
                <a:alpha val="0"/>
              </a:srgbClr>
            </a:solidFill>
            <a:ln w="38100" cap="sq">
              <a:solidFill>
                <a:srgbClr val="000000"/>
              </a:solidFill>
              <a:prstDash val="lgDash"/>
              <a:miter/>
            </a:ln>
          </p:spPr>
          <p:txBody>
            <a:bodyPr/>
            <a:lstStyle/>
            <a:p>
              <a:endParaRPr lang="zh-CN" altLang="en-US"/>
            </a:p>
          </p:txBody>
        </p:sp>
        <p:sp>
          <p:nvSpPr>
            <p:cNvPr id="4" name="TextBox 4"/>
            <p:cNvSpPr txBox="1"/>
            <p:nvPr/>
          </p:nvSpPr>
          <p:spPr>
            <a:xfrm>
              <a:off x="0" y="-38100"/>
              <a:ext cx="4183478" cy="79956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648931" y="2195124"/>
            <a:ext cx="6007147" cy="2857772"/>
          </a:xfrm>
          <a:custGeom>
            <a:avLst/>
            <a:gdLst/>
            <a:ahLst/>
            <a:cxnLst/>
            <a:rect l="l" t="t" r="r" b="b"/>
            <a:pathLst>
              <a:path w="6007147" h="2857772">
                <a:moveTo>
                  <a:pt x="0" y="0"/>
                </a:moveTo>
                <a:lnTo>
                  <a:pt x="6007148" y="0"/>
                </a:lnTo>
                <a:lnTo>
                  <a:pt x="6007148" y="2857772"/>
                </a:lnTo>
                <a:lnTo>
                  <a:pt x="0" y="2857772"/>
                </a:lnTo>
                <a:lnTo>
                  <a:pt x="0" y="0"/>
                </a:lnTo>
                <a:close/>
              </a:path>
            </a:pathLst>
          </a:custGeom>
          <a:blipFill>
            <a:blip r:embed="rId3"/>
            <a:stretch>
              <a:fillRect r="-1270" b="-247"/>
            </a:stretch>
          </a:blipFill>
        </p:spPr>
        <p:txBody>
          <a:bodyPr/>
          <a:lstStyle/>
          <a:p>
            <a:endParaRPr lang="zh-CN" altLang="en-US"/>
          </a:p>
        </p:txBody>
      </p:sp>
      <p:grpSp>
        <p:nvGrpSpPr>
          <p:cNvPr id="6" name="Group 6"/>
          <p:cNvGrpSpPr/>
          <p:nvPr/>
        </p:nvGrpSpPr>
        <p:grpSpPr>
          <a:xfrm>
            <a:off x="1205769" y="1608994"/>
            <a:ext cx="12367406" cy="553998"/>
            <a:chOff x="0" y="0"/>
            <a:chExt cx="16489874" cy="738664"/>
          </a:xfrm>
        </p:grpSpPr>
        <p:sp>
          <p:nvSpPr>
            <p:cNvPr id="7" name="Freeform 7"/>
            <p:cNvSpPr/>
            <p:nvPr/>
          </p:nvSpPr>
          <p:spPr>
            <a:xfrm>
              <a:off x="0" y="0"/>
              <a:ext cx="16489874" cy="738664"/>
            </a:xfrm>
            <a:custGeom>
              <a:avLst/>
              <a:gdLst/>
              <a:ahLst/>
              <a:cxnLst/>
              <a:rect l="l" t="t" r="r" b="b"/>
              <a:pathLst>
                <a:path w="16489874" h="738664">
                  <a:moveTo>
                    <a:pt x="0" y="0"/>
                  </a:moveTo>
                  <a:lnTo>
                    <a:pt x="16489874" y="0"/>
                  </a:lnTo>
                  <a:lnTo>
                    <a:pt x="16489874" y="738664"/>
                  </a:lnTo>
                  <a:lnTo>
                    <a:pt x="0" y="738664"/>
                  </a:lnTo>
                  <a:close/>
                </a:path>
              </a:pathLst>
            </a:custGeom>
            <a:solidFill>
              <a:srgbClr val="000000">
                <a:alpha val="0"/>
              </a:srgbClr>
            </a:solidFill>
          </p:spPr>
          <p:txBody>
            <a:bodyPr/>
            <a:lstStyle/>
            <a:p>
              <a:endParaRPr lang="zh-CN" altLang="en-US"/>
            </a:p>
          </p:txBody>
        </p:sp>
        <p:sp>
          <p:nvSpPr>
            <p:cNvPr id="8" name="TextBox 8"/>
            <p:cNvSpPr txBox="1"/>
            <p:nvPr/>
          </p:nvSpPr>
          <p:spPr>
            <a:xfrm>
              <a:off x="0" y="-19050"/>
              <a:ext cx="16489874" cy="757714"/>
            </a:xfrm>
            <a:prstGeom prst="rect">
              <a:avLst/>
            </a:prstGeom>
          </p:spPr>
          <p:txBody>
            <a:bodyPr lIns="0" tIns="0" rIns="0" bIns="0" rtlCol="0" anchor="t"/>
            <a:lstStyle/>
            <a:p>
              <a:pPr algn="l">
                <a:lnSpc>
                  <a:spcPts val="3240"/>
                </a:lnSpc>
              </a:pPr>
              <a:r>
                <a:rPr lang="en-US" sz="2700" b="1">
                  <a:solidFill>
                    <a:srgbClr val="000000"/>
                  </a:solidFill>
                  <a:latin typeface="Arimo Bold"/>
                  <a:ea typeface="Arimo Bold"/>
                  <a:cs typeface="Arimo Bold"/>
                  <a:sym typeface="Arimo Bold"/>
                </a:rPr>
                <a:t>  1. </a:t>
              </a:r>
              <a:r>
                <a:rPr lang="en-US" sz="2700">
                  <a:solidFill>
                    <a:srgbClr val="000000"/>
                  </a:solidFill>
                  <a:latin typeface="Arimo"/>
                  <a:ea typeface="Arimo"/>
                  <a:cs typeface="Arimo"/>
                  <a:sym typeface="Arimo"/>
                </a:rPr>
                <a:t>当前MFL方法依赖</a:t>
              </a:r>
              <a:r>
                <a:rPr lang="en-US" sz="2700" b="1">
                  <a:solidFill>
                    <a:srgbClr val="000000"/>
                  </a:solidFill>
                  <a:latin typeface="Arimo Bold"/>
                  <a:ea typeface="Arimo Bold"/>
                  <a:cs typeface="Arimo Bold"/>
                  <a:sym typeface="Arimo Bold"/>
                </a:rPr>
                <a:t>组合式神经架构设计：</a:t>
              </a:r>
            </a:p>
          </p:txBody>
        </p:sp>
      </p:grpSp>
      <p:sp>
        <p:nvSpPr>
          <p:cNvPr id="9" name="AutoShape 9"/>
          <p:cNvSpPr/>
          <p:nvPr/>
        </p:nvSpPr>
        <p:spPr>
          <a:xfrm flipV="1">
            <a:off x="1205769" y="1414821"/>
            <a:ext cx="16053531"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10" name="Group 10"/>
          <p:cNvGrpSpPr/>
          <p:nvPr/>
        </p:nvGrpSpPr>
        <p:grpSpPr>
          <a:xfrm>
            <a:off x="1404049" y="565534"/>
            <a:ext cx="16084210" cy="730262"/>
            <a:chOff x="0" y="0"/>
            <a:chExt cx="21445614" cy="973682"/>
          </a:xfrm>
        </p:grpSpPr>
        <p:sp>
          <p:nvSpPr>
            <p:cNvPr id="11" name="Freeform 11"/>
            <p:cNvSpPr/>
            <p:nvPr/>
          </p:nvSpPr>
          <p:spPr>
            <a:xfrm>
              <a:off x="0" y="0"/>
              <a:ext cx="21445613" cy="973682"/>
            </a:xfrm>
            <a:custGeom>
              <a:avLst/>
              <a:gdLst/>
              <a:ahLst/>
              <a:cxnLst/>
              <a:rect l="l" t="t" r="r" b="b"/>
              <a:pathLst>
                <a:path w="21445613" h="973682">
                  <a:moveTo>
                    <a:pt x="0" y="0"/>
                  </a:moveTo>
                  <a:lnTo>
                    <a:pt x="21445613" y="0"/>
                  </a:lnTo>
                  <a:lnTo>
                    <a:pt x="21445613" y="973682"/>
                  </a:lnTo>
                  <a:lnTo>
                    <a:pt x="0" y="973682"/>
                  </a:lnTo>
                  <a:close/>
                </a:path>
              </a:pathLst>
            </a:custGeom>
            <a:solidFill>
              <a:srgbClr val="000000">
                <a:alpha val="0"/>
              </a:srgbClr>
            </a:solidFill>
          </p:spPr>
          <p:txBody>
            <a:bodyPr/>
            <a:lstStyle/>
            <a:p>
              <a:endParaRPr lang="zh-CN" altLang="en-US"/>
            </a:p>
          </p:txBody>
        </p:sp>
        <p:sp>
          <p:nvSpPr>
            <p:cNvPr id="12" name="TextBox 12"/>
            <p:cNvSpPr txBox="1"/>
            <p:nvPr/>
          </p:nvSpPr>
          <p:spPr>
            <a:xfrm>
              <a:off x="0" y="-28575"/>
              <a:ext cx="21445614" cy="1002257"/>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3.3 研究现状</a:t>
              </a:r>
            </a:p>
          </p:txBody>
        </p:sp>
      </p:grpSp>
      <p:sp>
        <p:nvSpPr>
          <p:cNvPr id="13" name="Freeform 13"/>
          <p:cNvSpPr/>
          <p:nvPr/>
        </p:nvSpPr>
        <p:spPr>
          <a:xfrm>
            <a:off x="1118872" y="5494461"/>
            <a:ext cx="5506429" cy="3423739"/>
          </a:xfrm>
          <a:custGeom>
            <a:avLst/>
            <a:gdLst/>
            <a:ahLst/>
            <a:cxnLst/>
            <a:rect l="l" t="t" r="r" b="b"/>
            <a:pathLst>
              <a:path w="5506429" h="3423739">
                <a:moveTo>
                  <a:pt x="0" y="0"/>
                </a:moveTo>
                <a:lnTo>
                  <a:pt x="5506429" y="0"/>
                </a:lnTo>
                <a:lnTo>
                  <a:pt x="5506429" y="3423739"/>
                </a:lnTo>
                <a:lnTo>
                  <a:pt x="0" y="3423739"/>
                </a:lnTo>
                <a:lnTo>
                  <a:pt x="0" y="0"/>
                </a:lnTo>
                <a:close/>
              </a:path>
            </a:pathLst>
          </a:custGeom>
          <a:blipFill>
            <a:blip r:embed="rId4"/>
            <a:stretch>
              <a:fillRect/>
            </a:stretch>
          </a:blipFill>
        </p:spPr>
        <p:txBody>
          <a:bodyPr/>
          <a:lstStyle/>
          <a:p>
            <a:endParaRPr lang="zh-CN" altLang="en-US"/>
          </a:p>
        </p:txBody>
      </p:sp>
      <p:grpSp>
        <p:nvGrpSpPr>
          <p:cNvPr id="14" name="Group 14"/>
          <p:cNvGrpSpPr/>
          <p:nvPr/>
        </p:nvGrpSpPr>
        <p:grpSpPr>
          <a:xfrm>
            <a:off x="1115597" y="5330147"/>
            <a:ext cx="16053531" cy="4245691"/>
            <a:chOff x="0" y="0"/>
            <a:chExt cx="4183478" cy="1106408"/>
          </a:xfrm>
        </p:grpSpPr>
        <p:sp>
          <p:nvSpPr>
            <p:cNvPr id="15" name="Freeform 15"/>
            <p:cNvSpPr/>
            <p:nvPr/>
          </p:nvSpPr>
          <p:spPr>
            <a:xfrm>
              <a:off x="0" y="0"/>
              <a:ext cx="4183478" cy="1106408"/>
            </a:xfrm>
            <a:custGeom>
              <a:avLst/>
              <a:gdLst/>
              <a:ahLst/>
              <a:cxnLst/>
              <a:rect l="l" t="t" r="r" b="b"/>
              <a:pathLst>
                <a:path w="4183478" h="1106408">
                  <a:moveTo>
                    <a:pt x="8198" y="0"/>
                  </a:moveTo>
                  <a:lnTo>
                    <a:pt x="4175280" y="0"/>
                  </a:lnTo>
                  <a:cubicBezTo>
                    <a:pt x="4179808" y="0"/>
                    <a:pt x="4183478" y="3671"/>
                    <a:pt x="4183478" y="8198"/>
                  </a:cubicBezTo>
                  <a:lnTo>
                    <a:pt x="4183478" y="1098210"/>
                  </a:lnTo>
                  <a:cubicBezTo>
                    <a:pt x="4183478" y="1100384"/>
                    <a:pt x="4182614" y="1102469"/>
                    <a:pt x="4181077" y="1104007"/>
                  </a:cubicBezTo>
                  <a:cubicBezTo>
                    <a:pt x="4179539" y="1105544"/>
                    <a:pt x="4177454" y="1106408"/>
                    <a:pt x="4175280" y="1106408"/>
                  </a:cubicBezTo>
                  <a:lnTo>
                    <a:pt x="8198" y="1106408"/>
                  </a:lnTo>
                  <a:cubicBezTo>
                    <a:pt x="3671" y="1106408"/>
                    <a:pt x="0" y="1102738"/>
                    <a:pt x="0" y="1098210"/>
                  </a:cubicBezTo>
                  <a:lnTo>
                    <a:pt x="0" y="8198"/>
                  </a:lnTo>
                  <a:cubicBezTo>
                    <a:pt x="0" y="3671"/>
                    <a:pt x="3671" y="0"/>
                    <a:pt x="8198" y="0"/>
                  </a:cubicBezTo>
                  <a:close/>
                </a:path>
              </a:pathLst>
            </a:custGeom>
            <a:solidFill>
              <a:srgbClr val="000000">
                <a:alpha val="0"/>
              </a:srgbClr>
            </a:solidFill>
            <a:ln w="38100" cap="sq">
              <a:solidFill>
                <a:srgbClr val="000000"/>
              </a:solidFill>
              <a:prstDash val="lgDash"/>
              <a:miter/>
            </a:ln>
          </p:spPr>
          <p:txBody>
            <a:bodyPr/>
            <a:lstStyle/>
            <a:p>
              <a:endParaRPr lang="zh-CN" altLang="en-US"/>
            </a:p>
          </p:txBody>
        </p:sp>
        <p:sp>
          <p:nvSpPr>
            <p:cNvPr id="16" name="TextBox 16"/>
            <p:cNvSpPr txBox="1"/>
            <p:nvPr/>
          </p:nvSpPr>
          <p:spPr>
            <a:xfrm>
              <a:off x="0" y="-38100"/>
              <a:ext cx="4183478" cy="1144508"/>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6942435" y="5556228"/>
            <a:ext cx="5007438" cy="3300205"/>
          </a:xfrm>
          <a:custGeom>
            <a:avLst/>
            <a:gdLst/>
            <a:ahLst/>
            <a:cxnLst/>
            <a:rect l="l" t="t" r="r" b="b"/>
            <a:pathLst>
              <a:path w="5007438" h="3300205">
                <a:moveTo>
                  <a:pt x="0" y="0"/>
                </a:moveTo>
                <a:lnTo>
                  <a:pt x="5007439" y="0"/>
                </a:lnTo>
                <a:lnTo>
                  <a:pt x="5007439" y="3300205"/>
                </a:lnTo>
                <a:lnTo>
                  <a:pt x="0" y="3300205"/>
                </a:lnTo>
                <a:lnTo>
                  <a:pt x="0" y="0"/>
                </a:lnTo>
                <a:close/>
              </a:path>
            </a:pathLst>
          </a:custGeom>
          <a:blipFill>
            <a:blip r:embed="rId5"/>
            <a:stretch>
              <a:fillRect l="-6825" t="-8411" b="-3289"/>
            </a:stretch>
          </a:blipFill>
        </p:spPr>
        <p:txBody>
          <a:bodyPr/>
          <a:lstStyle/>
          <a:p>
            <a:endParaRPr lang="zh-CN" altLang="en-US"/>
          </a:p>
        </p:txBody>
      </p:sp>
      <p:sp>
        <p:nvSpPr>
          <p:cNvPr id="18" name="TextBox 18"/>
          <p:cNvSpPr txBox="1"/>
          <p:nvPr/>
        </p:nvSpPr>
        <p:spPr>
          <a:xfrm>
            <a:off x="9169615" y="2698008"/>
            <a:ext cx="7479487" cy="1945533"/>
          </a:xfrm>
          <a:prstGeom prst="rect">
            <a:avLst/>
          </a:prstGeom>
        </p:spPr>
        <p:txBody>
          <a:bodyPr lIns="0" tIns="0" rIns="0" bIns="0" rtlCol="0" anchor="t">
            <a:spAutoFit/>
          </a:bodyPr>
          <a:lstStyle/>
          <a:p>
            <a:pPr marL="518160" lvl="1" indent="-259080" algn="l">
              <a:lnSpc>
                <a:spcPts val="3167"/>
              </a:lnSpc>
              <a:buAutoNum type="arabicPeriod"/>
            </a:pPr>
            <a:r>
              <a:rPr lang="en-US" sz="2399" b="1" spc="163">
                <a:solidFill>
                  <a:srgbClr val="000000"/>
                </a:solidFill>
                <a:latin typeface="Arimo Bold"/>
                <a:ea typeface="Arimo Bold"/>
                <a:cs typeface="Arimo Bold"/>
                <a:sym typeface="Arimo Bold"/>
              </a:rPr>
              <a:t>忽略了各个客户端之间的差异：</a:t>
            </a:r>
            <a:r>
              <a:rPr lang="zh-CN" altLang="en-US" sz="2399" b="1" spc="163">
                <a:solidFill>
                  <a:srgbClr val="000000"/>
                </a:solidFill>
                <a:latin typeface="Arimo Bold"/>
                <a:ea typeface="微软雅黑 Light" panose="020B0502040204020203" pitchFamily="34" charset="-122"/>
                <a:cs typeface="Arimo Bold"/>
                <a:sym typeface="Arimo Bold"/>
              </a:rPr>
              <a:t>数据特点，</a:t>
            </a:r>
            <a:r>
              <a:rPr lang="en-US" sz="2399" b="1" spc="163">
                <a:solidFill>
                  <a:srgbClr val="000000"/>
                </a:solidFill>
                <a:latin typeface="Arimo Bold"/>
                <a:ea typeface="Arimo Bold"/>
                <a:cs typeface="Arimo Bold"/>
                <a:sym typeface="Arimo Bold"/>
              </a:rPr>
              <a:t>任务</a:t>
            </a:r>
            <a:r>
              <a:rPr lang="zh-CN" altLang="en-US" sz="2399" b="1" spc="163">
                <a:solidFill>
                  <a:srgbClr val="000000"/>
                </a:solidFill>
                <a:latin typeface="Arimo Bold"/>
                <a:ea typeface="微软雅黑 Light" panose="020B0502040204020203" pitchFamily="34" charset="-122"/>
                <a:cs typeface="Arimo Bold"/>
                <a:sym typeface="Arimo Bold"/>
              </a:rPr>
              <a:t>复杂度</a:t>
            </a:r>
            <a:r>
              <a:rPr lang="en-US" sz="2399" b="1" spc="163">
                <a:solidFill>
                  <a:srgbClr val="000000"/>
                </a:solidFill>
                <a:latin typeface="Arimo Bold"/>
                <a:ea typeface="Arimo Bold"/>
                <a:cs typeface="Arimo Bold"/>
                <a:sym typeface="Arimo Bold"/>
              </a:rPr>
              <a:t>和资源预算差异</a:t>
            </a:r>
          </a:p>
          <a:p>
            <a:pPr marL="518160" lvl="1" indent="-259080" algn="l">
              <a:lnSpc>
                <a:spcPts val="4703"/>
              </a:lnSpc>
              <a:buAutoNum type="arabicPeriod"/>
            </a:pPr>
            <a:r>
              <a:rPr lang="en-US" sz="2399" b="1" spc="163">
                <a:solidFill>
                  <a:srgbClr val="000000"/>
                </a:solidFill>
                <a:latin typeface="Arimo Bold"/>
                <a:ea typeface="Arimo Bold"/>
                <a:cs typeface="Arimo Bold"/>
                <a:sym typeface="Arimo Bold"/>
              </a:rPr>
              <a:t>强迫所有客户端都使用统一的融合策略</a:t>
            </a:r>
          </a:p>
          <a:p>
            <a:pPr algn="l">
              <a:lnSpc>
                <a:spcPts val="4703"/>
              </a:lnSpc>
            </a:pPr>
            <a:endParaRPr lang="en-US" sz="2399" b="1" spc="163">
              <a:solidFill>
                <a:srgbClr val="000000"/>
              </a:solidFill>
              <a:latin typeface="Arimo Bold"/>
              <a:ea typeface="Arimo Bold"/>
              <a:cs typeface="Arimo Bold"/>
              <a:sym typeface="Arimo Bold"/>
            </a:endParaRPr>
          </a:p>
        </p:txBody>
      </p:sp>
      <p:sp>
        <p:nvSpPr>
          <p:cNvPr id="19" name="TextBox 19"/>
          <p:cNvSpPr txBox="1"/>
          <p:nvPr/>
        </p:nvSpPr>
        <p:spPr>
          <a:xfrm>
            <a:off x="836927" y="9624739"/>
            <a:ext cx="16084211" cy="497216"/>
          </a:xfrm>
          <a:prstGeom prst="rect">
            <a:avLst/>
          </a:prstGeom>
        </p:spPr>
        <p:txBody>
          <a:bodyPr lIns="0" tIns="0" rIns="0" bIns="0" rtlCol="0" anchor="t">
            <a:spAutoFit/>
          </a:bodyPr>
          <a:lstStyle/>
          <a:p>
            <a:pPr algn="ctr">
              <a:lnSpc>
                <a:spcPts val="3959"/>
              </a:lnSpc>
              <a:spcBef>
                <a:spcPct val="0"/>
              </a:spcBef>
            </a:pPr>
            <a:r>
              <a:rPr lang="en-US" sz="2999" b="1" spc="206">
                <a:solidFill>
                  <a:srgbClr val="9A0E13"/>
                </a:solidFill>
                <a:latin typeface="Arimo Bold"/>
                <a:ea typeface="Arimo Bold"/>
                <a:cs typeface="Arimo Bold"/>
                <a:sym typeface="Arimo Bold"/>
              </a:rPr>
              <a:t>一些框架解决了架构异构的问题，但是并未很好的进行模态融合，不具备任务泛化的能力</a:t>
            </a:r>
          </a:p>
        </p:txBody>
      </p:sp>
      <p:sp>
        <p:nvSpPr>
          <p:cNvPr id="21" name="Freeform 21"/>
          <p:cNvSpPr/>
          <p:nvPr/>
        </p:nvSpPr>
        <p:spPr>
          <a:xfrm>
            <a:off x="12089939" y="5571928"/>
            <a:ext cx="4831199" cy="3268805"/>
          </a:xfrm>
          <a:custGeom>
            <a:avLst/>
            <a:gdLst/>
            <a:ahLst/>
            <a:cxnLst/>
            <a:rect l="l" t="t" r="r" b="b"/>
            <a:pathLst>
              <a:path w="4831199" h="3268805">
                <a:moveTo>
                  <a:pt x="0" y="0"/>
                </a:moveTo>
                <a:lnTo>
                  <a:pt x="4831199" y="0"/>
                </a:lnTo>
                <a:lnTo>
                  <a:pt x="4831199" y="3268805"/>
                </a:lnTo>
                <a:lnTo>
                  <a:pt x="0" y="3268805"/>
                </a:lnTo>
                <a:lnTo>
                  <a:pt x="0" y="0"/>
                </a:lnTo>
                <a:close/>
              </a:path>
            </a:pathLst>
          </a:custGeom>
          <a:blipFill>
            <a:blip r:embed="rId6"/>
            <a:stretch>
              <a:fillRect l="-146021" t="-15994" r="-5975" b="-1324"/>
            </a:stretch>
          </a:blipFill>
        </p:spPr>
        <p:txBody>
          <a:bodyPr/>
          <a:lstStyle/>
          <a:p>
            <a:endParaRPr lang="zh-CN" altLang="en-US"/>
          </a:p>
        </p:txBody>
      </p:sp>
      <p:sp>
        <p:nvSpPr>
          <p:cNvPr id="22" name="TextBox 22"/>
          <p:cNvSpPr txBox="1"/>
          <p:nvPr/>
        </p:nvSpPr>
        <p:spPr>
          <a:xfrm>
            <a:off x="2613764" y="8744926"/>
            <a:ext cx="2879824" cy="797013"/>
          </a:xfrm>
          <a:prstGeom prst="rect">
            <a:avLst/>
          </a:prstGeom>
        </p:spPr>
        <p:txBody>
          <a:bodyPr wrap="square" lIns="0" tIns="0" rIns="0" bIns="0" rtlCol="0" anchor="t">
            <a:spAutoFit/>
          </a:bodyPr>
          <a:lstStyle/>
          <a:p>
            <a:pPr algn="ctr">
              <a:lnSpc>
                <a:spcPts val="3168"/>
              </a:lnSpc>
              <a:spcBef>
                <a:spcPct val="0"/>
              </a:spcBef>
            </a:pPr>
            <a:r>
              <a:rPr lang="en-US" sz="2400" spc="165">
                <a:solidFill>
                  <a:srgbClr val="000000"/>
                </a:solidFill>
                <a:latin typeface="Arimo" panose="02010600030101010101" charset="0"/>
                <a:ea typeface="Arimo" panose="02010600030101010101" charset="0"/>
                <a:cs typeface="Arimo" panose="02010600030101010101" charset="0"/>
                <a:sym typeface="Arimo Bold"/>
              </a:rPr>
              <a:t>Mm-FedAvg</a:t>
            </a:r>
            <a:br>
              <a:rPr lang="en-US" sz="2400" spc="165">
                <a:solidFill>
                  <a:srgbClr val="000000"/>
                </a:solidFill>
                <a:latin typeface="Arimo" panose="02010600030101010101" charset="0"/>
                <a:ea typeface="Arimo" panose="02010600030101010101" charset="0"/>
                <a:cs typeface="Arimo" panose="02010600030101010101" charset="0"/>
                <a:sym typeface="Arimo Bold"/>
              </a:rPr>
            </a:br>
            <a:r>
              <a:rPr lang="en-GB" altLang="zh-CN" sz="2400"/>
              <a:t>(Zhao et al., 2022)</a:t>
            </a:r>
            <a:endParaRPr lang="en-US" sz="2400" spc="165">
              <a:solidFill>
                <a:srgbClr val="000000"/>
              </a:solidFill>
              <a:latin typeface="Arimo" panose="02010600030101010101" charset="0"/>
              <a:ea typeface="Arimo" panose="02010600030101010101" charset="0"/>
              <a:cs typeface="Arimo" panose="02010600030101010101" charset="0"/>
              <a:sym typeface="Arimo Bold"/>
            </a:endParaRPr>
          </a:p>
        </p:txBody>
      </p:sp>
      <p:sp>
        <p:nvSpPr>
          <p:cNvPr id="23" name="TextBox 23"/>
          <p:cNvSpPr txBox="1"/>
          <p:nvPr/>
        </p:nvSpPr>
        <p:spPr>
          <a:xfrm>
            <a:off x="8087836" y="8803275"/>
            <a:ext cx="2657355" cy="738664"/>
          </a:xfrm>
          <a:prstGeom prst="rect">
            <a:avLst/>
          </a:prstGeom>
        </p:spPr>
        <p:txBody>
          <a:bodyPr wrap="square" lIns="0" tIns="0" rIns="0" bIns="0" rtlCol="0" anchor="t">
            <a:spAutoFit/>
          </a:bodyPr>
          <a:lstStyle/>
          <a:p>
            <a:pPr algn="ctr">
              <a:spcBef>
                <a:spcPct val="0"/>
              </a:spcBef>
            </a:pPr>
            <a:r>
              <a:rPr lang="en-US" sz="2400" spc="165">
                <a:solidFill>
                  <a:srgbClr val="000000"/>
                </a:solidFill>
                <a:latin typeface="Arimo" panose="02010600030101010101" charset="0"/>
                <a:ea typeface="Arimo" panose="02010600030101010101" charset="0"/>
                <a:cs typeface="Arimo" panose="02010600030101010101" charset="0"/>
                <a:sym typeface="Arimo Bold"/>
              </a:rPr>
              <a:t>CreamFL</a:t>
            </a:r>
            <a:br>
              <a:rPr lang="en-US" sz="2400" spc="165">
                <a:solidFill>
                  <a:srgbClr val="000000"/>
                </a:solidFill>
                <a:latin typeface="Arimo" panose="02010600030101010101" charset="0"/>
                <a:ea typeface="Arimo" panose="02010600030101010101" charset="0"/>
                <a:cs typeface="Arimo" panose="02010600030101010101" charset="0"/>
                <a:sym typeface="Arimo Bold"/>
              </a:rPr>
            </a:br>
            <a:r>
              <a:rPr lang="en-GB" altLang="zh-CN" sz="2400"/>
              <a:t>(Yu et al., 2023)</a:t>
            </a:r>
            <a:endParaRPr lang="en-US" sz="2400" spc="165">
              <a:solidFill>
                <a:srgbClr val="000000"/>
              </a:solidFill>
              <a:latin typeface="Arimo" panose="02010600030101010101" charset="0"/>
              <a:ea typeface="Arimo" panose="02010600030101010101" charset="0"/>
              <a:cs typeface="Arimo" panose="02010600030101010101" charset="0"/>
              <a:sym typeface="Arimo Bold"/>
            </a:endParaRPr>
          </a:p>
        </p:txBody>
      </p:sp>
      <p:sp>
        <p:nvSpPr>
          <p:cNvPr id="24" name="TextBox 24"/>
          <p:cNvSpPr txBox="1"/>
          <p:nvPr/>
        </p:nvSpPr>
        <p:spPr>
          <a:xfrm>
            <a:off x="12706334" y="8744925"/>
            <a:ext cx="3598407" cy="797013"/>
          </a:xfrm>
          <a:prstGeom prst="rect">
            <a:avLst/>
          </a:prstGeom>
        </p:spPr>
        <p:txBody>
          <a:bodyPr wrap="square" lIns="0" tIns="0" rIns="0" bIns="0" rtlCol="0" anchor="t">
            <a:spAutoFit/>
          </a:bodyPr>
          <a:lstStyle/>
          <a:p>
            <a:pPr algn="ctr">
              <a:lnSpc>
                <a:spcPts val="3168"/>
              </a:lnSpc>
              <a:spcBef>
                <a:spcPct val="0"/>
              </a:spcBef>
            </a:pPr>
            <a:r>
              <a:rPr lang="en-US" sz="2400" spc="165">
                <a:solidFill>
                  <a:srgbClr val="000000"/>
                </a:solidFill>
                <a:latin typeface="Arimo"/>
                <a:ea typeface="Arimo"/>
                <a:cs typeface="Arimo"/>
                <a:sym typeface="Arimo"/>
              </a:rPr>
              <a:t>FedMBridge</a:t>
            </a:r>
            <a:br>
              <a:rPr lang="en-US" sz="2400" spc="165">
                <a:solidFill>
                  <a:srgbClr val="000000"/>
                </a:solidFill>
                <a:latin typeface="Arimo"/>
                <a:ea typeface="Arimo"/>
                <a:cs typeface="Arimo"/>
                <a:sym typeface="Arimo"/>
              </a:rPr>
            </a:br>
            <a:r>
              <a:rPr lang="en-GB" altLang="zh-CN" sz="2400"/>
              <a:t>(Chen &amp; Zhang, 2024)</a:t>
            </a:r>
            <a:endParaRPr lang="en-US" sz="2400" spc="165">
              <a:solidFill>
                <a:srgbClr val="000000"/>
              </a:solidFill>
              <a:latin typeface="Arimo"/>
              <a:ea typeface="Arimo"/>
              <a:cs typeface="Arimo"/>
              <a:sym typeface="Arimo"/>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205769" y="1414821"/>
            <a:ext cx="16053531"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3" name="Group 3"/>
          <p:cNvGrpSpPr/>
          <p:nvPr/>
        </p:nvGrpSpPr>
        <p:grpSpPr>
          <a:xfrm>
            <a:off x="1404049" y="565534"/>
            <a:ext cx="16084210" cy="730262"/>
            <a:chOff x="0" y="0"/>
            <a:chExt cx="21445614" cy="973682"/>
          </a:xfrm>
        </p:grpSpPr>
        <p:sp>
          <p:nvSpPr>
            <p:cNvPr id="4" name="Freeform 4"/>
            <p:cNvSpPr/>
            <p:nvPr/>
          </p:nvSpPr>
          <p:spPr>
            <a:xfrm>
              <a:off x="0" y="0"/>
              <a:ext cx="21445613" cy="973682"/>
            </a:xfrm>
            <a:custGeom>
              <a:avLst/>
              <a:gdLst/>
              <a:ahLst/>
              <a:cxnLst/>
              <a:rect l="l" t="t" r="r" b="b"/>
              <a:pathLst>
                <a:path w="21445613" h="973682">
                  <a:moveTo>
                    <a:pt x="0" y="0"/>
                  </a:moveTo>
                  <a:lnTo>
                    <a:pt x="21445613" y="0"/>
                  </a:lnTo>
                  <a:lnTo>
                    <a:pt x="21445613" y="973682"/>
                  </a:lnTo>
                  <a:lnTo>
                    <a:pt x="0" y="973682"/>
                  </a:lnTo>
                  <a:close/>
                </a:path>
              </a:pathLst>
            </a:custGeom>
            <a:solidFill>
              <a:srgbClr val="000000">
                <a:alpha val="0"/>
              </a:srgbClr>
            </a:solidFill>
          </p:spPr>
          <p:txBody>
            <a:bodyPr/>
            <a:lstStyle/>
            <a:p>
              <a:endParaRPr lang="zh-CN" altLang="en-US"/>
            </a:p>
          </p:txBody>
        </p:sp>
        <p:sp>
          <p:nvSpPr>
            <p:cNvPr id="5" name="TextBox 5"/>
            <p:cNvSpPr txBox="1"/>
            <p:nvPr/>
          </p:nvSpPr>
          <p:spPr>
            <a:xfrm>
              <a:off x="0" y="-28575"/>
              <a:ext cx="21445614" cy="1002257"/>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3.3 研究现状</a:t>
              </a:r>
            </a:p>
          </p:txBody>
        </p:sp>
      </p:grpSp>
      <p:sp>
        <p:nvSpPr>
          <p:cNvPr id="6" name="Freeform 6"/>
          <p:cNvSpPr/>
          <p:nvPr/>
        </p:nvSpPr>
        <p:spPr>
          <a:xfrm>
            <a:off x="1791788" y="2869336"/>
            <a:ext cx="5335221" cy="5323965"/>
          </a:xfrm>
          <a:custGeom>
            <a:avLst/>
            <a:gdLst/>
            <a:ahLst/>
            <a:cxnLst/>
            <a:rect l="l" t="t" r="r" b="b"/>
            <a:pathLst>
              <a:path w="5335221" h="5323965">
                <a:moveTo>
                  <a:pt x="0" y="0"/>
                </a:moveTo>
                <a:lnTo>
                  <a:pt x="5335220" y="0"/>
                </a:lnTo>
                <a:lnTo>
                  <a:pt x="5335220" y="5323965"/>
                </a:lnTo>
                <a:lnTo>
                  <a:pt x="0" y="5323965"/>
                </a:lnTo>
                <a:lnTo>
                  <a:pt x="0" y="0"/>
                </a:lnTo>
                <a:close/>
              </a:path>
            </a:pathLst>
          </a:custGeom>
          <a:blipFill>
            <a:blip r:embed="rId3"/>
            <a:stretch>
              <a:fillRect/>
            </a:stretch>
          </a:blipFill>
        </p:spPr>
        <p:txBody>
          <a:bodyPr/>
          <a:lstStyle/>
          <a:p>
            <a:endParaRPr lang="zh-CN" altLang="en-US"/>
          </a:p>
        </p:txBody>
      </p:sp>
      <p:sp>
        <p:nvSpPr>
          <p:cNvPr id="7" name="TextBox 7"/>
          <p:cNvSpPr txBox="1"/>
          <p:nvPr/>
        </p:nvSpPr>
        <p:spPr>
          <a:xfrm>
            <a:off x="1404049" y="1982947"/>
            <a:ext cx="12502351" cy="889603"/>
          </a:xfrm>
          <a:prstGeom prst="rect">
            <a:avLst/>
          </a:prstGeom>
        </p:spPr>
        <p:txBody>
          <a:bodyPr lIns="0" tIns="0" rIns="0" bIns="0" rtlCol="0" anchor="t">
            <a:spAutoFit/>
          </a:bodyPr>
          <a:lstStyle/>
          <a:p>
            <a:pPr algn="ctr">
              <a:lnSpc>
                <a:spcPts val="3563"/>
              </a:lnSpc>
              <a:spcBef>
                <a:spcPct val="0"/>
              </a:spcBef>
            </a:pPr>
            <a:r>
              <a:rPr lang="en-US" sz="2699" spc="185">
                <a:solidFill>
                  <a:srgbClr val="000000"/>
                </a:solidFill>
                <a:latin typeface="Arimo"/>
                <a:ea typeface="Arimo"/>
                <a:cs typeface="Arimo"/>
                <a:sym typeface="Arimo"/>
              </a:rPr>
              <a:t>2. 现有框架多采用 Early Fusion 的方式，直接对多模态特征进行拼接或合并：</a:t>
            </a:r>
          </a:p>
        </p:txBody>
      </p:sp>
      <p:sp>
        <p:nvSpPr>
          <p:cNvPr id="8" name="TextBox 8"/>
          <p:cNvSpPr txBox="1"/>
          <p:nvPr/>
        </p:nvSpPr>
        <p:spPr>
          <a:xfrm>
            <a:off x="2895600" y="9233971"/>
            <a:ext cx="11521897" cy="940450"/>
          </a:xfrm>
          <a:prstGeom prst="rect">
            <a:avLst/>
          </a:prstGeom>
        </p:spPr>
        <p:txBody>
          <a:bodyPr wrap="square" lIns="0" tIns="0" rIns="0" bIns="0" rtlCol="0" anchor="t">
            <a:spAutoFit/>
          </a:bodyPr>
          <a:lstStyle/>
          <a:p>
            <a:pPr algn="ctr">
              <a:lnSpc>
                <a:spcPts val="3827"/>
              </a:lnSpc>
            </a:pPr>
            <a:r>
              <a:rPr lang="en-US" sz="2899" b="1" spc="197">
                <a:solidFill>
                  <a:srgbClr val="BE1931"/>
                </a:solidFill>
                <a:latin typeface="Arimo Bold"/>
                <a:ea typeface="Arimo Bold"/>
                <a:cs typeface="Arimo Bold"/>
                <a:sym typeface="Arimo Bold"/>
              </a:rPr>
              <a:t>早期融合会造成信息损失，但现有解决方法过于复杂，</a:t>
            </a:r>
            <a:r>
              <a:rPr lang="zh-CN" altLang="en-US" sz="2899" b="1" spc="197">
                <a:solidFill>
                  <a:srgbClr val="BE1931"/>
                </a:solidFill>
                <a:latin typeface="Arimo Bold"/>
                <a:ea typeface="微软雅黑 Light" panose="020B0502040204020203" pitchFamily="34" charset="-122"/>
                <a:cs typeface="Arimo Bold"/>
                <a:sym typeface="Arimo Bold"/>
              </a:rPr>
              <a:t>没有很好地利用表征间潜在共同空间（或正交表征）这些关系。</a:t>
            </a:r>
            <a:endParaRPr lang="en-US" sz="2899" b="1" spc="199">
              <a:solidFill>
                <a:srgbClr val="BE1931"/>
              </a:solidFill>
              <a:latin typeface="Arimo Bold"/>
              <a:ea typeface="Arimo Bold"/>
              <a:cs typeface="Arimo Bold"/>
              <a:sym typeface="Arimo Bold"/>
            </a:endParaRPr>
          </a:p>
        </p:txBody>
      </p:sp>
      <p:sp>
        <p:nvSpPr>
          <p:cNvPr id="9" name="Freeform 9"/>
          <p:cNvSpPr/>
          <p:nvPr/>
        </p:nvSpPr>
        <p:spPr>
          <a:xfrm>
            <a:off x="7758464" y="2701880"/>
            <a:ext cx="9371965" cy="5658878"/>
          </a:xfrm>
          <a:custGeom>
            <a:avLst/>
            <a:gdLst/>
            <a:ahLst/>
            <a:cxnLst/>
            <a:rect l="l" t="t" r="r" b="b"/>
            <a:pathLst>
              <a:path w="9371965" h="5658878">
                <a:moveTo>
                  <a:pt x="0" y="0"/>
                </a:moveTo>
                <a:lnTo>
                  <a:pt x="9371965" y="0"/>
                </a:lnTo>
                <a:lnTo>
                  <a:pt x="9371965" y="5658878"/>
                </a:lnTo>
                <a:lnTo>
                  <a:pt x="0" y="5658878"/>
                </a:lnTo>
                <a:lnTo>
                  <a:pt x="0" y="0"/>
                </a:lnTo>
                <a:close/>
              </a:path>
            </a:pathLst>
          </a:custGeom>
          <a:blipFill>
            <a:blip r:embed="rId4"/>
            <a:stretch>
              <a:fillRect b="-11583"/>
            </a:stretch>
          </a:blipFill>
        </p:spPr>
        <p:txBody>
          <a:bodyPr/>
          <a:lstStyle/>
          <a:p>
            <a:endParaRPr lang="zh-CN" altLang="en-US"/>
          </a:p>
        </p:txBody>
      </p:sp>
      <p:sp>
        <p:nvSpPr>
          <p:cNvPr id="10" name="TextBox 10"/>
          <p:cNvSpPr txBox="1"/>
          <p:nvPr/>
        </p:nvSpPr>
        <p:spPr>
          <a:xfrm>
            <a:off x="11049000" y="8475058"/>
            <a:ext cx="2254062" cy="377796"/>
          </a:xfrm>
          <a:prstGeom prst="rect">
            <a:avLst/>
          </a:prstGeom>
        </p:spPr>
        <p:txBody>
          <a:bodyPr wrap="square" lIns="0" tIns="0" rIns="0" bIns="0" rtlCol="0" anchor="t">
            <a:spAutoFit/>
          </a:bodyPr>
          <a:lstStyle/>
          <a:p>
            <a:pPr algn="ctr">
              <a:lnSpc>
                <a:spcPts val="3168"/>
              </a:lnSpc>
              <a:spcBef>
                <a:spcPct val="0"/>
              </a:spcBef>
            </a:pPr>
            <a:r>
              <a:rPr lang="en-US" sz="2400" spc="165">
                <a:solidFill>
                  <a:srgbClr val="000000"/>
                </a:solidFill>
                <a:latin typeface="Arimo"/>
                <a:ea typeface="Arimo"/>
                <a:cs typeface="Arimo"/>
                <a:sym typeface="Arimo"/>
              </a:rPr>
              <a:t>FedMBridge</a:t>
            </a:r>
          </a:p>
        </p:txBody>
      </p:sp>
      <p:sp>
        <p:nvSpPr>
          <p:cNvPr id="11" name="TextBox 11"/>
          <p:cNvSpPr txBox="1"/>
          <p:nvPr/>
        </p:nvSpPr>
        <p:spPr>
          <a:xfrm>
            <a:off x="3200405" y="8322658"/>
            <a:ext cx="2236240" cy="797013"/>
          </a:xfrm>
          <a:prstGeom prst="rect">
            <a:avLst/>
          </a:prstGeom>
        </p:spPr>
        <p:txBody>
          <a:bodyPr wrap="square" lIns="0" tIns="0" rIns="0" bIns="0" rtlCol="0" anchor="t">
            <a:spAutoFit/>
          </a:bodyPr>
          <a:lstStyle/>
          <a:p>
            <a:pPr algn="ctr">
              <a:lnSpc>
                <a:spcPts val="3168"/>
              </a:lnSpc>
              <a:spcBef>
                <a:spcPct val="0"/>
              </a:spcBef>
            </a:pPr>
            <a:r>
              <a:rPr lang="en-US" sz="2400" spc="165">
                <a:solidFill>
                  <a:srgbClr val="000000"/>
                </a:solidFill>
                <a:latin typeface="Arimo"/>
                <a:ea typeface="Arimo"/>
                <a:cs typeface="Arimo"/>
                <a:sym typeface="Arimo"/>
              </a:rPr>
              <a:t>早期融合模型</a:t>
            </a:r>
            <a:br>
              <a:rPr lang="en-US" sz="2400" spc="165">
                <a:solidFill>
                  <a:srgbClr val="000000"/>
                </a:solidFill>
                <a:latin typeface="Arimo"/>
                <a:ea typeface="Arimo"/>
                <a:cs typeface="Arimo"/>
                <a:sym typeface="Arimo"/>
              </a:rPr>
            </a:br>
            <a:r>
              <a:rPr lang="en-GB" altLang="zh-CN" sz="2400"/>
              <a:t>(Zhao et al., 2022)</a:t>
            </a:r>
            <a:endParaRPr lang="en-US" sz="2400" spc="165">
              <a:solidFill>
                <a:srgbClr val="000000"/>
              </a:solidFill>
              <a:latin typeface="Arimo"/>
              <a:ea typeface="Arimo"/>
              <a:cs typeface="Arimo"/>
              <a:sym typeface="Arimo"/>
            </a:endParaRPr>
          </a:p>
        </p:txBody>
      </p:sp>
      <p:sp>
        <p:nvSpPr>
          <p:cNvPr id="12" name="AutoShape 12"/>
          <p:cNvSpPr/>
          <p:nvPr/>
        </p:nvSpPr>
        <p:spPr>
          <a:xfrm flipV="1">
            <a:off x="7442736" y="2608519"/>
            <a:ext cx="0" cy="6115729"/>
          </a:xfrm>
          <a:prstGeom prst="line">
            <a:avLst/>
          </a:prstGeom>
          <a:ln w="38100" cap="flat">
            <a:solidFill>
              <a:srgbClr val="051923"/>
            </a:solidFill>
            <a:prstDash val="sysDash"/>
            <a:headEnd type="none" w="sm" len="sm"/>
            <a:tailEnd type="none" w="sm" len="sm"/>
          </a:ln>
        </p:spPr>
        <p:txBody>
          <a:bodyPr/>
          <a:lstStyle/>
          <a:p>
            <a:endParaRPr lang="zh-CN" alt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48183" y="2900289"/>
            <a:ext cx="7459581" cy="782955"/>
            <a:chOff x="0" y="0"/>
            <a:chExt cx="9946108" cy="1043940"/>
          </a:xfrm>
        </p:grpSpPr>
        <p:sp>
          <p:nvSpPr>
            <p:cNvPr id="3" name="Freeform 3"/>
            <p:cNvSpPr/>
            <p:nvPr/>
          </p:nvSpPr>
          <p:spPr>
            <a:xfrm>
              <a:off x="0" y="0"/>
              <a:ext cx="9946108" cy="1043940"/>
            </a:xfrm>
            <a:custGeom>
              <a:avLst/>
              <a:gdLst/>
              <a:ahLst/>
              <a:cxnLst/>
              <a:rect l="l" t="t" r="r" b="b"/>
              <a:pathLst>
                <a:path w="9946108" h="1043940">
                  <a:moveTo>
                    <a:pt x="0" y="0"/>
                  </a:moveTo>
                  <a:lnTo>
                    <a:pt x="9946108" y="0"/>
                  </a:lnTo>
                  <a:lnTo>
                    <a:pt x="9946108" y="1043940"/>
                  </a:lnTo>
                  <a:lnTo>
                    <a:pt x="0" y="1043940"/>
                  </a:lnTo>
                  <a:close/>
                </a:path>
              </a:pathLst>
            </a:custGeom>
            <a:solidFill>
              <a:srgbClr val="000000">
                <a:alpha val="0"/>
              </a:srgbClr>
            </a:solidFill>
          </p:spPr>
          <p:txBody>
            <a:bodyPr/>
            <a:lstStyle/>
            <a:p>
              <a:endParaRPr lang="zh-CN" altLang="en-US"/>
            </a:p>
          </p:txBody>
        </p:sp>
        <p:sp>
          <p:nvSpPr>
            <p:cNvPr id="4" name="TextBox 4"/>
            <p:cNvSpPr txBox="1"/>
            <p:nvPr/>
          </p:nvSpPr>
          <p:spPr>
            <a:xfrm>
              <a:off x="0" y="-19050"/>
              <a:ext cx="9946108" cy="1062990"/>
            </a:xfrm>
            <a:prstGeom prst="rect">
              <a:avLst/>
            </a:prstGeom>
          </p:spPr>
          <p:txBody>
            <a:bodyPr lIns="0" tIns="0" rIns="0" bIns="0" rtlCol="0" anchor="t"/>
            <a:lstStyle/>
            <a:p>
              <a:pPr algn="l">
                <a:lnSpc>
                  <a:spcPts val="5040"/>
                </a:lnSpc>
              </a:pPr>
              <a:r>
                <a:rPr lang="en-US" sz="4200" b="1" spc="450">
                  <a:solidFill>
                    <a:srgbClr val="141E8C"/>
                  </a:solidFill>
                  <a:latin typeface="Arimo Bold"/>
                  <a:ea typeface="Arimo Bold"/>
                  <a:cs typeface="Arimo Bold"/>
                  <a:sym typeface="Arimo Bold"/>
                </a:rPr>
                <a:t>个人简介</a:t>
              </a:r>
            </a:p>
          </p:txBody>
        </p:sp>
      </p:grpSp>
      <p:grpSp>
        <p:nvGrpSpPr>
          <p:cNvPr id="5" name="Group 5"/>
          <p:cNvGrpSpPr/>
          <p:nvPr/>
        </p:nvGrpSpPr>
        <p:grpSpPr>
          <a:xfrm>
            <a:off x="9348183" y="3548934"/>
            <a:ext cx="7459586" cy="552450"/>
            <a:chOff x="0" y="0"/>
            <a:chExt cx="9946114" cy="736600"/>
          </a:xfrm>
        </p:grpSpPr>
        <p:sp>
          <p:nvSpPr>
            <p:cNvPr id="6" name="Freeform 6"/>
            <p:cNvSpPr/>
            <p:nvPr/>
          </p:nvSpPr>
          <p:spPr>
            <a:xfrm>
              <a:off x="0" y="0"/>
              <a:ext cx="9946114" cy="736600"/>
            </a:xfrm>
            <a:custGeom>
              <a:avLst/>
              <a:gdLst/>
              <a:ahLst/>
              <a:cxnLst/>
              <a:rect l="l" t="t" r="r" b="b"/>
              <a:pathLst>
                <a:path w="9946114" h="736600">
                  <a:moveTo>
                    <a:pt x="0" y="0"/>
                  </a:moveTo>
                  <a:lnTo>
                    <a:pt x="9946114" y="0"/>
                  </a:lnTo>
                  <a:lnTo>
                    <a:pt x="9946114" y="736600"/>
                  </a:lnTo>
                  <a:lnTo>
                    <a:pt x="0" y="736600"/>
                  </a:lnTo>
                  <a:close/>
                </a:path>
              </a:pathLst>
            </a:custGeom>
            <a:solidFill>
              <a:srgbClr val="000000">
                <a:alpha val="0"/>
              </a:srgbClr>
            </a:solidFill>
          </p:spPr>
          <p:txBody>
            <a:bodyPr/>
            <a:lstStyle/>
            <a:p>
              <a:endParaRPr lang="zh-CN" altLang="en-US"/>
            </a:p>
          </p:txBody>
        </p:sp>
        <p:sp>
          <p:nvSpPr>
            <p:cNvPr id="7" name="TextBox 7"/>
            <p:cNvSpPr txBox="1"/>
            <p:nvPr/>
          </p:nvSpPr>
          <p:spPr>
            <a:xfrm>
              <a:off x="0" y="-57150"/>
              <a:ext cx="9946114" cy="793750"/>
            </a:xfrm>
            <a:prstGeom prst="rect">
              <a:avLst/>
            </a:prstGeom>
          </p:spPr>
          <p:txBody>
            <a:bodyPr lIns="0" tIns="0" rIns="0" bIns="0" rtlCol="0" anchor="t"/>
            <a:lstStyle/>
            <a:p>
              <a:pPr algn="l">
                <a:lnSpc>
                  <a:spcPts val="3240"/>
                </a:lnSpc>
              </a:pPr>
              <a:r>
                <a:rPr lang="en-US" sz="2700" b="1" i="1">
                  <a:solidFill>
                    <a:srgbClr val="BFBFBF"/>
                  </a:solidFill>
                  <a:latin typeface="Times New Roman Bold Italics"/>
                  <a:ea typeface="微软雅黑 Light" panose="020B0502040204020203" pitchFamily="34" charset="-122"/>
                  <a:cs typeface="Times New Roman Bold Italics"/>
                  <a:sym typeface="Times New Roman Bold Italics"/>
                </a:rPr>
                <a:t>Personal Information</a:t>
              </a:r>
            </a:p>
          </p:txBody>
        </p:sp>
      </p:grpSp>
      <p:grpSp>
        <p:nvGrpSpPr>
          <p:cNvPr id="8" name="Group 8"/>
          <p:cNvGrpSpPr/>
          <p:nvPr/>
        </p:nvGrpSpPr>
        <p:grpSpPr>
          <a:xfrm>
            <a:off x="9348183" y="4690832"/>
            <a:ext cx="7459581" cy="782955"/>
            <a:chOff x="0" y="0"/>
            <a:chExt cx="9946108" cy="1043940"/>
          </a:xfrm>
        </p:grpSpPr>
        <p:sp>
          <p:nvSpPr>
            <p:cNvPr id="9" name="Freeform 9"/>
            <p:cNvSpPr/>
            <p:nvPr/>
          </p:nvSpPr>
          <p:spPr>
            <a:xfrm>
              <a:off x="0" y="0"/>
              <a:ext cx="9946108" cy="1043940"/>
            </a:xfrm>
            <a:custGeom>
              <a:avLst/>
              <a:gdLst/>
              <a:ahLst/>
              <a:cxnLst/>
              <a:rect l="l" t="t" r="r" b="b"/>
              <a:pathLst>
                <a:path w="9946108" h="1043940">
                  <a:moveTo>
                    <a:pt x="0" y="0"/>
                  </a:moveTo>
                  <a:lnTo>
                    <a:pt x="9946108" y="0"/>
                  </a:lnTo>
                  <a:lnTo>
                    <a:pt x="9946108" y="1043940"/>
                  </a:lnTo>
                  <a:lnTo>
                    <a:pt x="0" y="1043940"/>
                  </a:lnTo>
                  <a:close/>
                </a:path>
              </a:pathLst>
            </a:custGeom>
            <a:solidFill>
              <a:srgbClr val="000000">
                <a:alpha val="0"/>
              </a:srgbClr>
            </a:solidFill>
          </p:spPr>
          <p:txBody>
            <a:bodyPr/>
            <a:lstStyle/>
            <a:p>
              <a:endParaRPr lang="zh-CN" altLang="en-US"/>
            </a:p>
          </p:txBody>
        </p:sp>
        <p:sp>
          <p:nvSpPr>
            <p:cNvPr id="10" name="TextBox 10"/>
            <p:cNvSpPr txBox="1"/>
            <p:nvPr/>
          </p:nvSpPr>
          <p:spPr>
            <a:xfrm>
              <a:off x="0" y="-19050"/>
              <a:ext cx="9946108" cy="1062990"/>
            </a:xfrm>
            <a:prstGeom prst="rect">
              <a:avLst/>
            </a:prstGeom>
          </p:spPr>
          <p:txBody>
            <a:bodyPr lIns="0" tIns="0" rIns="0" bIns="0" rtlCol="0" anchor="t"/>
            <a:lstStyle/>
            <a:p>
              <a:pPr algn="l">
                <a:lnSpc>
                  <a:spcPts val="5040"/>
                </a:lnSpc>
              </a:pPr>
              <a:r>
                <a:rPr lang="en-US" sz="4200" b="1" spc="450">
                  <a:solidFill>
                    <a:srgbClr val="141E8C"/>
                  </a:solidFill>
                  <a:latin typeface="Arimo Bold"/>
                  <a:ea typeface="Arimo Bold"/>
                  <a:cs typeface="Arimo Bold"/>
                  <a:sym typeface="Arimo Bold"/>
                </a:rPr>
                <a:t>科研经历及成果</a:t>
              </a:r>
            </a:p>
          </p:txBody>
        </p:sp>
      </p:grpSp>
      <p:grpSp>
        <p:nvGrpSpPr>
          <p:cNvPr id="11" name="Group 11"/>
          <p:cNvGrpSpPr/>
          <p:nvPr/>
        </p:nvGrpSpPr>
        <p:grpSpPr>
          <a:xfrm>
            <a:off x="9348184" y="5331252"/>
            <a:ext cx="7459584" cy="552450"/>
            <a:chOff x="0" y="0"/>
            <a:chExt cx="9946112" cy="736600"/>
          </a:xfrm>
        </p:grpSpPr>
        <p:sp>
          <p:nvSpPr>
            <p:cNvPr id="12" name="Freeform 12"/>
            <p:cNvSpPr/>
            <p:nvPr/>
          </p:nvSpPr>
          <p:spPr>
            <a:xfrm>
              <a:off x="0" y="0"/>
              <a:ext cx="9946112" cy="736600"/>
            </a:xfrm>
            <a:custGeom>
              <a:avLst/>
              <a:gdLst/>
              <a:ahLst/>
              <a:cxnLst/>
              <a:rect l="l" t="t" r="r" b="b"/>
              <a:pathLst>
                <a:path w="9946112" h="736600">
                  <a:moveTo>
                    <a:pt x="0" y="0"/>
                  </a:moveTo>
                  <a:lnTo>
                    <a:pt x="9946112" y="0"/>
                  </a:lnTo>
                  <a:lnTo>
                    <a:pt x="9946112" y="736600"/>
                  </a:lnTo>
                  <a:lnTo>
                    <a:pt x="0" y="736600"/>
                  </a:lnTo>
                  <a:close/>
                </a:path>
              </a:pathLst>
            </a:custGeom>
            <a:solidFill>
              <a:srgbClr val="000000">
                <a:alpha val="0"/>
              </a:srgbClr>
            </a:solidFill>
          </p:spPr>
          <p:txBody>
            <a:bodyPr/>
            <a:lstStyle/>
            <a:p>
              <a:endParaRPr lang="zh-CN" altLang="en-US"/>
            </a:p>
          </p:txBody>
        </p:sp>
        <p:sp>
          <p:nvSpPr>
            <p:cNvPr id="13" name="TextBox 13"/>
            <p:cNvSpPr txBox="1"/>
            <p:nvPr/>
          </p:nvSpPr>
          <p:spPr>
            <a:xfrm>
              <a:off x="0" y="-57150"/>
              <a:ext cx="9946112" cy="793750"/>
            </a:xfrm>
            <a:prstGeom prst="rect">
              <a:avLst/>
            </a:prstGeom>
          </p:spPr>
          <p:txBody>
            <a:bodyPr lIns="0" tIns="0" rIns="0" bIns="0" rtlCol="0" anchor="t"/>
            <a:lstStyle/>
            <a:p>
              <a:pPr algn="l">
                <a:lnSpc>
                  <a:spcPts val="3240"/>
                </a:lnSpc>
              </a:pPr>
              <a:r>
                <a:rPr lang="en-US" sz="2700" b="1" i="1">
                  <a:solidFill>
                    <a:srgbClr val="BFBFBF"/>
                  </a:solidFill>
                  <a:latin typeface="Times New Roman Bold Italics"/>
                  <a:ea typeface="微软雅黑 Light" panose="020B0502040204020203" pitchFamily="34" charset="-122"/>
                  <a:cs typeface="Times New Roman Bold Italics"/>
                  <a:sym typeface="Times New Roman Bold Italics"/>
                </a:rPr>
                <a:t>Research Experience &amp; Achievements</a:t>
              </a:r>
            </a:p>
          </p:txBody>
        </p:sp>
      </p:grpSp>
      <p:grpSp>
        <p:nvGrpSpPr>
          <p:cNvPr id="14" name="Group 14"/>
          <p:cNvGrpSpPr/>
          <p:nvPr/>
        </p:nvGrpSpPr>
        <p:grpSpPr>
          <a:xfrm>
            <a:off x="9348183" y="6452571"/>
            <a:ext cx="7459581" cy="782955"/>
            <a:chOff x="0" y="0"/>
            <a:chExt cx="9946108" cy="1043940"/>
          </a:xfrm>
        </p:grpSpPr>
        <p:sp>
          <p:nvSpPr>
            <p:cNvPr id="15" name="Freeform 15"/>
            <p:cNvSpPr/>
            <p:nvPr/>
          </p:nvSpPr>
          <p:spPr>
            <a:xfrm>
              <a:off x="0" y="0"/>
              <a:ext cx="9946108" cy="1043940"/>
            </a:xfrm>
            <a:custGeom>
              <a:avLst/>
              <a:gdLst/>
              <a:ahLst/>
              <a:cxnLst/>
              <a:rect l="l" t="t" r="r" b="b"/>
              <a:pathLst>
                <a:path w="9946108" h="1043940">
                  <a:moveTo>
                    <a:pt x="0" y="0"/>
                  </a:moveTo>
                  <a:lnTo>
                    <a:pt x="9946108" y="0"/>
                  </a:lnTo>
                  <a:lnTo>
                    <a:pt x="9946108" y="1043940"/>
                  </a:lnTo>
                  <a:lnTo>
                    <a:pt x="0" y="1043940"/>
                  </a:lnTo>
                  <a:close/>
                </a:path>
              </a:pathLst>
            </a:custGeom>
            <a:solidFill>
              <a:srgbClr val="000000">
                <a:alpha val="0"/>
              </a:srgbClr>
            </a:solidFill>
          </p:spPr>
          <p:txBody>
            <a:bodyPr/>
            <a:lstStyle/>
            <a:p>
              <a:endParaRPr lang="zh-CN" altLang="en-US"/>
            </a:p>
          </p:txBody>
        </p:sp>
        <p:sp>
          <p:nvSpPr>
            <p:cNvPr id="16" name="TextBox 16"/>
            <p:cNvSpPr txBox="1"/>
            <p:nvPr/>
          </p:nvSpPr>
          <p:spPr>
            <a:xfrm>
              <a:off x="0" y="-19050"/>
              <a:ext cx="9946108" cy="1062990"/>
            </a:xfrm>
            <a:prstGeom prst="rect">
              <a:avLst/>
            </a:prstGeom>
          </p:spPr>
          <p:txBody>
            <a:bodyPr lIns="0" tIns="0" rIns="0" bIns="0" rtlCol="0" anchor="t"/>
            <a:lstStyle/>
            <a:p>
              <a:pPr algn="l">
                <a:lnSpc>
                  <a:spcPts val="5040"/>
                </a:lnSpc>
              </a:pPr>
              <a:r>
                <a:rPr lang="en-US" sz="4200" b="1" spc="450">
                  <a:solidFill>
                    <a:srgbClr val="141E8C"/>
                  </a:solidFill>
                  <a:latin typeface="Arimo Bold"/>
                  <a:ea typeface="Arimo Bold"/>
                  <a:cs typeface="Arimo Bold"/>
                  <a:sym typeface="Arimo Bold"/>
                </a:rPr>
                <a:t>博士研究规划</a:t>
              </a:r>
            </a:p>
          </p:txBody>
        </p:sp>
      </p:grpSp>
      <p:grpSp>
        <p:nvGrpSpPr>
          <p:cNvPr id="17" name="Group 17"/>
          <p:cNvGrpSpPr/>
          <p:nvPr/>
        </p:nvGrpSpPr>
        <p:grpSpPr>
          <a:xfrm>
            <a:off x="9348184" y="7113069"/>
            <a:ext cx="7459584" cy="552450"/>
            <a:chOff x="0" y="0"/>
            <a:chExt cx="9946112" cy="736600"/>
          </a:xfrm>
        </p:grpSpPr>
        <p:sp>
          <p:nvSpPr>
            <p:cNvPr id="18" name="Freeform 18"/>
            <p:cNvSpPr/>
            <p:nvPr/>
          </p:nvSpPr>
          <p:spPr>
            <a:xfrm>
              <a:off x="0" y="0"/>
              <a:ext cx="9946112" cy="736600"/>
            </a:xfrm>
            <a:custGeom>
              <a:avLst/>
              <a:gdLst/>
              <a:ahLst/>
              <a:cxnLst/>
              <a:rect l="l" t="t" r="r" b="b"/>
              <a:pathLst>
                <a:path w="9946112" h="736600">
                  <a:moveTo>
                    <a:pt x="0" y="0"/>
                  </a:moveTo>
                  <a:lnTo>
                    <a:pt x="9946112" y="0"/>
                  </a:lnTo>
                  <a:lnTo>
                    <a:pt x="9946112" y="736600"/>
                  </a:lnTo>
                  <a:lnTo>
                    <a:pt x="0" y="736600"/>
                  </a:lnTo>
                  <a:close/>
                </a:path>
              </a:pathLst>
            </a:custGeom>
            <a:solidFill>
              <a:srgbClr val="000000">
                <a:alpha val="0"/>
              </a:srgbClr>
            </a:solidFill>
          </p:spPr>
          <p:txBody>
            <a:bodyPr/>
            <a:lstStyle/>
            <a:p>
              <a:endParaRPr lang="zh-CN" altLang="en-US"/>
            </a:p>
          </p:txBody>
        </p:sp>
        <p:sp>
          <p:nvSpPr>
            <p:cNvPr id="19" name="TextBox 19"/>
            <p:cNvSpPr txBox="1"/>
            <p:nvPr/>
          </p:nvSpPr>
          <p:spPr>
            <a:xfrm>
              <a:off x="0" y="-57150"/>
              <a:ext cx="9946112" cy="793750"/>
            </a:xfrm>
            <a:prstGeom prst="rect">
              <a:avLst/>
            </a:prstGeom>
          </p:spPr>
          <p:txBody>
            <a:bodyPr lIns="0" tIns="0" rIns="0" bIns="0" rtlCol="0" anchor="t"/>
            <a:lstStyle/>
            <a:p>
              <a:pPr algn="l">
                <a:lnSpc>
                  <a:spcPts val="3240"/>
                </a:lnSpc>
              </a:pPr>
              <a:r>
                <a:rPr lang="en-US" sz="2700" b="1" i="1">
                  <a:solidFill>
                    <a:srgbClr val="BFBFBF"/>
                  </a:solidFill>
                  <a:latin typeface="Times New Roman Bold Italics"/>
                  <a:ea typeface="微软雅黑 Light" panose="020B0502040204020203" pitchFamily="34" charset="-122"/>
                  <a:cs typeface="Times New Roman Bold Italics"/>
                  <a:sym typeface="Times New Roman Bold Italics"/>
                </a:rPr>
                <a:t>Doctoral Research Proposal</a:t>
              </a:r>
            </a:p>
          </p:txBody>
        </p:sp>
      </p:grpSp>
      <p:grpSp>
        <p:nvGrpSpPr>
          <p:cNvPr id="20" name="Group 20"/>
          <p:cNvGrpSpPr/>
          <p:nvPr/>
        </p:nvGrpSpPr>
        <p:grpSpPr>
          <a:xfrm>
            <a:off x="1966524" y="5352388"/>
            <a:ext cx="4251210" cy="690562"/>
            <a:chOff x="0" y="0"/>
            <a:chExt cx="5668280" cy="920750"/>
          </a:xfrm>
        </p:grpSpPr>
        <p:sp>
          <p:nvSpPr>
            <p:cNvPr id="21" name="Freeform 21"/>
            <p:cNvSpPr/>
            <p:nvPr/>
          </p:nvSpPr>
          <p:spPr>
            <a:xfrm>
              <a:off x="0" y="0"/>
              <a:ext cx="5668280" cy="920750"/>
            </a:xfrm>
            <a:custGeom>
              <a:avLst/>
              <a:gdLst/>
              <a:ahLst/>
              <a:cxnLst/>
              <a:rect l="l" t="t" r="r" b="b"/>
              <a:pathLst>
                <a:path w="5668280" h="920750">
                  <a:moveTo>
                    <a:pt x="0" y="0"/>
                  </a:moveTo>
                  <a:lnTo>
                    <a:pt x="5668280" y="0"/>
                  </a:lnTo>
                  <a:lnTo>
                    <a:pt x="5668280" y="920750"/>
                  </a:lnTo>
                  <a:lnTo>
                    <a:pt x="0" y="920750"/>
                  </a:lnTo>
                  <a:close/>
                </a:path>
              </a:pathLst>
            </a:custGeom>
            <a:solidFill>
              <a:srgbClr val="000000">
                <a:alpha val="0"/>
              </a:srgbClr>
            </a:solidFill>
          </p:spPr>
          <p:txBody>
            <a:bodyPr/>
            <a:lstStyle/>
            <a:p>
              <a:endParaRPr lang="zh-CN" altLang="en-US"/>
            </a:p>
          </p:txBody>
        </p:sp>
        <p:sp>
          <p:nvSpPr>
            <p:cNvPr id="22" name="TextBox 22"/>
            <p:cNvSpPr txBox="1"/>
            <p:nvPr/>
          </p:nvSpPr>
          <p:spPr>
            <a:xfrm>
              <a:off x="0" y="-76200"/>
              <a:ext cx="5668280" cy="996950"/>
            </a:xfrm>
            <a:prstGeom prst="rect">
              <a:avLst/>
            </a:prstGeom>
          </p:spPr>
          <p:txBody>
            <a:bodyPr lIns="0" tIns="0" rIns="0" bIns="0" rtlCol="0" anchor="t"/>
            <a:lstStyle/>
            <a:p>
              <a:pPr algn="ctr">
                <a:lnSpc>
                  <a:spcPts val="4320"/>
                </a:lnSpc>
              </a:pPr>
              <a:r>
                <a:rPr lang="en-US" sz="3600" b="1">
                  <a:solidFill>
                    <a:srgbClr val="141E8C"/>
                  </a:solidFill>
                  <a:latin typeface="Times New Roman Bold"/>
                  <a:ea typeface="微软雅黑 Light" panose="020B0502040204020203" pitchFamily="34" charset="-122"/>
                  <a:cs typeface="Times New Roman Bold"/>
                  <a:sym typeface="Times New Roman Bold"/>
                </a:rPr>
                <a:t>CONTENTS</a:t>
              </a:r>
            </a:p>
          </p:txBody>
        </p:sp>
      </p:grpSp>
      <p:grpSp>
        <p:nvGrpSpPr>
          <p:cNvPr id="23" name="Group 23"/>
          <p:cNvGrpSpPr/>
          <p:nvPr/>
        </p:nvGrpSpPr>
        <p:grpSpPr>
          <a:xfrm>
            <a:off x="2846174" y="4269363"/>
            <a:ext cx="2493818" cy="1060132"/>
            <a:chOff x="0" y="0"/>
            <a:chExt cx="3325090" cy="1413510"/>
          </a:xfrm>
        </p:grpSpPr>
        <p:sp>
          <p:nvSpPr>
            <p:cNvPr id="24" name="Freeform 24"/>
            <p:cNvSpPr/>
            <p:nvPr/>
          </p:nvSpPr>
          <p:spPr>
            <a:xfrm>
              <a:off x="0" y="0"/>
              <a:ext cx="3325090" cy="1413510"/>
            </a:xfrm>
            <a:custGeom>
              <a:avLst/>
              <a:gdLst/>
              <a:ahLst/>
              <a:cxnLst/>
              <a:rect l="l" t="t" r="r" b="b"/>
              <a:pathLst>
                <a:path w="3325090" h="1413510">
                  <a:moveTo>
                    <a:pt x="0" y="0"/>
                  </a:moveTo>
                  <a:lnTo>
                    <a:pt x="3325090" y="0"/>
                  </a:lnTo>
                  <a:lnTo>
                    <a:pt x="3325090" y="1413510"/>
                  </a:lnTo>
                  <a:lnTo>
                    <a:pt x="0" y="1413510"/>
                  </a:lnTo>
                  <a:close/>
                </a:path>
              </a:pathLst>
            </a:custGeom>
            <a:solidFill>
              <a:srgbClr val="000000">
                <a:alpha val="0"/>
              </a:srgbClr>
            </a:solidFill>
          </p:spPr>
          <p:txBody>
            <a:bodyPr/>
            <a:lstStyle/>
            <a:p>
              <a:endParaRPr lang="zh-CN" altLang="en-US"/>
            </a:p>
          </p:txBody>
        </p:sp>
        <p:sp>
          <p:nvSpPr>
            <p:cNvPr id="25" name="TextBox 25"/>
            <p:cNvSpPr txBox="1"/>
            <p:nvPr/>
          </p:nvSpPr>
          <p:spPr>
            <a:xfrm>
              <a:off x="0" y="-28575"/>
              <a:ext cx="3325090" cy="1442085"/>
            </a:xfrm>
            <a:prstGeom prst="rect">
              <a:avLst/>
            </a:prstGeom>
          </p:spPr>
          <p:txBody>
            <a:bodyPr lIns="0" tIns="0" rIns="0" bIns="0" rtlCol="0" anchor="t"/>
            <a:lstStyle/>
            <a:p>
              <a:pPr algn="ctr">
                <a:lnSpc>
                  <a:spcPts val="7200"/>
                </a:lnSpc>
              </a:pPr>
              <a:r>
                <a:rPr lang="en-US" sz="6000" b="1" spc="450">
                  <a:solidFill>
                    <a:srgbClr val="141E8C"/>
                  </a:solidFill>
                  <a:latin typeface="Arimo Bold"/>
                  <a:ea typeface="Arimo Bold"/>
                  <a:cs typeface="Arimo Bold"/>
                  <a:sym typeface="Arimo Bold"/>
                </a:rPr>
                <a:t>目 录</a:t>
              </a:r>
            </a:p>
          </p:txBody>
        </p:sp>
      </p:grpSp>
      <p:sp>
        <p:nvSpPr>
          <p:cNvPr id="26" name="AutoShape 26"/>
          <p:cNvSpPr/>
          <p:nvPr/>
        </p:nvSpPr>
        <p:spPr>
          <a:xfrm rot="5384462">
            <a:off x="3644938" y="5432186"/>
            <a:ext cx="6322475" cy="0"/>
          </a:xfrm>
          <a:prstGeom prst="line">
            <a:avLst/>
          </a:prstGeom>
          <a:ln w="19050" cap="rnd">
            <a:solidFill>
              <a:srgbClr val="000000"/>
            </a:solidFill>
            <a:prstDash val="solid"/>
            <a:headEnd type="none" w="sm" len="sm"/>
            <a:tailEnd type="none" w="sm" len="sm"/>
          </a:ln>
        </p:spPr>
        <p:txBody>
          <a:bodyPr/>
          <a:lstStyle/>
          <a:p>
            <a:endParaRPr lang="zh-CN" altLang="en-US"/>
          </a:p>
        </p:txBody>
      </p:sp>
      <p:grpSp>
        <p:nvGrpSpPr>
          <p:cNvPr id="27" name="Group 27"/>
          <p:cNvGrpSpPr/>
          <p:nvPr/>
        </p:nvGrpSpPr>
        <p:grpSpPr>
          <a:xfrm>
            <a:off x="8208024" y="2900289"/>
            <a:ext cx="922020" cy="782955"/>
            <a:chOff x="0" y="0"/>
            <a:chExt cx="1229360" cy="1043940"/>
          </a:xfrm>
        </p:grpSpPr>
        <p:sp>
          <p:nvSpPr>
            <p:cNvPr id="28" name="Freeform 28"/>
            <p:cNvSpPr/>
            <p:nvPr/>
          </p:nvSpPr>
          <p:spPr>
            <a:xfrm>
              <a:off x="0" y="0"/>
              <a:ext cx="1229360" cy="1043940"/>
            </a:xfrm>
            <a:custGeom>
              <a:avLst/>
              <a:gdLst/>
              <a:ahLst/>
              <a:cxnLst/>
              <a:rect l="l" t="t" r="r" b="b"/>
              <a:pathLst>
                <a:path w="1229360" h="1043940">
                  <a:moveTo>
                    <a:pt x="0" y="0"/>
                  </a:moveTo>
                  <a:lnTo>
                    <a:pt x="1229360" y="0"/>
                  </a:lnTo>
                  <a:lnTo>
                    <a:pt x="1229360" y="1043940"/>
                  </a:lnTo>
                  <a:lnTo>
                    <a:pt x="0" y="1043940"/>
                  </a:lnTo>
                  <a:close/>
                </a:path>
              </a:pathLst>
            </a:custGeom>
            <a:solidFill>
              <a:srgbClr val="000000">
                <a:alpha val="0"/>
              </a:srgbClr>
            </a:solidFill>
          </p:spPr>
          <p:txBody>
            <a:bodyPr/>
            <a:lstStyle/>
            <a:p>
              <a:endParaRPr lang="zh-CN" altLang="en-US"/>
            </a:p>
          </p:txBody>
        </p:sp>
        <p:sp>
          <p:nvSpPr>
            <p:cNvPr id="29" name="TextBox 29"/>
            <p:cNvSpPr txBox="1"/>
            <p:nvPr/>
          </p:nvSpPr>
          <p:spPr>
            <a:xfrm>
              <a:off x="0" y="-85725"/>
              <a:ext cx="1229360" cy="1129665"/>
            </a:xfrm>
            <a:prstGeom prst="rect">
              <a:avLst/>
            </a:prstGeom>
          </p:spPr>
          <p:txBody>
            <a:bodyPr lIns="0" tIns="0" rIns="0" bIns="0" rtlCol="0" anchor="t"/>
            <a:lstStyle/>
            <a:p>
              <a:pPr algn="l">
                <a:lnSpc>
                  <a:spcPts val="5040"/>
                </a:lnSpc>
              </a:pPr>
              <a:r>
                <a:rPr lang="en-US" sz="4200" b="1" spc="450">
                  <a:solidFill>
                    <a:srgbClr val="141E8C"/>
                  </a:solidFill>
                  <a:latin typeface="Times New Roman Bold"/>
                  <a:ea typeface="微软雅黑 Light" panose="020B0502040204020203" pitchFamily="34" charset="-122"/>
                  <a:cs typeface="Times New Roman Bold"/>
                  <a:sym typeface="Times New Roman Bold"/>
                </a:rPr>
                <a:t>01</a:t>
              </a:r>
            </a:p>
          </p:txBody>
        </p:sp>
      </p:grpSp>
      <p:grpSp>
        <p:nvGrpSpPr>
          <p:cNvPr id="30" name="Group 30"/>
          <p:cNvGrpSpPr/>
          <p:nvPr/>
        </p:nvGrpSpPr>
        <p:grpSpPr>
          <a:xfrm>
            <a:off x="8208024" y="4690832"/>
            <a:ext cx="922020" cy="782955"/>
            <a:chOff x="0" y="0"/>
            <a:chExt cx="1229360" cy="1043940"/>
          </a:xfrm>
        </p:grpSpPr>
        <p:sp>
          <p:nvSpPr>
            <p:cNvPr id="31" name="Freeform 31"/>
            <p:cNvSpPr/>
            <p:nvPr/>
          </p:nvSpPr>
          <p:spPr>
            <a:xfrm>
              <a:off x="0" y="0"/>
              <a:ext cx="1229360" cy="1043940"/>
            </a:xfrm>
            <a:custGeom>
              <a:avLst/>
              <a:gdLst/>
              <a:ahLst/>
              <a:cxnLst/>
              <a:rect l="l" t="t" r="r" b="b"/>
              <a:pathLst>
                <a:path w="1229360" h="1043940">
                  <a:moveTo>
                    <a:pt x="0" y="0"/>
                  </a:moveTo>
                  <a:lnTo>
                    <a:pt x="1229360" y="0"/>
                  </a:lnTo>
                  <a:lnTo>
                    <a:pt x="1229360" y="1043940"/>
                  </a:lnTo>
                  <a:lnTo>
                    <a:pt x="0" y="1043940"/>
                  </a:lnTo>
                  <a:close/>
                </a:path>
              </a:pathLst>
            </a:custGeom>
            <a:solidFill>
              <a:srgbClr val="000000">
                <a:alpha val="0"/>
              </a:srgbClr>
            </a:solidFill>
          </p:spPr>
          <p:txBody>
            <a:bodyPr/>
            <a:lstStyle/>
            <a:p>
              <a:endParaRPr lang="zh-CN" altLang="en-US"/>
            </a:p>
          </p:txBody>
        </p:sp>
        <p:sp>
          <p:nvSpPr>
            <p:cNvPr id="32" name="TextBox 32"/>
            <p:cNvSpPr txBox="1"/>
            <p:nvPr/>
          </p:nvSpPr>
          <p:spPr>
            <a:xfrm>
              <a:off x="0" y="-85725"/>
              <a:ext cx="1229360" cy="1129665"/>
            </a:xfrm>
            <a:prstGeom prst="rect">
              <a:avLst/>
            </a:prstGeom>
          </p:spPr>
          <p:txBody>
            <a:bodyPr lIns="0" tIns="0" rIns="0" bIns="0" rtlCol="0" anchor="t"/>
            <a:lstStyle/>
            <a:p>
              <a:pPr algn="l">
                <a:lnSpc>
                  <a:spcPts val="5040"/>
                </a:lnSpc>
              </a:pPr>
              <a:r>
                <a:rPr lang="en-US" sz="4200" b="1" spc="450">
                  <a:solidFill>
                    <a:srgbClr val="141E8C"/>
                  </a:solidFill>
                  <a:latin typeface="Times New Roman Bold"/>
                  <a:ea typeface="微软雅黑 Light" panose="020B0502040204020203" pitchFamily="34" charset="-122"/>
                  <a:cs typeface="Times New Roman Bold"/>
                  <a:sym typeface="Times New Roman Bold"/>
                </a:rPr>
                <a:t>02</a:t>
              </a:r>
            </a:p>
          </p:txBody>
        </p:sp>
      </p:grpSp>
      <p:grpSp>
        <p:nvGrpSpPr>
          <p:cNvPr id="33" name="Group 33"/>
          <p:cNvGrpSpPr/>
          <p:nvPr/>
        </p:nvGrpSpPr>
        <p:grpSpPr>
          <a:xfrm>
            <a:off x="8208024" y="6452571"/>
            <a:ext cx="922020" cy="782955"/>
            <a:chOff x="0" y="0"/>
            <a:chExt cx="1229360" cy="1043940"/>
          </a:xfrm>
        </p:grpSpPr>
        <p:sp>
          <p:nvSpPr>
            <p:cNvPr id="34" name="Freeform 34"/>
            <p:cNvSpPr/>
            <p:nvPr/>
          </p:nvSpPr>
          <p:spPr>
            <a:xfrm>
              <a:off x="0" y="0"/>
              <a:ext cx="1229360" cy="1043940"/>
            </a:xfrm>
            <a:custGeom>
              <a:avLst/>
              <a:gdLst/>
              <a:ahLst/>
              <a:cxnLst/>
              <a:rect l="l" t="t" r="r" b="b"/>
              <a:pathLst>
                <a:path w="1229360" h="1043940">
                  <a:moveTo>
                    <a:pt x="0" y="0"/>
                  </a:moveTo>
                  <a:lnTo>
                    <a:pt x="1229360" y="0"/>
                  </a:lnTo>
                  <a:lnTo>
                    <a:pt x="1229360" y="1043940"/>
                  </a:lnTo>
                  <a:lnTo>
                    <a:pt x="0" y="1043940"/>
                  </a:lnTo>
                  <a:close/>
                </a:path>
              </a:pathLst>
            </a:custGeom>
            <a:solidFill>
              <a:srgbClr val="000000">
                <a:alpha val="0"/>
              </a:srgbClr>
            </a:solidFill>
          </p:spPr>
          <p:txBody>
            <a:bodyPr/>
            <a:lstStyle/>
            <a:p>
              <a:endParaRPr lang="zh-CN" altLang="en-US"/>
            </a:p>
          </p:txBody>
        </p:sp>
        <p:sp>
          <p:nvSpPr>
            <p:cNvPr id="35" name="TextBox 35"/>
            <p:cNvSpPr txBox="1"/>
            <p:nvPr/>
          </p:nvSpPr>
          <p:spPr>
            <a:xfrm>
              <a:off x="0" y="-85725"/>
              <a:ext cx="1229360" cy="1129665"/>
            </a:xfrm>
            <a:prstGeom prst="rect">
              <a:avLst/>
            </a:prstGeom>
          </p:spPr>
          <p:txBody>
            <a:bodyPr lIns="0" tIns="0" rIns="0" bIns="0" rtlCol="0" anchor="t"/>
            <a:lstStyle/>
            <a:p>
              <a:pPr algn="l">
                <a:lnSpc>
                  <a:spcPts val="5040"/>
                </a:lnSpc>
              </a:pPr>
              <a:r>
                <a:rPr lang="en-US" sz="4200" b="1" spc="450">
                  <a:solidFill>
                    <a:srgbClr val="141E8C"/>
                  </a:solidFill>
                  <a:latin typeface="Times New Roman Bold"/>
                  <a:ea typeface="微软雅黑 Light" panose="020B0502040204020203" pitchFamily="34" charset="-122"/>
                  <a:cs typeface="Times New Roman Bold"/>
                  <a:sym typeface="Times New Roman Bold"/>
                </a:rPr>
                <a:t>03</a:t>
              </a:r>
            </a:p>
          </p:txBody>
        </p:sp>
      </p:gr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BB1AA-4CC9-D18A-B21C-0986590C658B}"/>
            </a:ext>
          </a:extLst>
        </p:cNvPr>
        <p:cNvGrpSpPr/>
        <p:nvPr/>
      </p:nvGrpSpPr>
      <p:grpSpPr>
        <a:xfrm>
          <a:off x="0" y="0"/>
          <a:ext cx="0" cy="0"/>
          <a:chOff x="0" y="0"/>
          <a:chExt cx="0" cy="0"/>
        </a:xfrm>
      </p:grpSpPr>
      <p:pic>
        <p:nvPicPr>
          <p:cNvPr id="531" name="图片 530">
            <a:extLst>
              <a:ext uri="{FF2B5EF4-FFF2-40B4-BE49-F238E27FC236}">
                <a16:creationId xmlns:a16="http://schemas.microsoft.com/office/drawing/2014/main" id="{A1C5C009-D9AB-82B5-4DF6-41FBE16EC5D0}"/>
              </a:ext>
            </a:extLst>
          </p:cNvPr>
          <p:cNvPicPr>
            <a:picLocks noChangeAspect="1"/>
          </p:cNvPicPr>
          <p:nvPr/>
        </p:nvPicPr>
        <p:blipFill>
          <a:blip r:embed="rId3"/>
          <a:srcRect l="8218"/>
          <a:stretch/>
        </p:blipFill>
        <p:spPr>
          <a:xfrm>
            <a:off x="10304902" y="2381890"/>
            <a:ext cx="2488305" cy="4620679"/>
          </a:xfrm>
          <a:prstGeom prst="rect">
            <a:avLst/>
          </a:prstGeom>
        </p:spPr>
      </p:pic>
      <p:sp>
        <p:nvSpPr>
          <p:cNvPr id="2" name="AutoShape 2">
            <a:extLst>
              <a:ext uri="{FF2B5EF4-FFF2-40B4-BE49-F238E27FC236}">
                <a16:creationId xmlns:a16="http://schemas.microsoft.com/office/drawing/2014/main" id="{19EDE4DA-F561-87FC-AFE5-1F23ED3D0F8B}"/>
              </a:ext>
            </a:extLst>
          </p:cNvPr>
          <p:cNvSpPr/>
          <p:nvPr/>
        </p:nvSpPr>
        <p:spPr>
          <a:xfrm flipV="1">
            <a:off x="1117234" y="1333500"/>
            <a:ext cx="16053531" cy="0"/>
          </a:xfrm>
          <a:prstGeom prst="line">
            <a:avLst/>
          </a:prstGeom>
          <a:ln w="9525" cap="rnd">
            <a:solidFill>
              <a:srgbClr val="000000"/>
            </a:solidFill>
            <a:prstDash val="solid"/>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3" name="Group 3">
            <a:extLst>
              <a:ext uri="{FF2B5EF4-FFF2-40B4-BE49-F238E27FC236}">
                <a16:creationId xmlns:a16="http://schemas.microsoft.com/office/drawing/2014/main" id="{B24F38ED-CA8A-6386-29F7-D4FF22AB2F72}"/>
              </a:ext>
            </a:extLst>
          </p:cNvPr>
          <p:cNvGrpSpPr/>
          <p:nvPr/>
        </p:nvGrpSpPr>
        <p:grpSpPr>
          <a:xfrm>
            <a:off x="1370222" y="566627"/>
            <a:ext cx="16084210" cy="730262"/>
            <a:chOff x="0" y="0"/>
            <a:chExt cx="21445614" cy="973682"/>
          </a:xfrm>
        </p:grpSpPr>
        <p:sp>
          <p:nvSpPr>
            <p:cNvPr id="4" name="Freeform 4">
              <a:extLst>
                <a:ext uri="{FF2B5EF4-FFF2-40B4-BE49-F238E27FC236}">
                  <a16:creationId xmlns:a16="http://schemas.microsoft.com/office/drawing/2014/main" id="{DE022DEA-DD67-3814-A7DC-3950C26895CA}"/>
                </a:ext>
              </a:extLst>
            </p:cNvPr>
            <p:cNvSpPr/>
            <p:nvPr/>
          </p:nvSpPr>
          <p:spPr>
            <a:xfrm>
              <a:off x="0" y="0"/>
              <a:ext cx="21445613" cy="973682"/>
            </a:xfrm>
            <a:custGeom>
              <a:avLst/>
              <a:gdLst/>
              <a:ahLst/>
              <a:cxnLst/>
              <a:rect l="l" t="t" r="r" b="b"/>
              <a:pathLst>
                <a:path w="21445613" h="973682">
                  <a:moveTo>
                    <a:pt x="0" y="0"/>
                  </a:moveTo>
                  <a:lnTo>
                    <a:pt x="21445613" y="0"/>
                  </a:lnTo>
                  <a:lnTo>
                    <a:pt x="21445613" y="973682"/>
                  </a:lnTo>
                  <a:lnTo>
                    <a:pt x="0" y="973682"/>
                  </a:lnTo>
                  <a:close/>
                </a:path>
              </a:pathLst>
            </a:custGeom>
            <a:solidFill>
              <a:srgbClr val="000000">
                <a:alpha val="0"/>
              </a:srgb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5" name="TextBox 5">
              <a:extLst>
                <a:ext uri="{FF2B5EF4-FFF2-40B4-BE49-F238E27FC236}">
                  <a16:creationId xmlns:a16="http://schemas.microsoft.com/office/drawing/2014/main" id="{3F70C3A1-AB31-2B32-785F-78E759AB1C42}"/>
                </a:ext>
              </a:extLst>
            </p:cNvPr>
            <p:cNvSpPr txBox="1"/>
            <p:nvPr/>
          </p:nvSpPr>
          <p:spPr>
            <a:xfrm>
              <a:off x="0" y="-28575"/>
              <a:ext cx="21445614" cy="1002257"/>
            </a:xfrm>
            <a:prstGeom prst="rect">
              <a:avLst/>
            </a:prstGeom>
          </p:spPr>
          <p:txBody>
            <a:bodyPr lIns="0" tIns="0" rIns="0" bIns="0" rtlCol="0" anchor="t"/>
            <a:lstStyle/>
            <a:p>
              <a:pPr marL="0" marR="0" lvl="0" indent="0" algn="l" defTabSz="914400" rtl="0" eaLnBrk="1" fontAlgn="auto" latinLnBrk="0" hangingPunct="1">
                <a:lnSpc>
                  <a:spcPts val="4320"/>
                </a:lnSpc>
                <a:spcBef>
                  <a:spcPts val="0"/>
                </a:spcBef>
                <a:spcAft>
                  <a:spcPts val="0"/>
                </a:spcAft>
                <a:buClrTx/>
                <a:buSzTx/>
                <a:buFontTx/>
                <a:buNone/>
                <a:tabLst/>
                <a:defRPr/>
              </a:pPr>
              <a:r>
                <a:rPr kumimoji="0" lang="en-US" altLang="zh-CN" sz="3600" b="1" i="0" u="none" strike="noStrike" kern="1200" cap="none" spc="450" normalizeH="0" baseline="0" noProof="0">
                  <a:ln>
                    <a:noFill/>
                  </a:ln>
                  <a:solidFill>
                    <a:srgbClr val="141E8C"/>
                  </a:solidFill>
                  <a:effectLst/>
                  <a:uLnTx/>
                  <a:uFillTx/>
                  <a:latin typeface="Arimo Bold"/>
                  <a:ea typeface="Arimo Bold"/>
                  <a:cs typeface="Arimo Bold"/>
                  <a:sym typeface="Arimo Bold"/>
                </a:rPr>
                <a:t>3.4 技术路线</a:t>
              </a:r>
            </a:p>
          </p:txBody>
        </p:sp>
      </p:grpSp>
      <p:sp>
        <p:nvSpPr>
          <p:cNvPr id="439" name="矩形 438">
            <a:extLst>
              <a:ext uri="{FF2B5EF4-FFF2-40B4-BE49-F238E27FC236}">
                <a16:creationId xmlns:a16="http://schemas.microsoft.com/office/drawing/2014/main" id="{7A0C5CF2-5BE8-B730-D194-BBBEE4467DBE}"/>
              </a:ext>
            </a:extLst>
          </p:cNvPr>
          <p:cNvSpPr/>
          <p:nvPr/>
        </p:nvSpPr>
        <p:spPr>
          <a:xfrm>
            <a:off x="1497550" y="5796302"/>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48" name="矩形 447">
            <a:extLst>
              <a:ext uri="{FF2B5EF4-FFF2-40B4-BE49-F238E27FC236}">
                <a16:creationId xmlns:a16="http://schemas.microsoft.com/office/drawing/2014/main" id="{58AD0F0F-9FB0-E6D1-6049-E13F6B399955}"/>
              </a:ext>
            </a:extLst>
          </p:cNvPr>
          <p:cNvSpPr/>
          <p:nvPr/>
        </p:nvSpPr>
        <p:spPr>
          <a:xfrm>
            <a:off x="1199420" y="4292484"/>
            <a:ext cx="8709359" cy="1306313"/>
          </a:xfrm>
          <a:prstGeom prst="rect">
            <a:avLst/>
          </a:prstGeom>
          <a:solidFill>
            <a:srgbClr val="D9E8FB"/>
          </a:solidFill>
          <a:ln w="15875">
            <a:solidFill>
              <a:srgbClr val="90B9ED"/>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49" name="矩形 448">
            <a:extLst>
              <a:ext uri="{FF2B5EF4-FFF2-40B4-BE49-F238E27FC236}">
                <a16:creationId xmlns:a16="http://schemas.microsoft.com/office/drawing/2014/main" id="{93C895F9-A0D9-866F-D80C-DFA8B650B6F2}"/>
              </a:ext>
            </a:extLst>
          </p:cNvPr>
          <p:cNvSpPr/>
          <p:nvPr/>
        </p:nvSpPr>
        <p:spPr>
          <a:xfrm>
            <a:off x="1190094" y="2080666"/>
            <a:ext cx="8709359" cy="2106900"/>
          </a:xfrm>
          <a:prstGeom prst="rect">
            <a:avLst/>
          </a:prstGeom>
          <a:solidFill>
            <a:srgbClr val="FFF2CC"/>
          </a:solidFill>
          <a:ln w="15875">
            <a:solidFill>
              <a:srgbClr val="FFD88B"/>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nvGrpSpPr>
          <p:cNvPr id="701" name="组合 700">
            <a:extLst>
              <a:ext uri="{FF2B5EF4-FFF2-40B4-BE49-F238E27FC236}">
                <a16:creationId xmlns:a16="http://schemas.microsoft.com/office/drawing/2014/main" id="{83E0C1EC-5796-C60F-2BF4-C009B8A97E03}"/>
              </a:ext>
            </a:extLst>
          </p:cNvPr>
          <p:cNvGrpSpPr/>
          <p:nvPr/>
        </p:nvGrpSpPr>
        <p:grpSpPr>
          <a:xfrm>
            <a:off x="1698889" y="5929261"/>
            <a:ext cx="862378" cy="250986"/>
            <a:chOff x="4288" y="1734"/>
            <a:chExt cx="786" cy="244"/>
          </a:xfrm>
        </p:grpSpPr>
        <p:sp>
          <p:nvSpPr>
            <p:cNvPr id="705" name="椭圆 704">
              <a:extLst>
                <a:ext uri="{FF2B5EF4-FFF2-40B4-BE49-F238E27FC236}">
                  <a16:creationId xmlns:a16="http://schemas.microsoft.com/office/drawing/2014/main" id="{17E94A3B-8A79-1FFB-EEC9-87569F7064BD}"/>
                </a:ext>
              </a:extLst>
            </p:cNvPr>
            <p:cNvSpPr/>
            <p:nvPr/>
          </p:nvSpPr>
          <p:spPr>
            <a:xfrm>
              <a:off x="4288" y="1734"/>
              <a:ext cx="217" cy="235"/>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707" name="椭圆 706">
              <a:extLst>
                <a:ext uri="{FF2B5EF4-FFF2-40B4-BE49-F238E27FC236}">
                  <a16:creationId xmlns:a16="http://schemas.microsoft.com/office/drawing/2014/main" id="{F48D9120-7AAF-014D-E706-DC14FC8E5A2C}"/>
                </a:ext>
              </a:extLst>
            </p:cNvPr>
            <p:cNvSpPr/>
            <p:nvPr/>
          </p:nvSpPr>
          <p:spPr>
            <a:xfrm>
              <a:off x="4572" y="1743"/>
              <a:ext cx="217" cy="235"/>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708" name="椭圆 707">
              <a:extLst>
                <a:ext uri="{FF2B5EF4-FFF2-40B4-BE49-F238E27FC236}">
                  <a16:creationId xmlns:a16="http://schemas.microsoft.com/office/drawing/2014/main" id="{1F2F0694-1BFE-057C-5262-8E9C1D39E265}"/>
                </a:ext>
              </a:extLst>
            </p:cNvPr>
            <p:cNvSpPr/>
            <p:nvPr/>
          </p:nvSpPr>
          <p:spPr>
            <a:xfrm>
              <a:off x="4857" y="1743"/>
              <a:ext cx="217" cy="235"/>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sp>
        <p:nvSpPr>
          <p:cNvPr id="463" name="矩形 462">
            <a:extLst>
              <a:ext uri="{FF2B5EF4-FFF2-40B4-BE49-F238E27FC236}">
                <a16:creationId xmlns:a16="http://schemas.microsoft.com/office/drawing/2014/main" id="{D68A9BA6-4ECC-D7EA-34C7-59BDECEE9BA4}"/>
              </a:ext>
            </a:extLst>
          </p:cNvPr>
          <p:cNvSpPr/>
          <p:nvPr/>
        </p:nvSpPr>
        <p:spPr>
          <a:xfrm>
            <a:off x="1112118" y="1854873"/>
            <a:ext cx="8911098" cy="6324600"/>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65" name="圆角矩形 436">
            <a:extLst>
              <a:ext uri="{FF2B5EF4-FFF2-40B4-BE49-F238E27FC236}">
                <a16:creationId xmlns:a16="http://schemas.microsoft.com/office/drawing/2014/main" id="{4438C44C-DF06-64C9-3A5F-9D0E32EB35F2}"/>
              </a:ext>
            </a:extLst>
          </p:cNvPr>
          <p:cNvSpPr/>
          <p:nvPr/>
        </p:nvSpPr>
        <p:spPr>
          <a:xfrm>
            <a:off x="1276169" y="2303061"/>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kern="1200">
                <a:solidFill>
                  <a:srgbClr val="000000"/>
                </a:solidFill>
                <a:latin typeface="Times New Roman" panose="02020603050405020304" pitchFamily="18" charset="0"/>
                <a:ea typeface="微软雅黑"/>
                <a:cs typeface="Times New Roman" panose="02020603050405020304" pitchFamily="18" charset="0"/>
              </a:rPr>
              <a:t>Prediction Heads</a:t>
            </a:r>
          </a:p>
        </p:txBody>
      </p:sp>
      <p:sp>
        <p:nvSpPr>
          <p:cNvPr id="466" name="圆角矩形 437">
            <a:extLst>
              <a:ext uri="{FF2B5EF4-FFF2-40B4-BE49-F238E27FC236}">
                <a16:creationId xmlns:a16="http://schemas.microsoft.com/office/drawing/2014/main" id="{08C1C793-3868-6DF5-1EC6-BC93767A92D9}"/>
              </a:ext>
            </a:extLst>
          </p:cNvPr>
          <p:cNvSpPr/>
          <p:nvPr/>
        </p:nvSpPr>
        <p:spPr>
          <a:xfrm>
            <a:off x="1288291" y="3734967"/>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sz="1800" kern="1200">
                <a:solidFill>
                  <a:srgbClr val="000000"/>
                </a:solidFill>
                <a:latin typeface="Times New Roman" panose="02020603050405020304" pitchFamily="18" charset="0"/>
                <a:ea typeface="微软雅黑"/>
                <a:cs typeface="Times New Roman" panose="02020603050405020304" pitchFamily="18" charset="0"/>
              </a:rPr>
              <a:t>Concatenation Layer</a:t>
            </a:r>
          </a:p>
        </p:txBody>
      </p:sp>
      <p:sp>
        <p:nvSpPr>
          <p:cNvPr id="468" name="圆角矩形 438">
            <a:extLst>
              <a:ext uri="{FF2B5EF4-FFF2-40B4-BE49-F238E27FC236}">
                <a16:creationId xmlns:a16="http://schemas.microsoft.com/office/drawing/2014/main" id="{8977ED97-E6BF-2A38-E956-415BB43BEDA9}"/>
              </a:ext>
            </a:extLst>
          </p:cNvPr>
          <p:cNvSpPr/>
          <p:nvPr/>
        </p:nvSpPr>
        <p:spPr>
          <a:xfrm>
            <a:off x="1336566" y="4427236"/>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GB" altLang="zh-CN">
                <a:solidFill>
                  <a:schemeClr val="tx1"/>
                </a:solidFill>
                <a:latin typeface="Times New Roman" panose="02020603050405020304" pitchFamily="18" charset="0"/>
                <a:cs typeface="Times New Roman" panose="02020603050405020304" pitchFamily="18" charset="0"/>
              </a:rPr>
              <a:t>Shared Projection Head(MLP)</a:t>
            </a:r>
            <a:endParaRPr lang="en-US" altLang="zh-CN" kern="1200">
              <a:solidFill>
                <a:schemeClr val="tx1"/>
              </a:solidFill>
              <a:latin typeface="Times New Roman" panose="02020603050405020304" pitchFamily="18" charset="0"/>
              <a:ea typeface="微软雅黑"/>
              <a:cs typeface="Times New Roman" panose="02020603050405020304" pitchFamily="18" charset="0"/>
            </a:endParaRPr>
          </a:p>
        </p:txBody>
      </p:sp>
      <p:cxnSp>
        <p:nvCxnSpPr>
          <p:cNvPr id="493" name="直接箭头连接符 492">
            <a:extLst>
              <a:ext uri="{FF2B5EF4-FFF2-40B4-BE49-F238E27FC236}">
                <a16:creationId xmlns:a16="http://schemas.microsoft.com/office/drawing/2014/main" id="{CFD8FD35-DFEA-A980-C82D-BD90E99BA86C}"/>
              </a:ext>
            </a:extLst>
          </p:cNvPr>
          <p:cNvCxnSpPr/>
          <p:nvPr/>
        </p:nvCxnSpPr>
        <p:spPr>
          <a:xfrm flipV="1">
            <a:off x="2112268" y="4786228"/>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4" name="直接箭头连接符 493">
            <a:extLst>
              <a:ext uri="{FF2B5EF4-FFF2-40B4-BE49-F238E27FC236}">
                <a16:creationId xmlns:a16="http://schemas.microsoft.com/office/drawing/2014/main" id="{8E88A7F2-B029-ECBD-040F-1DBDB7951C3C}"/>
              </a:ext>
            </a:extLst>
          </p:cNvPr>
          <p:cNvCxnSpPr/>
          <p:nvPr/>
        </p:nvCxnSpPr>
        <p:spPr>
          <a:xfrm flipV="1">
            <a:off x="4280281" y="4786228"/>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5" name="直接箭头连接符 494">
            <a:extLst>
              <a:ext uri="{FF2B5EF4-FFF2-40B4-BE49-F238E27FC236}">
                <a16:creationId xmlns:a16="http://schemas.microsoft.com/office/drawing/2014/main" id="{842CB61B-27E3-CE5A-F243-D1CE76E201F1}"/>
              </a:ext>
            </a:extLst>
          </p:cNvPr>
          <p:cNvCxnSpPr/>
          <p:nvPr/>
        </p:nvCxnSpPr>
        <p:spPr>
          <a:xfrm flipV="1">
            <a:off x="6380271" y="4784171"/>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6" name="直接箭头连接符 495">
            <a:extLst>
              <a:ext uri="{FF2B5EF4-FFF2-40B4-BE49-F238E27FC236}">
                <a16:creationId xmlns:a16="http://schemas.microsoft.com/office/drawing/2014/main" id="{C5F6F0E2-A198-15BC-9AE6-C1590DBD8781}"/>
              </a:ext>
            </a:extLst>
          </p:cNvPr>
          <p:cNvCxnSpPr/>
          <p:nvPr/>
        </p:nvCxnSpPr>
        <p:spPr>
          <a:xfrm flipV="1">
            <a:off x="8993737" y="4776970"/>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0" name="直接箭头连接符 499">
            <a:extLst>
              <a:ext uri="{FF2B5EF4-FFF2-40B4-BE49-F238E27FC236}">
                <a16:creationId xmlns:a16="http://schemas.microsoft.com/office/drawing/2014/main" id="{10B9228B-7655-9AFF-0A4D-6B8D1482A091}"/>
              </a:ext>
            </a:extLst>
          </p:cNvPr>
          <p:cNvCxnSpPr>
            <a:cxnSpLocks/>
          </p:cNvCxnSpPr>
          <p:nvPr/>
        </p:nvCxnSpPr>
        <p:spPr>
          <a:xfrm flipV="1">
            <a:off x="2111170" y="408984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1" name="直接箭头连接符 500">
            <a:extLst>
              <a:ext uri="{FF2B5EF4-FFF2-40B4-BE49-F238E27FC236}">
                <a16:creationId xmlns:a16="http://schemas.microsoft.com/office/drawing/2014/main" id="{B7991EBA-8793-F3EE-4EE6-D57309EE83C2}"/>
              </a:ext>
            </a:extLst>
          </p:cNvPr>
          <p:cNvCxnSpPr>
            <a:cxnSpLocks/>
          </p:cNvCxnSpPr>
          <p:nvPr/>
        </p:nvCxnSpPr>
        <p:spPr>
          <a:xfrm flipV="1">
            <a:off x="4279184" y="408984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2" name="直接箭头连接符 501">
            <a:extLst>
              <a:ext uri="{FF2B5EF4-FFF2-40B4-BE49-F238E27FC236}">
                <a16:creationId xmlns:a16="http://schemas.microsoft.com/office/drawing/2014/main" id="{151E1252-88BC-9294-B1B3-FBF57033166F}"/>
              </a:ext>
            </a:extLst>
          </p:cNvPr>
          <p:cNvCxnSpPr>
            <a:cxnSpLocks/>
          </p:cNvCxnSpPr>
          <p:nvPr/>
        </p:nvCxnSpPr>
        <p:spPr>
          <a:xfrm flipV="1">
            <a:off x="6376979" y="4086759"/>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3" name="直接箭头连接符 502">
            <a:extLst>
              <a:ext uri="{FF2B5EF4-FFF2-40B4-BE49-F238E27FC236}">
                <a16:creationId xmlns:a16="http://schemas.microsoft.com/office/drawing/2014/main" id="{C3DF45F2-BCD0-C40E-B114-81C4A5727927}"/>
              </a:ext>
            </a:extLst>
          </p:cNvPr>
          <p:cNvCxnSpPr>
            <a:cxnSpLocks/>
          </p:cNvCxnSpPr>
          <p:nvPr/>
        </p:nvCxnSpPr>
        <p:spPr>
          <a:xfrm flipV="1">
            <a:off x="8992640" y="4085730"/>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5" name="直接箭头连接符 504">
            <a:extLst>
              <a:ext uri="{FF2B5EF4-FFF2-40B4-BE49-F238E27FC236}">
                <a16:creationId xmlns:a16="http://schemas.microsoft.com/office/drawing/2014/main" id="{C8F0AF9B-5603-6FEB-E60E-8212C3887491}"/>
              </a:ext>
            </a:extLst>
          </p:cNvPr>
          <p:cNvCxnSpPr>
            <a:cxnSpLocks/>
          </p:cNvCxnSpPr>
          <p:nvPr/>
        </p:nvCxnSpPr>
        <p:spPr>
          <a:xfrm flipV="1">
            <a:off x="5448467" y="1638300"/>
            <a:ext cx="0" cy="659393"/>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526" name="文本框 525">
            <a:extLst>
              <a:ext uri="{FF2B5EF4-FFF2-40B4-BE49-F238E27FC236}">
                <a16:creationId xmlns:a16="http://schemas.microsoft.com/office/drawing/2014/main" id="{66472CB9-D2D0-5C11-2FFC-67360FBC344B}"/>
              </a:ext>
            </a:extLst>
          </p:cNvPr>
          <p:cNvSpPr txBox="1"/>
          <p:nvPr/>
        </p:nvSpPr>
        <p:spPr>
          <a:xfrm>
            <a:off x="7320548" y="4916864"/>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7" name="文本框 526">
            <a:extLst>
              <a:ext uri="{FF2B5EF4-FFF2-40B4-BE49-F238E27FC236}">
                <a16:creationId xmlns:a16="http://schemas.microsoft.com/office/drawing/2014/main" id="{BA82773D-1257-77A3-B711-A1F39E9B9826}"/>
              </a:ext>
            </a:extLst>
          </p:cNvPr>
          <p:cNvSpPr txBox="1"/>
          <p:nvPr/>
        </p:nvSpPr>
        <p:spPr>
          <a:xfrm>
            <a:off x="7320548" y="5836460"/>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8" name="文本框 527">
            <a:extLst>
              <a:ext uri="{FF2B5EF4-FFF2-40B4-BE49-F238E27FC236}">
                <a16:creationId xmlns:a16="http://schemas.microsoft.com/office/drawing/2014/main" id="{7B5DADF4-5EED-7AA3-FEDE-ACCA773293C7}"/>
              </a:ext>
            </a:extLst>
          </p:cNvPr>
          <p:cNvSpPr txBox="1"/>
          <p:nvPr/>
        </p:nvSpPr>
        <p:spPr>
          <a:xfrm>
            <a:off x="7320548" y="3220651"/>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22" name="文本框 421">
            <a:extLst>
              <a:ext uri="{FF2B5EF4-FFF2-40B4-BE49-F238E27FC236}">
                <a16:creationId xmlns:a16="http://schemas.microsoft.com/office/drawing/2014/main" id="{030CA561-6D4D-584D-9253-3DF3992471B6}"/>
              </a:ext>
            </a:extLst>
          </p:cNvPr>
          <p:cNvSpPr txBox="1"/>
          <p:nvPr/>
        </p:nvSpPr>
        <p:spPr>
          <a:xfrm>
            <a:off x="1408430" y="6359551"/>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06" name="组合 405">
            <a:extLst>
              <a:ext uri="{FF2B5EF4-FFF2-40B4-BE49-F238E27FC236}">
                <a16:creationId xmlns:a16="http://schemas.microsoft.com/office/drawing/2014/main" id="{A571983E-C832-FE0E-6A70-1060EE82D8C1}"/>
              </a:ext>
            </a:extLst>
          </p:cNvPr>
          <p:cNvGrpSpPr/>
          <p:nvPr/>
        </p:nvGrpSpPr>
        <p:grpSpPr>
          <a:xfrm>
            <a:off x="1620174" y="7254788"/>
            <a:ext cx="6831271" cy="394494"/>
            <a:chOff x="3853" y="8773"/>
            <a:chExt cx="5809" cy="356"/>
          </a:xfrm>
        </p:grpSpPr>
        <p:sp>
          <p:nvSpPr>
            <p:cNvPr id="407" name="椭圆 406">
              <a:extLst>
                <a:ext uri="{FF2B5EF4-FFF2-40B4-BE49-F238E27FC236}">
                  <a16:creationId xmlns:a16="http://schemas.microsoft.com/office/drawing/2014/main" id="{07FEF790-EBA7-5511-8F71-6AD13E994B11}"/>
                </a:ext>
              </a:extLst>
            </p:cNvPr>
            <p:cNvSpPr/>
            <p:nvPr/>
          </p:nvSpPr>
          <p:spPr>
            <a:xfrm>
              <a:off x="4036" y="8915"/>
              <a:ext cx="113" cy="113"/>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8" name="椭圆 407">
              <a:extLst>
                <a:ext uri="{FF2B5EF4-FFF2-40B4-BE49-F238E27FC236}">
                  <a16:creationId xmlns:a16="http://schemas.microsoft.com/office/drawing/2014/main" id="{03EEB151-C920-513C-AC2E-79054C01DCA4}"/>
                </a:ext>
              </a:extLst>
            </p:cNvPr>
            <p:cNvSpPr/>
            <p:nvPr/>
          </p:nvSpPr>
          <p:spPr>
            <a:xfrm>
              <a:off x="5748" y="8887"/>
              <a:ext cx="113" cy="113"/>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9" name="椭圆 408">
              <a:extLst>
                <a:ext uri="{FF2B5EF4-FFF2-40B4-BE49-F238E27FC236}">
                  <a16:creationId xmlns:a16="http://schemas.microsoft.com/office/drawing/2014/main" id="{8DA09692-7F3F-976A-710C-829FF5ACDFE2}"/>
                </a:ext>
              </a:extLst>
            </p:cNvPr>
            <p:cNvSpPr/>
            <p:nvPr/>
          </p:nvSpPr>
          <p:spPr>
            <a:xfrm>
              <a:off x="7925" y="8855"/>
              <a:ext cx="113" cy="113"/>
            </a:xfrm>
            <a:prstGeom prst="ellipse">
              <a:avLst/>
            </a:prstGeom>
            <a:solidFill>
              <a:srgbClr val="E1D2E5"/>
            </a:solidFill>
            <a:ln w="6350">
              <a:solidFill>
                <a:srgbClr val="9F6AA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10" name="文本框 409">
              <a:extLst>
                <a:ext uri="{FF2B5EF4-FFF2-40B4-BE49-F238E27FC236}">
                  <a16:creationId xmlns:a16="http://schemas.microsoft.com/office/drawing/2014/main" id="{10BB70F2-0C0D-FE74-CD26-AB23E6260424}"/>
                </a:ext>
              </a:extLst>
            </p:cNvPr>
            <p:cNvSpPr txBox="1"/>
            <p:nvPr/>
          </p:nvSpPr>
          <p:spPr>
            <a:xfrm>
              <a:off x="3853" y="8778"/>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1</a:t>
              </a:r>
            </a:p>
          </p:txBody>
        </p:sp>
        <p:sp>
          <p:nvSpPr>
            <p:cNvPr id="411" name="文本框 410">
              <a:extLst>
                <a:ext uri="{FF2B5EF4-FFF2-40B4-BE49-F238E27FC236}">
                  <a16:creationId xmlns:a16="http://schemas.microsoft.com/office/drawing/2014/main" id="{0501E9D0-ECFB-6E5B-D9C9-A8D37E864D07}"/>
                </a:ext>
              </a:extLst>
            </p:cNvPr>
            <p:cNvSpPr txBox="1"/>
            <p:nvPr/>
          </p:nvSpPr>
          <p:spPr>
            <a:xfrm>
              <a:off x="5805" y="8773"/>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2</a:t>
              </a:r>
            </a:p>
          </p:txBody>
        </p:sp>
        <p:sp>
          <p:nvSpPr>
            <p:cNvPr id="412" name="文本框 411">
              <a:extLst>
                <a:ext uri="{FF2B5EF4-FFF2-40B4-BE49-F238E27FC236}">
                  <a16:creationId xmlns:a16="http://schemas.microsoft.com/office/drawing/2014/main" id="{04932089-9546-CE44-3EAC-88F7DA277844}"/>
                </a:ext>
              </a:extLst>
            </p:cNvPr>
            <p:cNvSpPr txBox="1"/>
            <p:nvPr/>
          </p:nvSpPr>
          <p:spPr>
            <a:xfrm>
              <a:off x="8132" y="8823"/>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3</a:t>
              </a:r>
            </a:p>
          </p:txBody>
        </p:sp>
      </p:grpSp>
      <p:sp>
        <p:nvSpPr>
          <p:cNvPr id="399" name="矩形 398">
            <a:extLst>
              <a:ext uri="{FF2B5EF4-FFF2-40B4-BE49-F238E27FC236}">
                <a16:creationId xmlns:a16="http://schemas.microsoft.com/office/drawing/2014/main" id="{C8A5CA18-3485-5D2E-3F65-D5B3A8F857B0}"/>
              </a:ext>
            </a:extLst>
          </p:cNvPr>
          <p:cNvSpPr/>
          <p:nvPr/>
        </p:nvSpPr>
        <p:spPr>
          <a:xfrm>
            <a:off x="1745033" y="7750201"/>
            <a:ext cx="273196" cy="256129"/>
          </a:xfrm>
          <a:prstGeom prst="rect">
            <a:avLst/>
          </a:prstGeom>
          <a:solidFill>
            <a:srgbClr val="D9E8FC"/>
          </a:solidFill>
          <a:ln>
            <a:solidFill>
              <a:srgbClr val="90B9ED"/>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0" name="矩形 399">
            <a:extLst>
              <a:ext uri="{FF2B5EF4-FFF2-40B4-BE49-F238E27FC236}">
                <a16:creationId xmlns:a16="http://schemas.microsoft.com/office/drawing/2014/main" id="{9E9EFB87-3D2A-2ABD-5A34-F74166CBBEA1}"/>
              </a:ext>
            </a:extLst>
          </p:cNvPr>
          <p:cNvSpPr/>
          <p:nvPr/>
        </p:nvSpPr>
        <p:spPr>
          <a:xfrm>
            <a:off x="3778592" y="7750199"/>
            <a:ext cx="273196" cy="256129"/>
          </a:xfrm>
          <a:prstGeom prst="rect">
            <a:avLst/>
          </a:prstGeom>
          <a:solidFill>
            <a:srgbClr val="FFF2CC"/>
          </a:solidFill>
          <a:ln>
            <a:solidFill>
              <a:srgbClr val="FFD88B"/>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1" name="矩形 400">
            <a:extLst>
              <a:ext uri="{FF2B5EF4-FFF2-40B4-BE49-F238E27FC236}">
                <a16:creationId xmlns:a16="http://schemas.microsoft.com/office/drawing/2014/main" id="{430D7FB7-24CD-4E30-8572-58D290D1CF46}"/>
              </a:ext>
            </a:extLst>
          </p:cNvPr>
          <p:cNvSpPr/>
          <p:nvPr/>
        </p:nvSpPr>
        <p:spPr>
          <a:xfrm>
            <a:off x="6337645" y="7750198"/>
            <a:ext cx="273196" cy="256129"/>
          </a:xfrm>
          <a:prstGeom prst="rect">
            <a:avLst/>
          </a:prstGeom>
          <a:solidFill>
            <a:srgbClr val="D5E8D4"/>
          </a:solidFill>
          <a:ln>
            <a:solidFill>
              <a:srgbClr val="93BF8F"/>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2" name="文本框 401">
            <a:extLst>
              <a:ext uri="{FF2B5EF4-FFF2-40B4-BE49-F238E27FC236}">
                <a16:creationId xmlns:a16="http://schemas.microsoft.com/office/drawing/2014/main" id="{CE8289BC-0B02-DD3C-522C-9036787C8569}"/>
              </a:ext>
            </a:extLst>
          </p:cNvPr>
          <p:cNvSpPr txBox="1"/>
          <p:nvPr/>
        </p:nvSpPr>
        <p:spPr>
          <a:xfrm>
            <a:off x="2048901" y="7693625"/>
            <a:ext cx="1570584"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Server</a:t>
            </a:r>
          </a:p>
        </p:txBody>
      </p:sp>
      <p:sp>
        <p:nvSpPr>
          <p:cNvPr id="403" name="文本框 402">
            <a:extLst>
              <a:ext uri="{FF2B5EF4-FFF2-40B4-BE49-F238E27FC236}">
                <a16:creationId xmlns:a16="http://schemas.microsoft.com/office/drawing/2014/main" id="{5E0F9662-A484-AA4E-06EC-94F05A9A2D3D}"/>
              </a:ext>
            </a:extLst>
          </p:cNvPr>
          <p:cNvSpPr txBox="1"/>
          <p:nvPr/>
        </p:nvSpPr>
        <p:spPr>
          <a:xfrm>
            <a:off x="4030949" y="7684027"/>
            <a:ext cx="1660992"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a:latin typeface="Times New Roman" panose="02020603050405020304" pitchFamily="18" charset="0"/>
                <a:ea typeface="宋体" panose="02010600030101010101" pitchFamily="2" charset="-122"/>
                <a:cs typeface="Times New Roman" panose="02020603050405020304" pitchFamily="18" charset="0"/>
              </a:rPr>
              <a:t>Client</a:t>
            </a:r>
            <a:endParaRPr lang="en-US" altLang="zh-CN" sz="1600"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4" name="文本框 403">
            <a:extLst>
              <a:ext uri="{FF2B5EF4-FFF2-40B4-BE49-F238E27FC236}">
                <a16:creationId xmlns:a16="http://schemas.microsoft.com/office/drawing/2014/main" id="{E19F23E4-F761-6BFE-594E-AC5A13D3B0AB}"/>
              </a:ext>
            </a:extLst>
          </p:cNvPr>
          <p:cNvSpPr txBox="1"/>
          <p:nvPr/>
        </p:nvSpPr>
        <p:spPr>
          <a:xfrm>
            <a:off x="6196045" y="7684027"/>
            <a:ext cx="2711115"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a:latin typeface="Times New Roman" panose="02020603050405020304" pitchFamily="18" charset="0"/>
                <a:ea typeface="宋体" panose="02010600030101010101" pitchFamily="2" charset="-122"/>
                <a:cs typeface="Times New Roman" panose="02020603050405020304" pitchFamily="18" charset="0"/>
              </a:rPr>
              <a:t>Zoom-in MoE</a:t>
            </a:r>
            <a:endParaRPr lang="en-US" altLang="zh-CN" sz="1600"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1" name="圆角矩形 436">
            <a:extLst>
              <a:ext uri="{FF2B5EF4-FFF2-40B4-BE49-F238E27FC236}">
                <a16:creationId xmlns:a16="http://schemas.microsoft.com/office/drawing/2014/main" id="{B33A15CF-2264-231D-6C47-E681FE6379E9}"/>
              </a:ext>
            </a:extLst>
          </p:cNvPr>
          <p:cNvSpPr/>
          <p:nvPr/>
        </p:nvSpPr>
        <p:spPr>
          <a:xfrm>
            <a:off x="1288290" y="3051640"/>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sz="1800" kern="1200">
                <a:solidFill>
                  <a:srgbClr val="000000"/>
                </a:solidFill>
                <a:latin typeface="Times New Roman" panose="02020603050405020304" pitchFamily="18" charset="0"/>
                <a:ea typeface="微软雅黑"/>
                <a:cs typeface="Times New Roman" panose="02020603050405020304" pitchFamily="18" charset="0"/>
              </a:rPr>
              <a:t>Transformer Encoder</a:t>
            </a:r>
          </a:p>
        </p:txBody>
      </p:sp>
      <p:cxnSp>
        <p:nvCxnSpPr>
          <p:cNvPr id="842" name="直接箭头连接符 841">
            <a:extLst>
              <a:ext uri="{FF2B5EF4-FFF2-40B4-BE49-F238E27FC236}">
                <a16:creationId xmlns:a16="http://schemas.microsoft.com/office/drawing/2014/main" id="{06FA80A2-5B11-5BF7-4162-A71AC02D7955}"/>
              </a:ext>
            </a:extLst>
          </p:cNvPr>
          <p:cNvCxnSpPr>
            <a:cxnSpLocks/>
          </p:cNvCxnSpPr>
          <p:nvPr/>
        </p:nvCxnSpPr>
        <p:spPr>
          <a:xfrm flipV="1">
            <a:off x="2109270" y="3387290"/>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6" name="直接箭头连接符 845">
            <a:extLst>
              <a:ext uri="{FF2B5EF4-FFF2-40B4-BE49-F238E27FC236}">
                <a16:creationId xmlns:a16="http://schemas.microsoft.com/office/drawing/2014/main" id="{3DF7E3D5-7235-6C75-5FB1-28A046547C35}"/>
              </a:ext>
            </a:extLst>
          </p:cNvPr>
          <p:cNvCxnSpPr>
            <a:cxnSpLocks/>
          </p:cNvCxnSpPr>
          <p:nvPr/>
        </p:nvCxnSpPr>
        <p:spPr>
          <a:xfrm flipV="1">
            <a:off x="4288122" y="3395004"/>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7" name="直接箭头连接符 846">
            <a:extLst>
              <a:ext uri="{FF2B5EF4-FFF2-40B4-BE49-F238E27FC236}">
                <a16:creationId xmlns:a16="http://schemas.microsoft.com/office/drawing/2014/main" id="{1E9F2F3E-D49B-A9E9-E28C-4AF863BBE5E6}"/>
              </a:ext>
            </a:extLst>
          </p:cNvPr>
          <p:cNvCxnSpPr>
            <a:cxnSpLocks/>
          </p:cNvCxnSpPr>
          <p:nvPr/>
        </p:nvCxnSpPr>
        <p:spPr>
          <a:xfrm flipV="1">
            <a:off x="6380356" y="340137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8" name="直接箭头连接符 847">
            <a:extLst>
              <a:ext uri="{FF2B5EF4-FFF2-40B4-BE49-F238E27FC236}">
                <a16:creationId xmlns:a16="http://schemas.microsoft.com/office/drawing/2014/main" id="{B6D72ACD-12E5-4935-0300-2FE37F72279A}"/>
              </a:ext>
            </a:extLst>
          </p:cNvPr>
          <p:cNvCxnSpPr>
            <a:cxnSpLocks/>
          </p:cNvCxnSpPr>
          <p:nvPr/>
        </p:nvCxnSpPr>
        <p:spPr>
          <a:xfrm flipV="1">
            <a:off x="8991453" y="3391552"/>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57" name="矩形 56">
            <a:extLst>
              <a:ext uri="{FF2B5EF4-FFF2-40B4-BE49-F238E27FC236}">
                <a16:creationId xmlns:a16="http://schemas.microsoft.com/office/drawing/2014/main" id="{E6817E2C-5F36-A3DE-4B67-465C291CC162}"/>
              </a:ext>
            </a:extLst>
          </p:cNvPr>
          <p:cNvSpPr/>
          <p:nvPr/>
        </p:nvSpPr>
        <p:spPr>
          <a:xfrm>
            <a:off x="5757807" y="5773715"/>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nvGrpSpPr>
          <p:cNvPr id="58" name="组合 57">
            <a:extLst>
              <a:ext uri="{FF2B5EF4-FFF2-40B4-BE49-F238E27FC236}">
                <a16:creationId xmlns:a16="http://schemas.microsoft.com/office/drawing/2014/main" id="{9403586F-A576-3FAD-7723-E7EE610C17FE}"/>
              </a:ext>
            </a:extLst>
          </p:cNvPr>
          <p:cNvGrpSpPr/>
          <p:nvPr/>
        </p:nvGrpSpPr>
        <p:grpSpPr>
          <a:xfrm>
            <a:off x="5974318" y="5913607"/>
            <a:ext cx="862378" cy="250986"/>
            <a:chOff x="4288" y="1734"/>
            <a:chExt cx="786" cy="244"/>
          </a:xfrm>
        </p:grpSpPr>
        <p:sp>
          <p:nvSpPr>
            <p:cNvPr id="59" name="椭圆 58">
              <a:extLst>
                <a:ext uri="{FF2B5EF4-FFF2-40B4-BE49-F238E27FC236}">
                  <a16:creationId xmlns:a16="http://schemas.microsoft.com/office/drawing/2014/main" id="{014407F4-741A-E687-028A-5FD545AE2A52}"/>
                </a:ext>
              </a:extLst>
            </p:cNvPr>
            <p:cNvSpPr/>
            <p:nvPr/>
          </p:nvSpPr>
          <p:spPr>
            <a:xfrm>
              <a:off x="4288" y="1734"/>
              <a:ext cx="217" cy="235"/>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61" name="椭圆 60">
              <a:extLst>
                <a:ext uri="{FF2B5EF4-FFF2-40B4-BE49-F238E27FC236}">
                  <a16:creationId xmlns:a16="http://schemas.microsoft.com/office/drawing/2014/main" id="{F52B28EB-4337-CDC6-E416-68552D8533D4}"/>
                </a:ext>
              </a:extLst>
            </p:cNvPr>
            <p:cNvSpPr/>
            <p:nvPr/>
          </p:nvSpPr>
          <p:spPr>
            <a:xfrm>
              <a:off x="4857" y="1743"/>
              <a:ext cx="217" cy="235"/>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sp>
        <p:nvSpPr>
          <p:cNvPr id="62" name="矩形 61">
            <a:extLst>
              <a:ext uri="{FF2B5EF4-FFF2-40B4-BE49-F238E27FC236}">
                <a16:creationId xmlns:a16="http://schemas.microsoft.com/office/drawing/2014/main" id="{D7F4497F-6C9E-5D78-28BD-6638E6EB9C76}"/>
              </a:ext>
            </a:extLst>
          </p:cNvPr>
          <p:cNvSpPr/>
          <p:nvPr/>
        </p:nvSpPr>
        <p:spPr>
          <a:xfrm>
            <a:off x="3660781" y="5778614"/>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1" name="椭圆 450">
            <a:extLst>
              <a:ext uri="{FF2B5EF4-FFF2-40B4-BE49-F238E27FC236}">
                <a16:creationId xmlns:a16="http://schemas.microsoft.com/office/drawing/2014/main" id="{08D51ECF-0D2B-DA60-6507-A9CC0E9FDCBC}"/>
              </a:ext>
            </a:extLst>
          </p:cNvPr>
          <p:cNvSpPr/>
          <p:nvPr/>
        </p:nvSpPr>
        <p:spPr>
          <a:xfrm>
            <a:off x="4177563" y="5921092"/>
            <a:ext cx="238087" cy="241728"/>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8" name="文本框 457">
            <a:extLst>
              <a:ext uri="{FF2B5EF4-FFF2-40B4-BE49-F238E27FC236}">
                <a16:creationId xmlns:a16="http://schemas.microsoft.com/office/drawing/2014/main" id="{2069D463-EC87-81A1-3604-AB11D02BA00C}"/>
              </a:ext>
            </a:extLst>
          </p:cNvPr>
          <p:cNvSpPr txBox="1"/>
          <p:nvPr/>
        </p:nvSpPr>
        <p:spPr>
          <a:xfrm>
            <a:off x="3593866" y="6366369"/>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Txt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9" name="文本框 458">
            <a:extLst>
              <a:ext uri="{FF2B5EF4-FFF2-40B4-BE49-F238E27FC236}">
                <a16:creationId xmlns:a16="http://schemas.microsoft.com/office/drawing/2014/main" id="{D54B5409-703B-E88C-2971-17674A89DE7B}"/>
              </a:ext>
            </a:extLst>
          </p:cNvPr>
          <p:cNvSpPr txBox="1"/>
          <p:nvPr/>
        </p:nvSpPr>
        <p:spPr>
          <a:xfrm>
            <a:off x="5702767" y="6366041"/>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1" name="组合 30">
            <a:extLst>
              <a:ext uri="{FF2B5EF4-FFF2-40B4-BE49-F238E27FC236}">
                <a16:creationId xmlns:a16="http://schemas.microsoft.com/office/drawing/2014/main" id="{E7F073C3-52A0-64E7-EB2A-BE1F8ED5AF0B}"/>
              </a:ext>
            </a:extLst>
          </p:cNvPr>
          <p:cNvGrpSpPr/>
          <p:nvPr/>
        </p:nvGrpSpPr>
        <p:grpSpPr>
          <a:xfrm>
            <a:off x="13003637" y="5972507"/>
            <a:ext cx="4764927" cy="1435948"/>
            <a:chOff x="10937559" y="5693296"/>
            <a:chExt cx="3786978" cy="863707"/>
          </a:xfrm>
        </p:grpSpPr>
        <p:sp>
          <p:nvSpPr>
            <p:cNvPr id="36" name="圆角矩形 2">
              <a:extLst>
                <a:ext uri="{FF2B5EF4-FFF2-40B4-BE49-F238E27FC236}">
                  <a16:creationId xmlns:a16="http://schemas.microsoft.com/office/drawing/2014/main" id="{0CCF6CA4-6F4A-4E58-601D-B2EFA409BAEB}"/>
                </a:ext>
              </a:extLst>
            </p:cNvPr>
            <p:cNvSpPr/>
            <p:nvPr/>
          </p:nvSpPr>
          <p:spPr>
            <a:xfrm>
              <a:off x="10937559" y="5693296"/>
              <a:ext cx="3451380" cy="863707"/>
            </a:xfrm>
            <a:prstGeom prst="roundRect">
              <a:avLst>
                <a:gd name="adj" fmla="val 6084"/>
              </a:avLst>
            </a:prstGeom>
            <a:solidFill>
              <a:schemeClr val="accent4">
                <a:lumMod val="20000"/>
                <a:lumOff val="80000"/>
              </a:schemeClr>
            </a:solidFill>
            <a:ln w="9525">
              <a:solidFill>
                <a:schemeClr val="tx1">
                  <a:lumMod val="75000"/>
                  <a:lumOff val="2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en-US" altLang="zh-CN" sz="1200" kern="1200">
                <a:solidFill>
                  <a:srgbClr val="000000"/>
                </a:solidFill>
                <a:latin typeface="Times New Roman" panose="02020603050405020304" pitchFamily="18" charset="0"/>
                <a:ea typeface="微软雅黑"/>
                <a:cs typeface="Times New Roman" panose="02020603050405020304" pitchFamily="18" charset="0"/>
              </a:endParaRPr>
            </a:p>
          </p:txBody>
        </p:sp>
        <p:sp>
          <p:nvSpPr>
            <p:cNvPr id="10" name="文本框 9">
              <a:extLst>
                <a:ext uri="{FF2B5EF4-FFF2-40B4-BE49-F238E27FC236}">
                  <a16:creationId xmlns:a16="http://schemas.microsoft.com/office/drawing/2014/main" id="{0319EF12-AA51-F9E0-652D-E462EC8B2655}"/>
                </a:ext>
              </a:extLst>
            </p:cNvPr>
            <p:cNvSpPr txBox="1"/>
            <p:nvPr/>
          </p:nvSpPr>
          <p:spPr>
            <a:xfrm>
              <a:off x="11202612" y="5807766"/>
              <a:ext cx="3521925" cy="222149"/>
            </a:xfrm>
            <a:prstGeom prst="rect">
              <a:avLst/>
            </a:prstGeom>
            <a:noFill/>
          </p:spPr>
          <p:txBody>
            <a:bodyPr wrap="square">
              <a:spAutoFit/>
            </a:bodyPr>
            <a:lstStyle/>
            <a:p>
              <a:r>
                <a:rPr lang="en-GB" altLang="zh-CN">
                  <a:latin typeface="Times New Roman" panose="02020603050405020304" pitchFamily="18" charset="0"/>
                  <a:cs typeface="Times New Roman" panose="02020603050405020304" pitchFamily="18" charset="0"/>
                </a:rPr>
                <a:t>Concatenation/Additive Embedding </a:t>
              </a:r>
              <a:endParaRPr lang="zh-CN" altLang="en-US">
                <a:latin typeface="Times New Roman" panose="02020603050405020304" pitchFamily="18" charset="0"/>
                <a:cs typeface="Times New Roman" panose="02020603050405020304" pitchFamily="18" charset="0"/>
              </a:endParaRPr>
            </a:p>
          </p:txBody>
        </p:sp>
        <p:grpSp>
          <p:nvGrpSpPr>
            <p:cNvPr id="13" name="Group 221">
              <a:extLst>
                <a:ext uri="{FF2B5EF4-FFF2-40B4-BE49-F238E27FC236}">
                  <a16:creationId xmlns:a16="http://schemas.microsoft.com/office/drawing/2014/main" id="{8D2F1799-0C5B-62C3-6F0E-99E3AACA694C}"/>
                </a:ext>
              </a:extLst>
            </p:cNvPr>
            <p:cNvGrpSpPr/>
            <p:nvPr/>
          </p:nvGrpSpPr>
          <p:grpSpPr>
            <a:xfrm>
              <a:off x="11227000" y="6135562"/>
              <a:ext cx="2918612" cy="297637"/>
              <a:chOff x="0" y="-9293"/>
              <a:chExt cx="3753013" cy="346475"/>
            </a:xfrm>
          </p:grpSpPr>
          <p:grpSp>
            <p:nvGrpSpPr>
              <p:cNvPr id="14" name="Group 222">
                <a:extLst>
                  <a:ext uri="{FF2B5EF4-FFF2-40B4-BE49-F238E27FC236}">
                    <a16:creationId xmlns:a16="http://schemas.microsoft.com/office/drawing/2014/main" id="{1F5F2EF3-32A7-7985-EED2-18502FBEE4DD}"/>
                  </a:ext>
                </a:extLst>
              </p:cNvPr>
              <p:cNvGrpSpPr/>
              <p:nvPr/>
            </p:nvGrpSpPr>
            <p:grpSpPr>
              <a:xfrm>
                <a:off x="0" y="1554"/>
                <a:ext cx="816991" cy="335628"/>
                <a:chOff x="0" y="-9525"/>
                <a:chExt cx="837380" cy="344003"/>
              </a:xfrm>
            </p:grpSpPr>
            <p:sp>
              <p:nvSpPr>
                <p:cNvPr id="27" name="Freeform 223">
                  <a:extLst>
                    <a:ext uri="{FF2B5EF4-FFF2-40B4-BE49-F238E27FC236}">
                      <a16:creationId xmlns:a16="http://schemas.microsoft.com/office/drawing/2014/main" id="{E5D4F906-9117-4B65-B6DD-1CBF1D182A60}"/>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9" name="TextBox 224">
                  <a:extLst>
                    <a:ext uri="{FF2B5EF4-FFF2-40B4-BE49-F238E27FC236}">
                      <a16:creationId xmlns:a16="http://schemas.microsoft.com/office/drawing/2014/main" id="{FC6994B8-29A7-E318-5533-72B1D6A5A117}"/>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Token</a:t>
                  </a:r>
                </a:p>
              </p:txBody>
            </p:sp>
          </p:grpSp>
          <p:grpSp>
            <p:nvGrpSpPr>
              <p:cNvPr id="15" name="Group 225">
                <a:extLst>
                  <a:ext uri="{FF2B5EF4-FFF2-40B4-BE49-F238E27FC236}">
                    <a16:creationId xmlns:a16="http://schemas.microsoft.com/office/drawing/2014/main" id="{93E2FCB0-0B9B-AA0E-FF9C-0A991AF9DC06}"/>
                  </a:ext>
                </a:extLst>
              </p:cNvPr>
              <p:cNvGrpSpPr/>
              <p:nvPr/>
            </p:nvGrpSpPr>
            <p:grpSpPr>
              <a:xfrm>
                <a:off x="970192" y="0"/>
                <a:ext cx="816991" cy="326334"/>
                <a:chOff x="0" y="0"/>
                <a:chExt cx="837380" cy="334478"/>
              </a:xfrm>
            </p:grpSpPr>
            <p:sp>
              <p:nvSpPr>
                <p:cNvPr id="25" name="Freeform 226">
                  <a:extLst>
                    <a:ext uri="{FF2B5EF4-FFF2-40B4-BE49-F238E27FC236}">
                      <a16:creationId xmlns:a16="http://schemas.microsoft.com/office/drawing/2014/main" id="{5A77FA35-95F8-5CF4-DA16-1B2391BBDD43}"/>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26" name="TextBox 227">
                  <a:extLst>
                    <a:ext uri="{FF2B5EF4-FFF2-40B4-BE49-F238E27FC236}">
                      <a16:creationId xmlns:a16="http://schemas.microsoft.com/office/drawing/2014/main" id="{29EFEFDC-F63E-DA25-A7B5-9DE31743939A}"/>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modality</a:t>
                  </a:r>
                </a:p>
              </p:txBody>
            </p:sp>
          </p:grpSp>
          <p:grpSp>
            <p:nvGrpSpPr>
              <p:cNvPr id="16" name="Group 228">
                <a:extLst>
                  <a:ext uri="{FF2B5EF4-FFF2-40B4-BE49-F238E27FC236}">
                    <a16:creationId xmlns:a16="http://schemas.microsoft.com/office/drawing/2014/main" id="{31DE96A4-C3B4-3D91-B1B2-079F962ABF2A}"/>
                  </a:ext>
                </a:extLst>
              </p:cNvPr>
              <p:cNvGrpSpPr/>
              <p:nvPr/>
            </p:nvGrpSpPr>
            <p:grpSpPr>
              <a:xfrm>
                <a:off x="1953130" y="-9293"/>
                <a:ext cx="816991" cy="335627"/>
                <a:chOff x="0" y="-9525"/>
                <a:chExt cx="837380" cy="344003"/>
              </a:xfrm>
            </p:grpSpPr>
            <p:sp>
              <p:nvSpPr>
                <p:cNvPr id="23" name="Freeform 229">
                  <a:extLst>
                    <a:ext uri="{FF2B5EF4-FFF2-40B4-BE49-F238E27FC236}">
                      <a16:creationId xmlns:a16="http://schemas.microsoft.com/office/drawing/2014/main" id="{5F4992AF-032D-02B4-4766-637DAF2EE245}"/>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24" name="TextBox 230">
                  <a:extLst>
                    <a:ext uri="{FF2B5EF4-FFF2-40B4-BE49-F238E27FC236}">
                      <a16:creationId xmlns:a16="http://schemas.microsoft.com/office/drawing/2014/main" id="{47F77CC9-5837-F82E-47A9-E93F3842BB9F}"/>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7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a:t>
                  </a: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task</a:t>
                  </a:r>
                </a:p>
              </p:txBody>
            </p:sp>
          </p:grpSp>
          <p:grpSp>
            <p:nvGrpSpPr>
              <p:cNvPr id="17" name="Group 231">
                <a:extLst>
                  <a:ext uri="{FF2B5EF4-FFF2-40B4-BE49-F238E27FC236}">
                    <a16:creationId xmlns:a16="http://schemas.microsoft.com/office/drawing/2014/main" id="{2FAAFA12-BC60-CD3B-57B1-A160A8F16B84}"/>
                  </a:ext>
                </a:extLst>
              </p:cNvPr>
              <p:cNvGrpSpPr/>
              <p:nvPr/>
            </p:nvGrpSpPr>
            <p:grpSpPr>
              <a:xfrm>
                <a:off x="2936022" y="-9293"/>
                <a:ext cx="816991" cy="335627"/>
                <a:chOff x="0" y="-9525"/>
                <a:chExt cx="837380" cy="344003"/>
              </a:xfrm>
            </p:grpSpPr>
            <p:sp>
              <p:nvSpPr>
                <p:cNvPr id="21" name="Freeform 232">
                  <a:extLst>
                    <a:ext uri="{FF2B5EF4-FFF2-40B4-BE49-F238E27FC236}">
                      <a16:creationId xmlns:a16="http://schemas.microsoft.com/office/drawing/2014/main" id="{9C35C742-3315-A060-3861-4E85FD15BD92}"/>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22" name="TextBox 233">
                  <a:extLst>
                    <a:ext uri="{FF2B5EF4-FFF2-40B4-BE49-F238E27FC236}">
                      <a16:creationId xmlns:a16="http://schemas.microsoft.com/office/drawing/2014/main" id="{A4871580-A961-3C74-ACC2-D945C92C647B}"/>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missing flag</a:t>
                  </a:r>
                </a:p>
              </p:txBody>
            </p:sp>
          </p:grpSp>
          <p:sp>
            <p:nvSpPr>
              <p:cNvPr id="18" name="Freeform 234">
                <a:extLst>
                  <a:ext uri="{FF2B5EF4-FFF2-40B4-BE49-F238E27FC236}">
                    <a16:creationId xmlns:a16="http://schemas.microsoft.com/office/drawing/2014/main" id="{DB7B442C-AE23-94A4-77BF-2A0E10D40B94}"/>
                  </a:ext>
                </a:extLst>
              </p:cNvPr>
              <p:cNvSpPr/>
              <p:nvPr/>
            </p:nvSpPr>
            <p:spPr>
              <a:xfrm>
                <a:off x="816991" y="97413"/>
                <a:ext cx="153201" cy="153201"/>
              </a:xfrm>
              <a:custGeom>
                <a:avLst/>
                <a:gdLst/>
                <a:ahLst/>
                <a:cxnLst/>
                <a:rect l="l" t="t" r="r" b="b"/>
                <a:pathLst>
                  <a:path w="153201" h="153201">
                    <a:moveTo>
                      <a:pt x="0" y="0"/>
                    </a:moveTo>
                    <a:lnTo>
                      <a:pt x="153201" y="0"/>
                    </a:lnTo>
                    <a:lnTo>
                      <a:pt x="153201" y="153201"/>
                    </a:lnTo>
                    <a:lnTo>
                      <a:pt x="0" y="1532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19" name="Freeform 235">
                <a:extLst>
                  <a:ext uri="{FF2B5EF4-FFF2-40B4-BE49-F238E27FC236}">
                    <a16:creationId xmlns:a16="http://schemas.microsoft.com/office/drawing/2014/main" id="{21B4BAD6-18D7-DFD5-DAF5-5FAF63F305F9}"/>
                  </a:ext>
                </a:extLst>
              </p:cNvPr>
              <p:cNvSpPr/>
              <p:nvPr/>
            </p:nvSpPr>
            <p:spPr>
              <a:xfrm>
                <a:off x="1787183" y="86567"/>
                <a:ext cx="153201" cy="153201"/>
              </a:xfrm>
              <a:custGeom>
                <a:avLst/>
                <a:gdLst/>
                <a:ahLst/>
                <a:cxnLst/>
                <a:rect l="l" t="t" r="r" b="b"/>
                <a:pathLst>
                  <a:path w="153201" h="153201">
                    <a:moveTo>
                      <a:pt x="0" y="0"/>
                    </a:moveTo>
                    <a:lnTo>
                      <a:pt x="153200" y="0"/>
                    </a:lnTo>
                    <a:lnTo>
                      <a:pt x="153200" y="153200"/>
                    </a:lnTo>
                    <a:lnTo>
                      <a:pt x="0" y="153200"/>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20" name="Freeform 236">
                <a:extLst>
                  <a:ext uri="{FF2B5EF4-FFF2-40B4-BE49-F238E27FC236}">
                    <a16:creationId xmlns:a16="http://schemas.microsoft.com/office/drawing/2014/main" id="{30371C7A-AD90-F075-F18A-54F6110D2D4E}"/>
                  </a:ext>
                </a:extLst>
              </p:cNvPr>
              <p:cNvSpPr/>
              <p:nvPr/>
            </p:nvSpPr>
            <p:spPr>
              <a:xfrm>
                <a:off x="2770121" y="86567"/>
                <a:ext cx="153201" cy="153201"/>
              </a:xfrm>
              <a:custGeom>
                <a:avLst/>
                <a:gdLst/>
                <a:ahLst/>
                <a:cxnLst/>
                <a:rect l="l" t="t" r="r" b="b"/>
                <a:pathLst>
                  <a:path w="153201" h="153201">
                    <a:moveTo>
                      <a:pt x="0" y="0"/>
                    </a:moveTo>
                    <a:lnTo>
                      <a:pt x="153201" y="0"/>
                    </a:lnTo>
                    <a:lnTo>
                      <a:pt x="153201" y="153200"/>
                    </a:lnTo>
                    <a:lnTo>
                      <a:pt x="0" y="153200"/>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grpSp>
      </p:grpSp>
      <p:graphicFrame>
        <p:nvGraphicFramePr>
          <p:cNvPr id="32" name="对象 31">
            <a:hlinkClick r:id="" action="ppaction://ole?verb=0"/>
            <a:extLst>
              <a:ext uri="{FF2B5EF4-FFF2-40B4-BE49-F238E27FC236}">
                <a16:creationId xmlns:a16="http://schemas.microsoft.com/office/drawing/2014/main" id="{35C120CC-C87E-154B-B6FA-FAE03A79893B}"/>
              </a:ext>
            </a:extLst>
          </p:cNvPr>
          <p:cNvGraphicFramePr>
            <a:graphicFrameLocks noChangeAspect="1"/>
          </p:cNvGraphicFramePr>
          <p:nvPr>
            <p:extLst>
              <p:ext uri="{D42A27DB-BD31-4B8C-83A1-F6EECF244321}">
                <p14:modId xmlns:p14="http://schemas.microsoft.com/office/powerpoint/2010/main" val="4190472646"/>
              </p:ext>
            </p:extLst>
          </p:nvPr>
        </p:nvGraphicFramePr>
        <p:xfrm>
          <a:off x="4633571" y="4859890"/>
          <a:ext cx="227874" cy="188345"/>
        </p:xfrm>
        <a:graphic>
          <a:graphicData uri="http://schemas.openxmlformats.org/presentationml/2006/ole">
            <mc:AlternateContent xmlns:mc="http://schemas.openxmlformats.org/markup-compatibility/2006">
              <mc:Choice xmlns:v="urn:schemas-microsoft-com:vml" Requires="v">
                <p:oleObj r:id="rId7" imgW="215900" imgH="177165" progId="Equation.KSEE3">
                  <p:embed/>
                </p:oleObj>
              </mc:Choice>
              <mc:Fallback>
                <p:oleObj r:id="rId7" imgW="215900" imgH="177165" progId="Equation.KSEE3">
                  <p:embed/>
                  <p:pic>
                    <p:nvPicPr>
                      <p:cNvPr id="32" name="对象 31">
                        <a:hlinkClick r:id="" action="ppaction://ole?verb=0"/>
                        <a:extLst>
                          <a:ext uri="{FF2B5EF4-FFF2-40B4-BE49-F238E27FC236}">
                            <a16:creationId xmlns:a16="http://schemas.microsoft.com/office/drawing/2014/main" id="{54869FFC-5123-3D30-9C89-5136980A44AD}"/>
                          </a:ext>
                        </a:extLst>
                      </p:cNvPr>
                      <p:cNvPicPr/>
                      <p:nvPr/>
                    </p:nvPicPr>
                    <p:blipFill>
                      <a:blip r:embed="rId8"/>
                      <a:stretch>
                        <a:fillRect/>
                      </a:stretch>
                    </p:blipFill>
                    <p:spPr>
                      <a:xfrm>
                        <a:off x="4633571" y="4859890"/>
                        <a:ext cx="227874" cy="188345"/>
                      </a:xfrm>
                      <a:prstGeom prst="rect">
                        <a:avLst/>
                      </a:prstGeom>
                    </p:spPr>
                  </p:pic>
                </p:oleObj>
              </mc:Fallback>
            </mc:AlternateContent>
          </a:graphicData>
        </a:graphic>
      </p:graphicFrame>
      <p:graphicFrame>
        <p:nvGraphicFramePr>
          <p:cNvPr id="33" name="对象 32">
            <a:hlinkClick r:id="" action="ppaction://ole?verb=0"/>
            <a:extLst>
              <a:ext uri="{FF2B5EF4-FFF2-40B4-BE49-F238E27FC236}">
                <a16:creationId xmlns:a16="http://schemas.microsoft.com/office/drawing/2014/main" id="{8BA9A927-0213-B3DA-7ACE-090545E5E33A}"/>
              </a:ext>
            </a:extLst>
          </p:cNvPr>
          <p:cNvGraphicFramePr>
            <a:graphicFrameLocks noChangeAspect="1"/>
          </p:cNvGraphicFramePr>
          <p:nvPr>
            <p:extLst>
              <p:ext uri="{D42A27DB-BD31-4B8C-83A1-F6EECF244321}">
                <p14:modId xmlns:p14="http://schemas.microsoft.com/office/powerpoint/2010/main" val="2676523749"/>
              </p:ext>
            </p:extLst>
          </p:nvPr>
        </p:nvGraphicFramePr>
        <p:xfrm>
          <a:off x="6757149" y="4859890"/>
          <a:ext cx="227874" cy="188345"/>
        </p:xfrm>
        <a:graphic>
          <a:graphicData uri="http://schemas.openxmlformats.org/presentationml/2006/ole">
            <mc:AlternateContent xmlns:mc="http://schemas.openxmlformats.org/markup-compatibility/2006">
              <mc:Choice xmlns:v="urn:schemas-microsoft-com:vml" Requires="v">
                <p:oleObj r:id="rId7" imgW="215900" imgH="177165" progId="Equation.KSEE3">
                  <p:embed/>
                </p:oleObj>
              </mc:Choice>
              <mc:Fallback>
                <p:oleObj r:id="rId7" imgW="215900" imgH="177165" progId="Equation.KSEE3">
                  <p:embed/>
                  <p:pic>
                    <p:nvPicPr>
                      <p:cNvPr id="33" name="对象 32">
                        <a:hlinkClick r:id="" action="ppaction://ole?verb=0"/>
                        <a:extLst>
                          <a:ext uri="{FF2B5EF4-FFF2-40B4-BE49-F238E27FC236}">
                            <a16:creationId xmlns:a16="http://schemas.microsoft.com/office/drawing/2014/main" id="{E1596A25-A7DE-130E-576D-FDC6E1F170F9}"/>
                          </a:ext>
                        </a:extLst>
                      </p:cNvPr>
                      <p:cNvPicPr/>
                      <p:nvPr/>
                    </p:nvPicPr>
                    <p:blipFill>
                      <a:blip r:embed="rId8"/>
                      <a:stretch>
                        <a:fillRect/>
                      </a:stretch>
                    </p:blipFill>
                    <p:spPr>
                      <a:xfrm>
                        <a:off x="6757149" y="4859890"/>
                        <a:ext cx="227874" cy="188345"/>
                      </a:xfrm>
                      <a:prstGeom prst="rect">
                        <a:avLst/>
                      </a:prstGeom>
                    </p:spPr>
                  </p:pic>
                </p:oleObj>
              </mc:Fallback>
            </mc:AlternateContent>
          </a:graphicData>
        </a:graphic>
      </p:graphicFrame>
      <p:graphicFrame>
        <p:nvGraphicFramePr>
          <p:cNvPr id="34" name="对象 33">
            <a:hlinkClick r:id="" action="ppaction://ole?verb=0"/>
            <a:extLst>
              <a:ext uri="{FF2B5EF4-FFF2-40B4-BE49-F238E27FC236}">
                <a16:creationId xmlns:a16="http://schemas.microsoft.com/office/drawing/2014/main" id="{3F5CCC0B-BDA0-1F05-745D-3D410FC7C2D8}"/>
              </a:ext>
            </a:extLst>
          </p:cNvPr>
          <p:cNvGraphicFramePr>
            <a:graphicFrameLocks noChangeAspect="1"/>
          </p:cNvGraphicFramePr>
          <p:nvPr>
            <p:extLst>
              <p:ext uri="{D42A27DB-BD31-4B8C-83A1-F6EECF244321}">
                <p14:modId xmlns:p14="http://schemas.microsoft.com/office/powerpoint/2010/main" val="199947819"/>
              </p:ext>
            </p:extLst>
          </p:nvPr>
        </p:nvGraphicFramePr>
        <p:xfrm>
          <a:off x="9443615" y="4837978"/>
          <a:ext cx="227874" cy="188345"/>
        </p:xfrm>
        <a:graphic>
          <a:graphicData uri="http://schemas.openxmlformats.org/presentationml/2006/ole">
            <mc:AlternateContent xmlns:mc="http://schemas.openxmlformats.org/markup-compatibility/2006">
              <mc:Choice xmlns:v="urn:schemas-microsoft-com:vml" Requires="v">
                <p:oleObj r:id="rId7" imgW="215900" imgH="177165" progId="Equation.KSEE3">
                  <p:embed/>
                </p:oleObj>
              </mc:Choice>
              <mc:Fallback>
                <p:oleObj r:id="rId7" imgW="215900" imgH="177165" progId="Equation.KSEE3">
                  <p:embed/>
                  <p:pic>
                    <p:nvPicPr>
                      <p:cNvPr id="34" name="对象 33">
                        <a:hlinkClick r:id="" action="ppaction://ole?verb=0"/>
                        <a:extLst>
                          <a:ext uri="{FF2B5EF4-FFF2-40B4-BE49-F238E27FC236}">
                            <a16:creationId xmlns:a16="http://schemas.microsoft.com/office/drawing/2014/main" id="{DA7F078E-48AB-2FDE-2F08-6107EF4AB734}"/>
                          </a:ext>
                        </a:extLst>
                      </p:cNvPr>
                      <p:cNvPicPr/>
                      <p:nvPr/>
                    </p:nvPicPr>
                    <p:blipFill>
                      <a:blip r:embed="rId8"/>
                      <a:stretch>
                        <a:fillRect/>
                      </a:stretch>
                    </p:blipFill>
                    <p:spPr>
                      <a:xfrm>
                        <a:off x="9443615" y="4837978"/>
                        <a:ext cx="227874" cy="188345"/>
                      </a:xfrm>
                      <a:prstGeom prst="rect">
                        <a:avLst/>
                      </a:prstGeom>
                    </p:spPr>
                  </p:pic>
                </p:oleObj>
              </mc:Fallback>
            </mc:AlternateContent>
          </a:graphicData>
        </a:graphic>
      </p:graphicFrame>
      <p:sp>
        <p:nvSpPr>
          <p:cNvPr id="35" name="圆角矩形 2">
            <a:extLst>
              <a:ext uri="{FF2B5EF4-FFF2-40B4-BE49-F238E27FC236}">
                <a16:creationId xmlns:a16="http://schemas.microsoft.com/office/drawing/2014/main" id="{22042FBF-9574-8B1F-D227-9F8997363E91}"/>
              </a:ext>
            </a:extLst>
          </p:cNvPr>
          <p:cNvSpPr/>
          <p:nvPr/>
        </p:nvSpPr>
        <p:spPr>
          <a:xfrm>
            <a:off x="13017281" y="2388265"/>
            <a:ext cx="4328632" cy="2454862"/>
          </a:xfrm>
          <a:prstGeom prst="roundRect">
            <a:avLst>
              <a:gd name="adj" fmla="val 6084"/>
            </a:avLst>
          </a:prstGeom>
          <a:solidFill>
            <a:srgbClr val="E2EFD9"/>
          </a:solidFill>
          <a:ln w="9525">
            <a:solidFill>
              <a:schemeClr val="tx1">
                <a:lumMod val="75000"/>
                <a:lumOff val="2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en-US" altLang="zh-CN" sz="1200" kern="1200">
              <a:solidFill>
                <a:srgbClr val="000000"/>
              </a:solidFill>
              <a:latin typeface="Times New Roman" panose="02020603050405020304" pitchFamily="18" charset="0"/>
              <a:ea typeface="微软雅黑"/>
              <a:cs typeface="Times New Roman" panose="02020603050405020304" pitchFamily="18" charset="0"/>
            </a:endParaRPr>
          </a:p>
        </p:txBody>
      </p:sp>
      <p:grpSp>
        <p:nvGrpSpPr>
          <p:cNvPr id="37" name="组合 36">
            <a:extLst>
              <a:ext uri="{FF2B5EF4-FFF2-40B4-BE49-F238E27FC236}">
                <a16:creationId xmlns:a16="http://schemas.microsoft.com/office/drawing/2014/main" id="{791D13D6-9EB4-03EC-8DB2-9709E30E47F6}"/>
              </a:ext>
            </a:extLst>
          </p:cNvPr>
          <p:cNvGrpSpPr/>
          <p:nvPr/>
        </p:nvGrpSpPr>
        <p:grpSpPr>
          <a:xfrm>
            <a:off x="13336968" y="2577242"/>
            <a:ext cx="3743314" cy="2360196"/>
            <a:chOff x="9896485" y="2291413"/>
            <a:chExt cx="4090838" cy="2559613"/>
          </a:xfrm>
        </p:grpSpPr>
        <p:cxnSp>
          <p:nvCxnSpPr>
            <p:cNvPr id="38" name="直接箭头连接符 37">
              <a:extLst>
                <a:ext uri="{FF2B5EF4-FFF2-40B4-BE49-F238E27FC236}">
                  <a16:creationId xmlns:a16="http://schemas.microsoft.com/office/drawing/2014/main" id="{E821E342-21EF-631E-2B73-26845103AD20}"/>
                </a:ext>
              </a:extLst>
            </p:cNvPr>
            <p:cNvCxnSpPr>
              <a:cxnSpLocks/>
            </p:cNvCxnSpPr>
            <p:nvPr/>
          </p:nvCxnSpPr>
          <p:spPr>
            <a:xfrm flipV="1">
              <a:off x="11976192" y="4677000"/>
              <a:ext cx="0" cy="174026"/>
            </a:xfrm>
            <a:prstGeom prst="straightConnector1">
              <a:avLst/>
            </a:prstGeom>
            <a:ln w="15875">
              <a:solidFill>
                <a:schemeClr val="tx1"/>
              </a:solidFill>
              <a:tailEnd type="none" w="med" len="med"/>
            </a:ln>
          </p:spPr>
          <p:style>
            <a:lnRef idx="2">
              <a:schemeClr val="accent1"/>
            </a:lnRef>
            <a:fillRef idx="0">
              <a:srgbClr val="FFFFFF"/>
            </a:fillRef>
            <a:effectRef idx="0">
              <a:srgbClr val="FFFFFF"/>
            </a:effectRef>
            <a:fontRef idx="minor">
              <a:schemeClr val="tx1"/>
            </a:fontRef>
          </p:style>
        </p:cxnSp>
        <p:pic>
          <p:nvPicPr>
            <p:cNvPr id="39" name="图片 38">
              <a:extLst>
                <a:ext uri="{FF2B5EF4-FFF2-40B4-BE49-F238E27FC236}">
                  <a16:creationId xmlns:a16="http://schemas.microsoft.com/office/drawing/2014/main" id="{2EE60832-84B1-336C-98B4-566A70A62D69}"/>
                </a:ext>
              </a:extLst>
            </p:cNvPr>
            <p:cNvPicPr>
              <a:picLocks noChangeAspect="1"/>
            </p:cNvPicPr>
            <p:nvPr/>
          </p:nvPicPr>
          <p:blipFill>
            <a:blip r:embed="rId9"/>
            <a:stretch>
              <a:fillRect/>
            </a:stretch>
          </p:blipFill>
          <p:spPr>
            <a:xfrm>
              <a:off x="11568793" y="3610695"/>
              <a:ext cx="846155" cy="655538"/>
            </a:xfrm>
            <a:prstGeom prst="rect">
              <a:avLst/>
            </a:prstGeom>
          </p:spPr>
        </p:pic>
        <p:sp>
          <p:nvSpPr>
            <p:cNvPr id="40" name="圆角矩形 32">
              <a:extLst>
                <a:ext uri="{FF2B5EF4-FFF2-40B4-BE49-F238E27FC236}">
                  <a16:creationId xmlns:a16="http://schemas.microsoft.com/office/drawing/2014/main" id="{C919C845-713D-CAC8-CDB1-4903E4186A7D}"/>
                </a:ext>
              </a:extLst>
            </p:cNvPr>
            <p:cNvSpPr/>
            <p:nvPr/>
          </p:nvSpPr>
          <p:spPr>
            <a:xfrm rot="16200000">
              <a:off x="11817107" y="3731852"/>
              <a:ext cx="349527" cy="1510951"/>
            </a:xfrm>
            <a:prstGeom prst="roundRect">
              <a:avLst>
                <a:gd name="adj" fmla="val 35630"/>
              </a:avLst>
            </a:prstGeom>
            <a:solidFill>
              <a:srgbClr val="FBE5D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defTabSz="685800" fontAlgn="base">
                <a:spcBef>
                  <a:spcPct val="0"/>
                </a:spcBef>
                <a:spcAft>
                  <a:spcPct val="0"/>
                </a:spcAft>
                <a:buClrTx/>
              </a:pPr>
              <a:endParaRPr lang="zh-CN" altLang="en-US">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4A52B26-F146-B565-202F-EA32894F1EA0}"/>
                </a:ext>
              </a:extLst>
            </p:cNvPr>
            <p:cNvSpPr txBox="1"/>
            <p:nvPr/>
          </p:nvSpPr>
          <p:spPr>
            <a:xfrm>
              <a:off x="10952441" y="4277032"/>
              <a:ext cx="2125555" cy="400538"/>
            </a:xfrm>
            <a:prstGeom prst="rect">
              <a:avLst/>
            </a:prstGeom>
            <a:noFill/>
          </p:spPr>
          <p:txBody>
            <a:bodyPr wrap="square" rtlCol="0">
              <a:spAutoFit/>
            </a:bodyPr>
            <a:lstStyle/>
            <a:p>
              <a:pPr algn="ctr" defTabSz="685800" fontAlgn="base">
                <a:spcBef>
                  <a:spcPct val="0"/>
                </a:spcBef>
                <a:spcAft>
                  <a:spcPct val="0"/>
                </a:spcAft>
                <a:buClrTx/>
              </a:pPr>
              <a:r>
                <a:rPr lang="zh-CN" altLang="zh-CN">
                  <a:effectLst/>
                  <a:latin typeface="Times New Roman" panose="02020603050405020304" pitchFamily="18" charset="0"/>
                  <a:ea typeface="微软雅黑 Light" panose="020B0502040204020203" pitchFamily="34" charset="-122"/>
                  <a:cs typeface="Times New Roman" panose="02020603050405020304" pitchFamily="18" charset="0"/>
                </a:rPr>
                <a:t>Sparse </a:t>
              </a:r>
              <a:r>
                <a:rPr lang="en-US" altLang="zh-CN">
                  <a:latin typeface="Times New Roman" panose="02020603050405020304" pitchFamily="18" charset="0"/>
                  <a:ea typeface="Calibri" panose="020F0502020204030204" pitchFamily="34" charset="0"/>
                  <a:cs typeface="Times New Roman" panose="02020603050405020304" pitchFamily="18" charset="0"/>
                </a:rPr>
                <a:t>Gating</a:t>
              </a:r>
              <a:endParaRPr lang="en-US" altLang="zh-CN"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圆角矩形 26">
              <a:extLst>
                <a:ext uri="{FF2B5EF4-FFF2-40B4-BE49-F238E27FC236}">
                  <a16:creationId xmlns:a16="http://schemas.microsoft.com/office/drawing/2014/main" id="{5E630ED3-FA27-33D6-E946-144FA28251E0}"/>
                </a:ext>
              </a:extLst>
            </p:cNvPr>
            <p:cNvSpPr/>
            <p:nvPr/>
          </p:nvSpPr>
          <p:spPr>
            <a:xfrm rot="5400000">
              <a:off x="10286246" y="259026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3" name="文本框 42">
              <a:extLst>
                <a:ext uri="{FF2B5EF4-FFF2-40B4-BE49-F238E27FC236}">
                  <a16:creationId xmlns:a16="http://schemas.microsoft.com/office/drawing/2014/main" id="{6469290F-6127-2543-1480-F6589523CC16}"/>
                </a:ext>
              </a:extLst>
            </p:cNvPr>
            <p:cNvSpPr txBox="1"/>
            <p:nvPr/>
          </p:nvSpPr>
          <p:spPr>
            <a:xfrm>
              <a:off x="9896485" y="2879314"/>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expert1</a:t>
              </a:r>
            </a:p>
          </p:txBody>
        </p:sp>
        <p:sp>
          <p:nvSpPr>
            <p:cNvPr id="44" name="圆角矩形 26">
              <a:extLst>
                <a:ext uri="{FF2B5EF4-FFF2-40B4-BE49-F238E27FC236}">
                  <a16:creationId xmlns:a16="http://schemas.microsoft.com/office/drawing/2014/main" id="{79078FD8-F4AD-393F-B9FC-7127409DB4FE}"/>
                </a:ext>
              </a:extLst>
            </p:cNvPr>
            <p:cNvSpPr/>
            <p:nvPr/>
          </p:nvSpPr>
          <p:spPr>
            <a:xfrm rot="5400000">
              <a:off x="12265376" y="259026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 name="圆角矩形 26">
              <a:extLst>
                <a:ext uri="{FF2B5EF4-FFF2-40B4-BE49-F238E27FC236}">
                  <a16:creationId xmlns:a16="http://schemas.microsoft.com/office/drawing/2014/main" id="{CB958C25-1704-FC87-B01D-87797229CF74}"/>
                </a:ext>
              </a:extLst>
            </p:cNvPr>
            <p:cNvSpPr/>
            <p:nvPr/>
          </p:nvSpPr>
          <p:spPr>
            <a:xfrm rot="5400000">
              <a:off x="13265968" y="2571040"/>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6" name="圆角矩形 26">
              <a:extLst>
                <a:ext uri="{FF2B5EF4-FFF2-40B4-BE49-F238E27FC236}">
                  <a16:creationId xmlns:a16="http://schemas.microsoft.com/office/drawing/2014/main" id="{8863A4E8-2AA1-043D-15DD-88E463CB5692}"/>
                </a:ext>
              </a:extLst>
            </p:cNvPr>
            <p:cNvSpPr/>
            <p:nvPr/>
          </p:nvSpPr>
          <p:spPr>
            <a:xfrm rot="5400000">
              <a:off x="11247680" y="260117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7" name="文本框 46">
              <a:extLst>
                <a:ext uri="{FF2B5EF4-FFF2-40B4-BE49-F238E27FC236}">
                  <a16:creationId xmlns:a16="http://schemas.microsoft.com/office/drawing/2014/main" id="{CA211FC8-1362-85AA-092F-0F274FEA28D6}"/>
                </a:ext>
              </a:extLst>
            </p:cNvPr>
            <p:cNvSpPr txBox="1"/>
            <p:nvPr/>
          </p:nvSpPr>
          <p:spPr>
            <a:xfrm>
              <a:off x="10826179" y="2883857"/>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expert2</a:t>
              </a:r>
            </a:p>
          </p:txBody>
        </p:sp>
        <p:sp>
          <p:nvSpPr>
            <p:cNvPr id="48" name="文本框 47">
              <a:extLst>
                <a:ext uri="{FF2B5EF4-FFF2-40B4-BE49-F238E27FC236}">
                  <a16:creationId xmlns:a16="http://schemas.microsoft.com/office/drawing/2014/main" id="{BD797053-BACA-0F18-A1A7-DDC53B651974}"/>
                </a:ext>
              </a:extLst>
            </p:cNvPr>
            <p:cNvSpPr txBox="1"/>
            <p:nvPr/>
          </p:nvSpPr>
          <p:spPr>
            <a:xfrm>
              <a:off x="11877124" y="2879314"/>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expert3</a:t>
              </a:r>
            </a:p>
          </p:txBody>
        </p:sp>
        <p:sp>
          <p:nvSpPr>
            <p:cNvPr id="49" name="文本框 48">
              <a:extLst>
                <a:ext uri="{FF2B5EF4-FFF2-40B4-BE49-F238E27FC236}">
                  <a16:creationId xmlns:a16="http://schemas.microsoft.com/office/drawing/2014/main" id="{C77DA8E3-2478-5E59-7674-9C572BBB6694}"/>
                </a:ext>
              </a:extLst>
            </p:cNvPr>
            <p:cNvSpPr txBox="1"/>
            <p:nvPr/>
          </p:nvSpPr>
          <p:spPr>
            <a:xfrm>
              <a:off x="12870955" y="2860158"/>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expert4</a:t>
              </a:r>
            </a:p>
          </p:txBody>
        </p:sp>
        <p:cxnSp>
          <p:nvCxnSpPr>
            <p:cNvPr id="50" name="Google Shape;10217;p142">
              <a:extLst>
                <a:ext uri="{FF2B5EF4-FFF2-40B4-BE49-F238E27FC236}">
                  <a16:creationId xmlns:a16="http://schemas.microsoft.com/office/drawing/2014/main" id="{1F70EB53-FF53-F644-657E-FEFCF09B72A1}"/>
                </a:ext>
              </a:extLst>
            </p:cNvPr>
            <p:cNvCxnSpPr>
              <a:cxnSpLocks/>
              <a:stCxn id="39" idx="0"/>
              <a:endCxn id="43" idx="2"/>
            </p:cNvCxnSpPr>
            <p:nvPr/>
          </p:nvCxnSpPr>
          <p:spPr>
            <a:xfrm rot="16200000" flipV="1">
              <a:off x="11024472" y="2643295"/>
              <a:ext cx="397600" cy="153720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51" name="Google Shape;10217;p142">
              <a:extLst>
                <a:ext uri="{FF2B5EF4-FFF2-40B4-BE49-F238E27FC236}">
                  <a16:creationId xmlns:a16="http://schemas.microsoft.com/office/drawing/2014/main" id="{611E79E9-D9BD-74F2-E222-A4F6B69BE29D}"/>
                </a:ext>
              </a:extLst>
            </p:cNvPr>
            <p:cNvCxnSpPr>
              <a:cxnSpLocks/>
            </p:cNvCxnSpPr>
            <p:nvPr/>
          </p:nvCxnSpPr>
          <p:spPr>
            <a:xfrm flipH="1">
              <a:off x="9932104" y="2466193"/>
              <a:ext cx="1818815" cy="0"/>
            </a:xfrm>
            <a:prstGeom prst="straightConnector1">
              <a:avLst/>
            </a:prstGeom>
            <a:noFill/>
            <a:ln w="9525" cap="flat" cmpd="sng">
              <a:solidFill>
                <a:schemeClr val="dk2"/>
              </a:solidFill>
              <a:prstDash val="sysDash"/>
              <a:round/>
              <a:headEnd type="triangle" w="med" len="med"/>
              <a:tailEnd type="none" w="med" len="med"/>
            </a:ln>
          </p:spPr>
        </p:cxnSp>
        <p:sp>
          <p:nvSpPr>
            <p:cNvPr id="52" name="椭圆 51">
              <a:extLst>
                <a:ext uri="{FF2B5EF4-FFF2-40B4-BE49-F238E27FC236}">
                  <a16:creationId xmlns:a16="http://schemas.microsoft.com/office/drawing/2014/main" id="{82D683B2-9609-17C4-6198-3DB707A7DF23}"/>
                </a:ext>
              </a:extLst>
            </p:cNvPr>
            <p:cNvSpPr/>
            <p:nvPr/>
          </p:nvSpPr>
          <p:spPr>
            <a:xfrm>
              <a:off x="11750919" y="2291413"/>
              <a:ext cx="323850" cy="32385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cxnSp>
          <p:nvCxnSpPr>
            <p:cNvPr id="53" name="直接连接符 52">
              <a:extLst>
                <a:ext uri="{FF2B5EF4-FFF2-40B4-BE49-F238E27FC236}">
                  <a16:creationId xmlns:a16="http://schemas.microsoft.com/office/drawing/2014/main" id="{F93A13E6-C026-59EB-183E-185D8E62F9B1}"/>
                </a:ext>
              </a:extLst>
            </p:cNvPr>
            <p:cNvCxnSpPr/>
            <p:nvPr/>
          </p:nvCxnSpPr>
          <p:spPr>
            <a:xfrm rot="5400000">
              <a:off x="11833787" y="2361239"/>
              <a:ext cx="175736" cy="175736"/>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54" name="直接连接符 53">
              <a:extLst>
                <a:ext uri="{FF2B5EF4-FFF2-40B4-BE49-F238E27FC236}">
                  <a16:creationId xmlns:a16="http://schemas.microsoft.com/office/drawing/2014/main" id="{A78F9D65-8F89-2344-ED00-70EA807D5ACB}"/>
                </a:ext>
              </a:extLst>
            </p:cNvPr>
            <p:cNvCxnSpPr/>
            <p:nvPr/>
          </p:nvCxnSpPr>
          <p:spPr>
            <a:xfrm>
              <a:off x="11824976" y="2361239"/>
              <a:ext cx="175736" cy="175736"/>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55" name="Google Shape;10217;p142">
              <a:extLst>
                <a:ext uri="{FF2B5EF4-FFF2-40B4-BE49-F238E27FC236}">
                  <a16:creationId xmlns:a16="http://schemas.microsoft.com/office/drawing/2014/main" id="{0ED88CE9-2C7D-AAF6-6FDD-F510BBBEC841}"/>
                </a:ext>
              </a:extLst>
            </p:cNvPr>
            <p:cNvCxnSpPr>
              <a:cxnSpLocks/>
            </p:cNvCxnSpPr>
            <p:nvPr/>
          </p:nvCxnSpPr>
          <p:spPr>
            <a:xfrm rot="10800000">
              <a:off x="9932105" y="3802932"/>
              <a:ext cx="1930267" cy="1"/>
            </a:xfrm>
            <a:prstGeom prst="bentConnector3">
              <a:avLst>
                <a:gd name="adj1" fmla="val 50000"/>
              </a:avLst>
            </a:prstGeom>
            <a:noFill/>
            <a:ln w="9525" cap="flat" cmpd="sng">
              <a:solidFill>
                <a:schemeClr val="dk2"/>
              </a:solidFill>
              <a:prstDash val="sysDash"/>
              <a:round/>
              <a:headEnd type="none" w="med" len="med"/>
              <a:tailEnd type="none" w="med" len="med"/>
            </a:ln>
          </p:spPr>
        </p:cxnSp>
        <p:cxnSp>
          <p:nvCxnSpPr>
            <p:cNvPr id="56" name="Google Shape;10217;p142">
              <a:extLst>
                <a:ext uri="{FF2B5EF4-FFF2-40B4-BE49-F238E27FC236}">
                  <a16:creationId xmlns:a16="http://schemas.microsoft.com/office/drawing/2014/main" id="{54FB9536-42E4-0C43-A1AE-CBC40711AD38}"/>
                </a:ext>
              </a:extLst>
            </p:cNvPr>
            <p:cNvCxnSpPr>
              <a:cxnSpLocks/>
            </p:cNvCxnSpPr>
            <p:nvPr/>
          </p:nvCxnSpPr>
          <p:spPr>
            <a:xfrm rot="5400000" flipH="1" flipV="1">
              <a:off x="9266124" y="3139773"/>
              <a:ext cx="1331963" cy="3"/>
            </a:xfrm>
            <a:prstGeom prst="bentConnector3">
              <a:avLst>
                <a:gd name="adj1" fmla="val 50001"/>
              </a:avLst>
            </a:prstGeom>
            <a:noFill/>
            <a:ln w="9525" cap="flat" cmpd="sng">
              <a:solidFill>
                <a:schemeClr val="dk2"/>
              </a:solidFill>
              <a:prstDash val="sysDash"/>
              <a:round/>
              <a:headEnd type="none" w="med" len="med"/>
              <a:tailEnd type="none" w="med" len="med"/>
            </a:ln>
          </p:spPr>
        </p:cxnSp>
        <p:cxnSp>
          <p:nvCxnSpPr>
            <p:cNvPr id="60" name="Google Shape;10217;p142">
              <a:extLst>
                <a:ext uri="{FF2B5EF4-FFF2-40B4-BE49-F238E27FC236}">
                  <a16:creationId xmlns:a16="http://schemas.microsoft.com/office/drawing/2014/main" id="{27A76416-D19D-2A2C-DD52-43FEB09C83F2}"/>
                </a:ext>
              </a:extLst>
            </p:cNvPr>
            <p:cNvCxnSpPr>
              <a:cxnSpLocks/>
              <a:stCxn id="43" idx="0"/>
              <a:endCxn id="52" idx="4"/>
            </p:cNvCxnSpPr>
            <p:nvPr/>
          </p:nvCxnSpPr>
          <p:spPr>
            <a:xfrm rot="5400000" flipH="1" flipV="1">
              <a:off x="11051732" y="2018202"/>
              <a:ext cx="264051" cy="1458175"/>
            </a:xfrm>
            <a:prstGeom prst="bentConnector3">
              <a:avLst>
                <a:gd name="adj1" fmla="val 50000"/>
              </a:avLst>
            </a:prstGeom>
            <a:noFill/>
            <a:ln w="9525" cap="flat" cmpd="sng">
              <a:solidFill>
                <a:schemeClr val="dk2"/>
              </a:solidFill>
              <a:prstDash val="solid"/>
              <a:round/>
              <a:headEnd type="none" w="med" len="med"/>
              <a:tailEnd type="triangle" w="med" len="med"/>
            </a:ln>
          </p:spPr>
        </p:cxnSp>
      </p:grpSp>
      <p:sp>
        <p:nvSpPr>
          <p:cNvPr id="488" name="矩形 487">
            <a:extLst>
              <a:ext uri="{FF2B5EF4-FFF2-40B4-BE49-F238E27FC236}">
                <a16:creationId xmlns:a16="http://schemas.microsoft.com/office/drawing/2014/main" id="{8E8934D1-13E2-A3E5-F7E4-95B78170BFFB}"/>
              </a:ext>
            </a:extLst>
          </p:cNvPr>
          <p:cNvSpPr/>
          <p:nvPr/>
        </p:nvSpPr>
        <p:spPr>
          <a:xfrm>
            <a:off x="8346740" y="5771942"/>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504" name="椭圆 503">
            <a:extLst>
              <a:ext uri="{FF2B5EF4-FFF2-40B4-BE49-F238E27FC236}">
                <a16:creationId xmlns:a16="http://schemas.microsoft.com/office/drawing/2014/main" id="{1FFDFDBC-02B0-6A60-BFF3-D36F278F00F3}"/>
              </a:ext>
            </a:extLst>
          </p:cNvPr>
          <p:cNvSpPr/>
          <p:nvPr/>
        </p:nvSpPr>
        <p:spPr>
          <a:xfrm>
            <a:off x="9187543" y="5921091"/>
            <a:ext cx="238087" cy="241728"/>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506" name="文本框 505">
            <a:extLst>
              <a:ext uri="{FF2B5EF4-FFF2-40B4-BE49-F238E27FC236}">
                <a16:creationId xmlns:a16="http://schemas.microsoft.com/office/drawing/2014/main" id="{5539290B-FD19-F631-64FD-3AC250EEBF0A}"/>
              </a:ext>
            </a:extLst>
          </p:cNvPr>
          <p:cNvSpPr txBox="1"/>
          <p:nvPr/>
        </p:nvSpPr>
        <p:spPr>
          <a:xfrm>
            <a:off x="8291700" y="6364268"/>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8" name="椭圆 507">
            <a:extLst>
              <a:ext uri="{FF2B5EF4-FFF2-40B4-BE49-F238E27FC236}">
                <a16:creationId xmlns:a16="http://schemas.microsoft.com/office/drawing/2014/main" id="{62CBF9C5-6B8F-62D3-9FC2-C68E526292CF}"/>
              </a:ext>
            </a:extLst>
          </p:cNvPr>
          <p:cNvSpPr/>
          <p:nvPr/>
        </p:nvSpPr>
        <p:spPr>
          <a:xfrm>
            <a:off x="8583604" y="5921092"/>
            <a:ext cx="238087" cy="241728"/>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cxnSp>
        <p:nvCxnSpPr>
          <p:cNvPr id="510" name="直接箭头连接符 509">
            <a:extLst>
              <a:ext uri="{FF2B5EF4-FFF2-40B4-BE49-F238E27FC236}">
                <a16:creationId xmlns:a16="http://schemas.microsoft.com/office/drawing/2014/main" id="{54C9EE42-7CB1-3C9F-60DE-2D02BEF3F9D0}"/>
              </a:ext>
            </a:extLst>
          </p:cNvPr>
          <p:cNvCxnSpPr/>
          <p:nvPr/>
        </p:nvCxnSpPr>
        <p:spPr>
          <a:xfrm flipV="1">
            <a:off x="5456360" y="2660760"/>
            <a:ext cx="0" cy="39088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13" name="直接连接符 512">
            <a:extLst>
              <a:ext uri="{FF2B5EF4-FFF2-40B4-BE49-F238E27FC236}">
                <a16:creationId xmlns:a16="http://schemas.microsoft.com/office/drawing/2014/main" id="{2878C726-206A-232D-F0A8-C17C93B130C9}"/>
              </a:ext>
            </a:extLst>
          </p:cNvPr>
          <p:cNvCxnSpPr>
            <a:cxnSpLocks/>
            <a:endCxn id="35" idx="1"/>
          </p:cNvCxnSpPr>
          <p:nvPr/>
        </p:nvCxnSpPr>
        <p:spPr>
          <a:xfrm>
            <a:off x="11839212" y="3615696"/>
            <a:ext cx="1178069"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5" name="直接连接符 514">
            <a:extLst>
              <a:ext uri="{FF2B5EF4-FFF2-40B4-BE49-F238E27FC236}">
                <a16:creationId xmlns:a16="http://schemas.microsoft.com/office/drawing/2014/main" id="{6EE2A960-84BC-77BE-E842-644B870EDDA6}"/>
              </a:ext>
            </a:extLst>
          </p:cNvPr>
          <p:cNvCxnSpPr>
            <a:cxnSpLocks/>
            <a:endCxn id="36" idx="1"/>
          </p:cNvCxnSpPr>
          <p:nvPr/>
        </p:nvCxnSpPr>
        <p:spPr>
          <a:xfrm>
            <a:off x="12069665" y="6654401"/>
            <a:ext cx="933974" cy="3608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38" name="矩形 537">
            <a:extLst>
              <a:ext uri="{FF2B5EF4-FFF2-40B4-BE49-F238E27FC236}">
                <a16:creationId xmlns:a16="http://schemas.microsoft.com/office/drawing/2014/main" id="{2136E094-E7A6-6B63-7208-1E6354970199}"/>
              </a:ext>
            </a:extLst>
          </p:cNvPr>
          <p:cNvSpPr/>
          <p:nvPr/>
        </p:nvSpPr>
        <p:spPr>
          <a:xfrm>
            <a:off x="10236288" y="1820317"/>
            <a:ext cx="7500275" cy="5747484"/>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aphicFrame>
        <p:nvGraphicFramePr>
          <p:cNvPr id="546" name="对象 545">
            <a:hlinkClick r:id="" action="ppaction://ole?verb=0"/>
            <a:extLst>
              <a:ext uri="{FF2B5EF4-FFF2-40B4-BE49-F238E27FC236}">
                <a16:creationId xmlns:a16="http://schemas.microsoft.com/office/drawing/2014/main" id="{CE8953CB-9CCE-C160-258C-6EE259F54F75}"/>
              </a:ext>
            </a:extLst>
          </p:cNvPr>
          <p:cNvGraphicFramePr>
            <a:graphicFrameLocks noChangeAspect="1"/>
          </p:cNvGraphicFramePr>
          <p:nvPr>
            <p:extLst>
              <p:ext uri="{D42A27DB-BD31-4B8C-83A1-F6EECF244321}">
                <p14:modId xmlns:p14="http://schemas.microsoft.com/office/powerpoint/2010/main" val="2869592808"/>
              </p:ext>
            </p:extLst>
          </p:nvPr>
        </p:nvGraphicFramePr>
        <p:xfrm>
          <a:off x="2684468" y="5408278"/>
          <a:ext cx="228600" cy="188913"/>
        </p:xfrm>
        <a:graphic>
          <a:graphicData uri="http://schemas.openxmlformats.org/presentationml/2006/ole">
            <mc:AlternateContent xmlns:mc="http://schemas.openxmlformats.org/markup-compatibility/2006">
              <mc:Choice xmlns:v="urn:schemas-microsoft-com:vml" Requires="v">
                <p:oleObj r:id="rId7" imgW="215900" imgH="177165" progId="Equation.KSEE3">
                  <p:embed/>
                </p:oleObj>
              </mc:Choice>
              <mc:Fallback>
                <p:oleObj r:id="rId7" imgW="215900" imgH="177165" progId="Equation.KSEE3">
                  <p:embed/>
                  <p:pic>
                    <p:nvPicPr>
                      <p:cNvPr id="32" name="对象 31">
                        <a:hlinkClick r:id="" action="ppaction://ole?verb=0"/>
                        <a:extLst>
                          <a:ext uri="{FF2B5EF4-FFF2-40B4-BE49-F238E27FC236}">
                            <a16:creationId xmlns:a16="http://schemas.microsoft.com/office/drawing/2014/main" id="{35C120CC-C87E-154B-B6FA-FAE03A79893B}"/>
                          </a:ext>
                        </a:extLst>
                      </p:cNvPr>
                      <p:cNvPicPr/>
                      <p:nvPr/>
                    </p:nvPicPr>
                    <p:blipFill>
                      <a:blip r:embed="rId8"/>
                      <a:stretch>
                        <a:fillRect/>
                      </a:stretch>
                    </p:blipFill>
                    <p:spPr>
                      <a:xfrm>
                        <a:off x="2684468" y="5408278"/>
                        <a:ext cx="228600" cy="188913"/>
                      </a:xfrm>
                      <a:prstGeom prst="rect">
                        <a:avLst/>
                      </a:prstGeom>
                    </p:spPr>
                  </p:pic>
                </p:oleObj>
              </mc:Fallback>
            </mc:AlternateContent>
          </a:graphicData>
        </a:graphic>
      </p:graphicFrame>
      <p:sp>
        <p:nvSpPr>
          <p:cNvPr id="550" name="圆角矩形 440">
            <a:extLst>
              <a:ext uri="{FF2B5EF4-FFF2-40B4-BE49-F238E27FC236}">
                <a16:creationId xmlns:a16="http://schemas.microsoft.com/office/drawing/2014/main" id="{3A11B810-57A2-E7CF-2F16-1949D7CD1CB8}"/>
              </a:ext>
            </a:extLst>
          </p:cNvPr>
          <p:cNvSpPr/>
          <p:nvPr/>
        </p:nvSpPr>
        <p:spPr>
          <a:xfrm>
            <a:off x="3401110" y="5112073"/>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1" name="圆角矩形 440">
            <a:extLst>
              <a:ext uri="{FF2B5EF4-FFF2-40B4-BE49-F238E27FC236}">
                <a16:creationId xmlns:a16="http://schemas.microsoft.com/office/drawing/2014/main" id="{FDFE25DB-A8DF-C021-6746-4DFFDA3F4EAA}"/>
              </a:ext>
            </a:extLst>
          </p:cNvPr>
          <p:cNvSpPr/>
          <p:nvPr/>
        </p:nvSpPr>
        <p:spPr>
          <a:xfrm>
            <a:off x="3444206" y="5073675"/>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2" name="圆角矩形 440">
            <a:extLst>
              <a:ext uri="{FF2B5EF4-FFF2-40B4-BE49-F238E27FC236}">
                <a16:creationId xmlns:a16="http://schemas.microsoft.com/office/drawing/2014/main" id="{DFA8A402-A309-9116-23B2-57F1FA3C81E5}"/>
              </a:ext>
            </a:extLst>
          </p:cNvPr>
          <p:cNvSpPr/>
          <p:nvPr/>
        </p:nvSpPr>
        <p:spPr>
          <a:xfrm>
            <a:off x="3492849" y="5035277"/>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3" name="圆角矩形 440">
            <a:extLst>
              <a:ext uri="{FF2B5EF4-FFF2-40B4-BE49-F238E27FC236}">
                <a16:creationId xmlns:a16="http://schemas.microsoft.com/office/drawing/2014/main" id="{FA4C5F3B-47E2-C447-6C18-30128D89924D}"/>
              </a:ext>
            </a:extLst>
          </p:cNvPr>
          <p:cNvSpPr/>
          <p:nvPr/>
        </p:nvSpPr>
        <p:spPr>
          <a:xfrm>
            <a:off x="1282891" y="5093711"/>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4" name="圆角矩形 440">
            <a:extLst>
              <a:ext uri="{FF2B5EF4-FFF2-40B4-BE49-F238E27FC236}">
                <a16:creationId xmlns:a16="http://schemas.microsoft.com/office/drawing/2014/main" id="{34C85364-2A5C-A087-6E13-319FB8CA9272}"/>
              </a:ext>
            </a:extLst>
          </p:cNvPr>
          <p:cNvSpPr/>
          <p:nvPr/>
        </p:nvSpPr>
        <p:spPr>
          <a:xfrm>
            <a:off x="1325987" y="5055313"/>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5" name="圆角矩形 440">
            <a:extLst>
              <a:ext uri="{FF2B5EF4-FFF2-40B4-BE49-F238E27FC236}">
                <a16:creationId xmlns:a16="http://schemas.microsoft.com/office/drawing/2014/main" id="{4E42A0AC-EC69-9672-2290-2C3199F3F6D0}"/>
              </a:ext>
            </a:extLst>
          </p:cNvPr>
          <p:cNvSpPr/>
          <p:nvPr/>
        </p:nvSpPr>
        <p:spPr>
          <a:xfrm>
            <a:off x="1374630" y="5016915"/>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cxnSp>
        <p:nvCxnSpPr>
          <p:cNvPr id="560" name="直接箭头连接符 559">
            <a:extLst>
              <a:ext uri="{FF2B5EF4-FFF2-40B4-BE49-F238E27FC236}">
                <a16:creationId xmlns:a16="http://schemas.microsoft.com/office/drawing/2014/main" id="{DE8B3FB6-5C28-6BE5-ACF4-CF2DC914E297}"/>
              </a:ext>
            </a:extLst>
          </p:cNvPr>
          <p:cNvCxnSpPr>
            <a:cxnSpLocks/>
            <a:stCxn id="439" idx="0"/>
            <a:endCxn id="555" idx="2"/>
          </p:cNvCxnSpPr>
          <p:nvPr/>
        </p:nvCxnSpPr>
        <p:spPr>
          <a:xfrm flipV="1">
            <a:off x="2145250" y="5366650"/>
            <a:ext cx="5630" cy="429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6" name="圆角矩形 440">
            <a:extLst>
              <a:ext uri="{FF2B5EF4-FFF2-40B4-BE49-F238E27FC236}">
                <a16:creationId xmlns:a16="http://schemas.microsoft.com/office/drawing/2014/main" id="{556D8523-C63F-D711-CEA9-9CCA77FB92D4}"/>
              </a:ext>
            </a:extLst>
          </p:cNvPr>
          <p:cNvSpPr/>
          <p:nvPr/>
        </p:nvSpPr>
        <p:spPr>
          <a:xfrm>
            <a:off x="5615643" y="5116334"/>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67" name="圆角矩形 440">
            <a:extLst>
              <a:ext uri="{FF2B5EF4-FFF2-40B4-BE49-F238E27FC236}">
                <a16:creationId xmlns:a16="http://schemas.microsoft.com/office/drawing/2014/main" id="{01E3B5FA-AB11-0E26-EC96-0E972A8441E2}"/>
              </a:ext>
            </a:extLst>
          </p:cNvPr>
          <p:cNvSpPr/>
          <p:nvPr/>
        </p:nvSpPr>
        <p:spPr>
          <a:xfrm>
            <a:off x="5658739" y="5077936"/>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68" name="圆角矩形 440">
            <a:extLst>
              <a:ext uri="{FF2B5EF4-FFF2-40B4-BE49-F238E27FC236}">
                <a16:creationId xmlns:a16="http://schemas.microsoft.com/office/drawing/2014/main" id="{AD540D19-E59B-1180-6714-1F81F1DB732D}"/>
              </a:ext>
            </a:extLst>
          </p:cNvPr>
          <p:cNvSpPr/>
          <p:nvPr/>
        </p:nvSpPr>
        <p:spPr>
          <a:xfrm>
            <a:off x="5707382" y="5039538"/>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2" name="圆角矩形 440">
            <a:extLst>
              <a:ext uri="{FF2B5EF4-FFF2-40B4-BE49-F238E27FC236}">
                <a16:creationId xmlns:a16="http://schemas.microsoft.com/office/drawing/2014/main" id="{93BD0C58-29FB-BA43-9B52-B8097BA8C069}"/>
              </a:ext>
            </a:extLst>
          </p:cNvPr>
          <p:cNvSpPr/>
          <p:nvPr/>
        </p:nvSpPr>
        <p:spPr>
          <a:xfrm>
            <a:off x="8075751" y="5121828"/>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3" name="圆角矩形 440">
            <a:extLst>
              <a:ext uri="{FF2B5EF4-FFF2-40B4-BE49-F238E27FC236}">
                <a16:creationId xmlns:a16="http://schemas.microsoft.com/office/drawing/2014/main" id="{67275E9B-456E-F179-6389-9FA2AC977DF8}"/>
              </a:ext>
            </a:extLst>
          </p:cNvPr>
          <p:cNvSpPr/>
          <p:nvPr/>
        </p:nvSpPr>
        <p:spPr>
          <a:xfrm>
            <a:off x="8118847" y="5083430"/>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4" name="圆角矩形 440">
            <a:extLst>
              <a:ext uri="{FF2B5EF4-FFF2-40B4-BE49-F238E27FC236}">
                <a16:creationId xmlns:a16="http://schemas.microsoft.com/office/drawing/2014/main" id="{8495B094-FC16-AD28-3428-3CAF209C2115}"/>
              </a:ext>
            </a:extLst>
          </p:cNvPr>
          <p:cNvSpPr/>
          <p:nvPr/>
        </p:nvSpPr>
        <p:spPr>
          <a:xfrm>
            <a:off x="8167490" y="5045032"/>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cxnSp>
        <p:nvCxnSpPr>
          <p:cNvPr id="492" name="直接箭头连接符 491">
            <a:extLst>
              <a:ext uri="{FF2B5EF4-FFF2-40B4-BE49-F238E27FC236}">
                <a16:creationId xmlns:a16="http://schemas.microsoft.com/office/drawing/2014/main" id="{6F0A9D27-D356-1996-D4DF-044D7D6D654A}"/>
              </a:ext>
            </a:extLst>
          </p:cNvPr>
          <p:cNvCxnSpPr>
            <a:cxnSpLocks/>
          </p:cNvCxnSpPr>
          <p:nvPr/>
        </p:nvCxnSpPr>
        <p:spPr>
          <a:xfrm flipH="1" flipV="1">
            <a:off x="8993737" y="5390034"/>
            <a:ext cx="0"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1" name="直接箭头连接符 490">
            <a:extLst>
              <a:ext uri="{FF2B5EF4-FFF2-40B4-BE49-F238E27FC236}">
                <a16:creationId xmlns:a16="http://schemas.microsoft.com/office/drawing/2014/main" id="{BA876078-0230-B26F-3C48-2232BDA332EF}"/>
              </a:ext>
            </a:extLst>
          </p:cNvPr>
          <p:cNvCxnSpPr/>
          <p:nvPr/>
        </p:nvCxnSpPr>
        <p:spPr>
          <a:xfrm flipV="1">
            <a:off x="6378076" y="5390034"/>
            <a:ext cx="1097"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0" name="直接箭头连接符 489">
            <a:extLst>
              <a:ext uri="{FF2B5EF4-FFF2-40B4-BE49-F238E27FC236}">
                <a16:creationId xmlns:a16="http://schemas.microsoft.com/office/drawing/2014/main" id="{809342BC-58F3-4C56-3709-6BA9C7523AA7}"/>
              </a:ext>
            </a:extLst>
          </p:cNvPr>
          <p:cNvCxnSpPr>
            <a:cxnSpLocks/>
          </p:cNvCxnSpPr>
          <p:nvPr/>
        </p:nvCxnSpPr>
        <p:spPr>
          <a:xfrm flipV="1">
            <a:off x="4280281" y="5390034"/>
            <a:ext cx="1097"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641" name="文本框 640">
            <a:extLst>
              <a:ext uri="{FF2B5EF4-FFF2-40B4-BE49-F238E27FC236}">
                <a16:creationId xmlns:a16="http://schemas.microsoft.com/office/drawing/2014/main" id="{E44D83A6-CFA2-4692-C0EF-5BD0D7EFB045}"/>
              </a:ext>
            </a:extLst>
          </p:cNvPr>
          <p:cNvSpPr txBox="1"/>
          <p:nvPr/>
        </p:nvSpPr>
        <p:spPr>
          <a:xfrm>
            <a:off x="1009046" y="8107729"/>
            <a:ext cx="16727517" cy="2611099"/>
          </a:xfrm>
          <a:prstGeom prst="rect">
            <a:avLst/>
          </a:prstGeom>
          <a:noFill/>
        </p:spPr>
        <p:txBody>
          <a:bodyPr wrap="square" rtlCol="0">
            <a:spAutoFit/>
          </a:bodyPr>
          <a:lstStyle/>
          <a:p>
            <a:pPr>
              <a:lnSpc>
                <a:spcPts val="3960"/>
              </a:lnSpc>
            </a:pPr>
            <a:r>
              <a:rPr lang="en-US" altLang="zh-CN" sz="2800">
                <a:latin typeface="等线" panose="02010600030101010101" pitchFamily="2" charset="-122"/>
                <a:ea typeface="等线" panose="02010600030101010101" pitchFamily="2" charset="-122"/>
              </a:rPr>
              <a:t>1. </a:t>
            </a:r>
            <a:r>
              <a:rPr lang="zh-CN" altLang="en-US" sz="2800">
                <a:latin typeface="等线" panose="02010600030101010101" pitchFamily="2" charset="-122"/>
                <a:ea typeface="等线" panose="02010600030101010101" pitchFamily="2" charset="-122"/>
              </a:rPr>
              <a:t>客户端异构表征提取：</a:t>
            </a:r>
            <a:endParaRPr lang="en-US" altLang="zh-CN" sz="2800">
              <a:latin typeface="等线" panose="02010600030101010101" pitchFamily="2" charset="-122"/>
              <a:ea typeface="等线" panose="02010600030101010101" pitchFamily="2" charset="-122"/>
            </a:endParaRPr>
          </a:p>
          <a:p>
            <a:pPr marL="342900" indent="-342900">
              <a:lnSpc>
                <a:spcPts val="3960"/>
              </a:lnSpc>
              <a:buFont typeface="Arial" panose="020B0604020202020204" pitchFamily="34" charset="0"/>
              <a:buChar char="•"/>
            </a:pPr>
            <a:r>
              <a:rPr lang="zh-CN" altLang="en-US" sz="2400">
                <a:latin typeface="等线" panose="02010600030101010101" pitchFamily="2" charset="-122"/>
                <a:ea typeface="等线" panose="02010600030101010101" pitchFamily="2" charset="-122"/>
              </a:rPr>
              <a:t>客户端在模态异构和模型异构条件下</a:t>
            </a:r>
            <a:r>
              <a:rPr lang="en-US" altLang="zh-CN" sz="2400">
                <a:latin typeface="等线" panose="02010600030101010101" pitchFamily="2" charset="-122"/>
                <a:ea typeface="等线" panose="02010600030101010101" pitchFamily="2" charset="-122"/>
              </a:rPr>
              <a:t>.</a:t>
            </a:r>
          </a:p>
          <a:p>
            <a:pPr marL="342900" indent="-342900">
              <a:lnSpc>
                <a:spcPts val="3960"/>
              </a:lnSpc>
              <a:buFont typeface="Arial" panose="020B0604020202020204" pitchFamily="34" charset="0"/>
              <a:buChar char="•"/>
            </a:pPr>
            <a:r>
              <a:rPr lang="zh-CN" altLang="en-US" sz="2400">
                <a:latin typeface="等线" panose="02010600030101010101" pitchFamily="2" charset="-122"/>
                <a:ea typeface="等线" panose="02010600030101010101" pitchFamily="2" charset="-122"/>
              </a:rPr>
              <a:t>本地专家：可以是</a:t>
            </a:r>
            <a:r>
              <a:rPr lang="en-GB" altLang="zh-CN" sz="2400"/>
              <a:t>AutoEncoder </a:t>
            </a:r>
            <a:r>
              <a:rPr lang="zh-CN" altLang="en-US" sz="2400"/>
              <a:t>的 </a:t>
            </a:r>
            <a:r>
              <a:rPr lang="en-GB" altLang="zh-CN" sz="2400"/>
              <a:t>Bottleneck </a:t>
            </a:r>
            <a:r>
              <a:rPr lang="zh-CN" altLang="en-US" sz="2400"/>
              <a:t>表征，</a:t>
            </a:r>
            <a:r>
              <a:rPr lang="en-GB" altLang="zh-CN" sz="2400"/>
              <a:t>Transformer </a:t>
            </a:r>
            <a:r>
              <a:rPr lang="zh-CN" altLang="en-US" sz="2400"/>
              <a:t>模型中的 </a:t>
            </a:r>
            <a:r>
              <a:rPr lang="en-GB" altLang="zh-CN" sz="2400"/>
              <a:t>Hidden State</a:t>
            </a:r>
            <a:r>
              <a:rPr lang="zh-CN" altLang="en-US" sz="2400"/>
              <a:t>。</a:t>
            </a:r>
            <a:r>
              <a:rPr lang="zh-CN" altLang="en-US" sz="2400">
                <a:latin typeface="等线" panose="02010600030101010101" pitchFamily="2" charset="-122"/>
                <a:ea typeface="等线" panose="02010600030101010101" pitchFamily="2" charset="-122"/>
              </a:rPr>
              <a:t>每个客户端可以贡献多个专家。</a:t>
            </a:r>
            <a:endParaRPr lang="en-US" altLang="zh-CN" sz="2400">
              <a:latin typeface="等线" panose="02010600030101010101" pitchFamily="2" charset="-122"/>
              <a:ea typeface="等线" panose="02010600030101010101" pitchFamily="2" charset="-122"/>
            </a:endParaRPr>
          </a:p>
          <a:p>
            <a:pPr marL="342900" indent="-342900">
              <a:lnSpc>
                <a:spcPts val="3960"/>
              </a:lnSpc>
              <a:buFont typeface="Arial" panose="020B0604020202020204" pitchFamily="34" charset="0"/>
              <a:buChar char="•"/>
            </a:pPr>
            <a:r>
              <a:rPr lang="zh-CN" altLang="en-US" sz="2400">
                <a:latin typeface="等线" panose="02010600030101010101" pitchFamily="2" charset="-122"/>
                <a:ea typeface="等线" panose="02010600030101010101" pitchFamily="2" charset="-122"/>
              </a:rPr>
              <a:t>仅上传语义表征结构，即本地专家，以保障隐私并支持结构多样性。</a:t>
            </a:r>
          </a:p>
          <a:p>
            <a:pPr>
              <a:lnSpc>
                <a:spcPts val="3960"/>
              </a:lnSpc>
            </a:pPr>
            <a:endParaRPr lang="zh-CN" altLang="en-US" sz="2400">
              <a:latin typeface="等线" panose="02010600030101010101" pitchFamily="2" charset="-122"/>
              <a:ea typeface="等线" panose="02010600030101010101" pitchFamily="2" charset="-122"/>
            </a:endParaRPr>
          </a:p>
        </p:txBody>
      </p:sp>
      <p:cxnSp>
        <p:nvCxnSpPr>
          <p:cNvPr id="12" name="直接连接符 11">
            <a:extLst>
              <a:ext uri="{FF2B5EF4-FFF2-40B4-BE49-F238E27FC236}">
                <a16:creationId xmlns:a16="http://schemas.microsoft.com/office/drawing/2014/main" id="{674C0FE8-821B-0B0A-0878-D55908413D31}"/>
              </a:ext>
            </a:extLst>
          </p:cNvPr>
          <p:cNvCxnSpPr>
            <a:cxnSpLocks/>
            <a:stCxn id="52" idx="0"/>
          </p:cNvCxnSpPr>
          <p:nvPr/>
        </p:nvCxnSpPr>
        <p:spPr>
          <a:xfrm flipV="1">
            <a:off x="15182034" y="2297693"/>
            <a:ext cx="0" cy="2795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5930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29560-6DC0-0DF6-1F1F-9154B1A8B3DA}"/>
            </a:ext>
          </a:extLst>
        </p:cNvPr>
        <p:cNvGrpSpPr/>
        <p:nvPr/>
      </p:nvGrpSpPr>
      <p:grpSpPr>
        <a:xfrm>
          <a:off x="0" y="0"/>
          <a:ext cx="0" cy="0"/>
          <a:chOff x="0" y="0"/>
          <a:chExt cx="0" cy="0"/>
        </a:xfrm>
      </p:grpSpPr>
      <p:pic>
        <p:nvPicPr>
          <p:cNvPr id="531" name="图片 530">
            <a:extLst>
              <a:ext uri="{FF2B5EF4-FFF2-40B4-BE49-F238E27FC236}">
                <a16:creationId xmlns:a16="http://schemas.microsoft.com/office/drawing/2014/main" id="{A65013AA-807B-FBB6-8587-096235849834}"/>
              </a:ext>
            </a:extLst>
          </p:cNvPr>
          <p:cNvPicPr>
            <a:picLocks noChangeAspect="1"/>
          </p:cNvPicPr>
          <p:nvPr/>
        </p:nvPicPr>
        <p:blipFill>
          <a:blip r:embed="rId3"/>
          <a:srcRect l="8218"/>
          <a:stretch/>
        </p:blipFill>
        <p:spPr>
          <a:xfrm>
            <a:off x="10304902" y="2381890"/>
            <a:ext cx="2488305" cy="4620679"/>
          </a:xfrm>
          <a:prstGeom prst="rect">
            <a:avLst/>
          </a:prstGeom>
        </p:spPr>
      </p:pic>
      <p:sp>
        <p:nvSpPr>
          <p:cNvPr id="2" name="AutoShape 2">
            <a:extLst>
              <a:ext uri="{FF2B5EF4-FFF2-40B4-BE49-F238E27FC236}">
                <a16:creationId xmlns:a16="http://schemas.microsoft.com/office/drawing/2014/main" id="{565886BA-6DC9-16CB-31C3-4776D8BF17E8}"/>
              </a:ext>
            </a:extLst>
          </p:cNvPr>
          <p:cNvSpPr/>
          <p:nvPr/>
        </p:nvSpPr>
        <p:spPr>
          <a:xfrm flipV="1">
            <a:off x="1117234" y="1333500"/>
            <a:ext cx="16053531" cy="0"/>
          </a:xfrm>
          <a:prstGeom prst="line">
            <a:avLst/>
          </a:prstGeom>
          <a:ln w="9525" cap="rnd">
            <a:solidFill>
              <a:srgbClr val="000000"/>
            </a:solidFill>
            <a:prstDash val="solid"/>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3" name="Group 3">
            <a:extLst>
              <a:ext uri="{FF2B5EF4-FFF2-40B4-BE49-F238E27FC236}">
                <a16:creationId xmlns:a16="http://schemas.microsoft.com/office/drawing/2014/main" id="{8F59A506-4383-6FD7-DEDA-81BA2DD23719}"/>
              </a:ext>
            </a:extLst>
          </p:cNvPr>
          <p:cNvGrpSpPr/>
          <p:nvPr/>
        </p:nvGrpSpPr>
        <p:grpSpPr>
          <a:xfrm>
            <a:off x="1370222" y="566627"/>
            <a:ext cx="16084210" cy="730262"/>
            <a:chOff x="0" y="0"/>
            <a:chExt cx="21445614" cy="973682"/>
          </a:xfrm>
        </p:grpSpPr>
        <p:sp>
          <p:nvSpPr>
            <p:cNvPr id="4" name="Freeform 4">
              <a:extLst>
                <a:ext uri="{FF2B5EF4-FFF2-40B4-BE49-F238E27FC236}">
                  <a16:creationId xmlns:a16="http://schemas.microsoft.com/office/drawing/2014/main" id="{D5E4BB7A-C2F1-1B7B-78E4-9742B85C651D}"/>
                </a:ext>
              </a:extLst>
            </p:cNvPr>
            <p:cNvSpPr/>
            <p:nvPr/>
          </p:nvSpPr>
          <p:spPr>
            <a:xfrm>
              <a:off x="0" y="0"/>
              <a:ext cx="21445613" cy="973682"/>
            </a:xfrm>
            <a:custGeom>
              <a:avLst/>
              <a:gdLst/>
              <a:ahLst/>
              <a:cxnLst/>
              <a:rect l="l" t="t" r="r" b="b"/>
              <a:pathLst>
                <a:path w="21445613" h="973682">
                  <a:moveTo>
                    <a:pt x="0" y="0"/>
                  </a:moveTo>
                  <a:lnTo>
                    <a:pt x="21445613" y="0"/>
                  </a:lnTo>
                  <a:lnTo>
                    <a:pt x="21445613" y="973682"/>
                  </a:lnTo>
                  <a:lnTo>
                    <a:pt x="0" y="973682"/>
                  </a:lnTo>
                  <a:close/>
                </a:path>
              </a:pathLst>
            </a:custGeom>
            <a:solidFill>
              <a:srgbClr val="000000">
                <a:alpha val="0"/>
              </a:srgb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5" name="TextBox 5">
              <a:extLst>
                <a:ext uri="{FF2B5EF4-FFF2-40B4-BE49-F238E27FC236}">
                  <a16:creationId xmlns:a16="http://schemas.microsoft.com/office/drawing/2014/main" id="{5BC63685-71EC-0CD5-9FEB-AFFFD445DC1E}"/>
                </a:ext>
              </a:extLst>
            </p:cNvPr>
            <p:cNvSpPr txBox="1"/>
            <p:nvPr/>
          </p:nvSpPr>
          <p:spPr>
            <a:xfrm>
              <a:off x="0" y="-28575"/>
              <a:ext cx="21445614" cy="1002257"/>
            </a:xfrm>
            <a:prstGeom prst="rect">
              <a:avLst/>
            </a:prstGeom>
          </p:spPr>
          <p:txBody>
            <a:bodyPr lIns="0" tIns="0" rIns="0" bIns="0" rtlCol="0" anchor="t"/>
            <a:lstStyle/>
            <a:p>
              <a:pPr marL="0" marR="0" lvl="0" indent="0" algn="l" defTabSz="914400" rtl="0" eaLnBrk="1" fontAlgn="auto" latinLnBrk="0" hangingPunct="1">
                <a:lnSpc>
                  <a:spcPts val="4320"/>
                </a:lnSpc>
                <a:spcBef>
                  <a:spcPts val="0"/>
                </a:spcBef>
                <a:spcAft>
                  <a:spcPts val="0"/>
                </a:spcAft>
                <a:buClrTx/>
                <a:buSzTx/>
                <a:buFontTx/>
                <a:buNone/>
                <a:tabLst/>
                <a:defRPr/>
              </a:pPr>
              <a:r>
                <a:rPr kumimoji="0" lang="en-US" altLang="zh-CN" sz="3600" b="1" i="0" u="none" strike="noStrike" kern="1200" cap="none" spc="450" normalizeH="0" baseline="0" noProof="0">
                  <a:ln>
                    <a:noFill/>
                  </a:ln>
                  <a:solidFill>
                    <a:srgbClr val="141E8C"/>
                  </a:solidFill>
                  <a:effectLst/>
                  <a:uLnTx/>
                  <a:uFillTx/>
                  <a:latin typeface="Arimo Bold"/>
                  <a:ea typeface="Arimo Bold"/>
                  <a:cs typeface="Arimo Bold"/>
                  <a:sym typeface="Arimo Bold"/>
                </a:rPr>
                <a:t>3.4 技术路线</a:t>
              </a:r>
            </a:p>
          </p:txBody>
        </p:sp>
      </p:grpSp>
      <p:sp>
        <p:nvSpPr>
          <p:cNvPr id="439" name="矩形 438">
            <a:extLst>
              <a:ext uri="{FF2B5EF4-FFF2-40B4-BE49-F238E27FC236}">
                <a16:creationId xmlns:a16="http://schemas.microsoft.com/office/drawing/2014/main" id="{CB3FA29C-F86D-1517-15E8-D9EE81714687}"/>
              </a:ext>
            </a:extLst>
          </p:cNvPr>
          <p:cNvSpPr/>
          <p:nvPr/>
        </p:nvSpPr>
        <p:spPr>
          <a:xfrm>
            <a:off x="1497550" y="5796302"/>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48" name="矩形 447">
            <a:extLst>
              <a:ext uri="{FF2B5EF4-FFF2-40B4-BE49-F238E27FC236}">
                <a16:creationId xmlns:a16="http://schemas.microsoft.com/office/drawing/2014/main" id="{4715CDAA-2EB6-8988-4100-5D3F4A857934}"/>
              </a:ext>
            </a:extLst>
          </p:cNvPr>
          <p:cNvSpPr/>
          <p:nvPr/>
        </p:nvSpPr>
        <p:spPr>
          <a:xfrm>
            <a:off x="1199420" y="4292484"/>
            <a:ext cx="8709359" cy="1306313"/>
          </a:xfrm>
          <a:prstGeom prst="rect">
            <a:avLst/>
          </a:prstGeom>
          <a:solidFill>
            <a:srgbClr val="D9E8FB"/>
          </a:solidFill>
          <a:ln w="15875">
            <a:solidFill>
              <a:srgbClr val="90B9ED"/>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49" name="矩形 448">
            <a:extLst>
              <a:ext uri="{FF2B5EF4-FFF2-40B4-BE49-F238E27FC236}">
                <a16:creationId xmlns:a16="http://schemas.microsoft.com/office/drawing/2014/main" id="{E91BE003-2242-0DD6-EEB3-DBCDF0A9E830}"/>
              </a:ext>
            </a:extLst>
          </p:cNvPr>
          <p:cNvSpPr/>
          <p:nvPr/>
        </p:nvSpPr>
        <p:spPr>
          <a:xfrm>
            <a:off x="1190094" y="2080666"/>
            <a:ext cx="8709359" cy="2106900"/>
          </a:xfrm>
          <a:prstGeom prst="rect">
            <a:avLst/>
          </a:prstGeom>
          <a:solidFill>
            <a:srgbClr val="FFF2CC"/>
          </a:solidFill>
          <a:ln w="15875">
            <a:solidFill>
              <a:srgbClr val="FFD88B"/>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nvGrpSpPr>
          <p:cNvPr id="701" name="组合 700">
            <a:extLst>
              <a:ext uri="{FF2B5EF4-FFF2-40B4-BE49-F238E27FC236}">
                <a16:creationId xmlns:a16="http://schemas.microsoft.com/office/drawing/2014/main" id="{3AF88FFE-1868-60DD-40E0-757407121D1B}"/>
              </a:ext>
            </a:extLst>
          </p:cNvPr>
          <p:cNvGrpSpPr/>
          <p:nvPr/>
        </p:nvGrpSpPr>
        <p:grpSpPr>
          <a:xfrm>
            <a:off x="1698889" y="5929261"/>
            <a:ext cx="862378" cy="250986"/>
            <a:chOff x="4288" y="1734"/>
            <a:chExt cx="786" cy="244"/>
          </a:xfrm>
        </p:grpSpPr>
        <p:sp>
          <p:nvSpPr>
            <p:cNvPr id="705" name="椭圆 704">
              <a:extLst>
                <a:ext uri="{FF2B5EF4-FFF2-40B4-BE49-F238E27FC236}">
                  <a16:creationId xmlns:a16="http://schemas.microsoft.com/office/drawing/2014/main" id="{8CEF03B6-CE9F-2783-6A96-910308FAFEC2}"/>
                </a:ext>
              </a:extLst>
            </p:cNvPr>
            <p:cNvSpPr/>
            <p:nvPr/>
          </p:nvSpPr>
          <p:spPr>
            <a:xfrm>
              <a:off x="4288" y="1734"/>
              <a:ext cx="217" cy="235"/>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707" name="椭圆 706">
              <a:extLst>
                <a:ext uri="{FF2B5EF4-FFF2-40B4-BE49-F238E27FC236}">
                  <a16:creationId xmlns:a16="http://schemas.microsoft.com/office/drawing/2014/main" id="{EC43F312-4AC1-118E-70D0-9808C897079D}"/>
                </a:ext>
              </a:extLst>
            </p:cNvPr>
            <p:cNvSpPr/>
            <p:nvPr/>
          </p:nvSpPr>
          <p:spPr>
            <a:xfrm>
              <a:off x="4572" y="1743"/>
              <a:ext cx="217" cy="235"/>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708" name="椭圆 707">
              <a:extLst>
                <a:ext uri="{FF2B5EF4-FFF2-40B4-BE49-F238E27FC236}">
                  <a16:creationId xmlns:a16="http://schemas.microsoft.com/office/drawing/2014/main" id="{FB978B3E-37E2-BED0-23D4-FCE1C078A44F}"/>
                </a:ext>
              </a:extLst>
            </p:cNvPr>
            <p:cNvSpPr/>
            <p:nvPr/>
          </p:nvSpPr>
          <p:spPr>
            <a:xfrm>
              <a:off x="4857" y="1743"/>
              <a:ext cx="217" cy="235"/>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sp>
        <p:nvSpPr>
          <p:cNvPr id="463" name="矩形 462">
            <a:extLst>
              <a:ext uri="{FF2B5EF4-FFF2-40B4-BE49-F238E27FC236}">
                <a16:creationId xmlns:a16="http://schemas.microsoft.com/office/drawing/2014/main" id="{A24FB23F-87A7-B58D-026F-7B6A891080C1}"/>
              </a:ext>
            </a:extLst>
          </p:cNvPr>
          <p:cNvSpPr/>
          <p:nvPr/>
        </p:nvSpPr>
        <p:spPr>
          <a:xfrm>
            <a:off x="1112118" y="1854873"/>
            <a:ext cx="8911098" cy="6324600"/>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65" name="圆角矩形 436">
            <a:extLst>
              <a:ext uri="{FF2B5EF4-FFF2-40B4-BE49-F238E27FC236}">
                <a16:creationId xmlns:a16="http://schemas.microsoft.com/office/drawing/2014/main" id="{0531526A-72AA-0C9E-F2D7-39EC92C5F3D1}"/>
              </a:ext>
            </a:extLst>
          </p:cNvPr>
          <p:cNvSpPr/>
          <p:nvPr/>
        </p:nvSpPr>
        <p:spPr>
          <a:xfrm>
            <a:off x="1276169" y="2303061"/>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kern="1200">
                <a:solidFill>
                  <a:srgbClr val="000000"/>
                </a:solidFill>
                <a:latin typeface="Times New Roman" panose="02020603050405020304" pitchFamily="18" charset="0"/>
                <a:ea typeface="微软雅黑"/>
                <a:cs typeface="Times New Roman" panose="02020603050405020304" pitchFamily="18" charset="0"/>
              </a:rPr>
              <a:t>Prediction Heads</a:t>
            </a:r>
          </a:p>
        </p:txBody>
      </p:sp>
      <p:sp>
        <p:nvSpPr>
          <p:cNvPr id="466" name="圆角矩形 437">
            <a:extLst>
              <a:ext uri="{FF2B5EF4-FFF2-40B4-BE49-F238E27FC236}">
                <a16:creationId xmlns:a16="http://schemas.microsoft.com/office/drawing/2014/main" id="{979376CE-0077-3E89-3E51-7D0174D9AB20}"/>
              </a:ext>
            </a:extLst>
          </p:cNvPr>
          <p:cNvSpPr/>
          <p:nvPr/>
        </p:nvSpPr>
        <p:spPr>
          <a:xfrm>
            <a:off x="1288291" y="3734967"/>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sz="1800" kern="1200">
                <a:solidFill>
                  <a:srgbClr val="000000"/>
                </a:solidFill>
                <a:latin typeface="Times New Roman" panose="02020603050405020304" pitchFamily="18" charset="0"/>
                <a:ea typeface="微软雅黑"/>
                <a:cs typeface="Times New Roman" panose="02020603050405020304" pitchFamily="18" charset="0"/>
              </a:rPr>
              <a:t>Concatenation Layer</a:t>
            </a:r>
          </a:p>
        </p:txBody>
      </p:sp>
      <p:sp>
        <p:nvSpPr>
          <p:cNvPr id="468" name="圆角矩形 438">
            <a:extLst>
              <a:ext uri="{FF2B5EF4-FFF2-40B4-BE49-F238E27FC236}">
                <a16:creationId xmlns:a16="http://schemas.microsoft.com/office/drawing/2014/main" id="{358B1F9A-597F-7049-B446-A73F03A85332}"/>
              </a:ext>
            </a:extLst>
          </p:cNvPr>
          <p:cNvSpPr/>
          <p:nvPr/>
        </p:nvSpPr>
        <p:spPr>
          <a:xfrm>
            <a:off x="1336566" y="4427236"/>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GB" altLang="zh-CN">
                <a:solidFill>
                  <a:schemeClr val="tx1"/>
                </a:solidFill>
                <a:latin typeface="Times New Roman" panose="02020603050405020304" pitchFamily="18" charset="0"/>
                <a:cs typeface="Times New Roman" panose="02020603050405020304" pitchFamily="18" charset="0"/>
              </a:rPr>
              <a:t>Shared Projection Head(MLP)</a:t>
            </a:r>
            <a:endParaRPr lang="en-US" altLang="zh-CN" kern="1200">
              <a:solidFill>
                <a:schemeClr val="tx1"/>
              </a:solidFill>
              <a:latin typeface="Times New Roman" panose="02020603050405020304" pitchFamily="18" charset="0"/>
              <a:ea typeface="微软雅黑"/>
              <a:cs typeface="Times New Roman" panose="02020603050405020304" pitchFamily="18" charset="0"/>
            </a:endParaRPr>
          </a:p>
        </p:txBody>
      </p:sp>
      <p:cxnSp>
        <p:nvCxnSpPr>
          <p:cNvPr id="493" name="直接箭头连接符 492">
            <a:extLst>
              <a:ext uri="{FF2B5EF4-FFF2-40B4-BE49-F238E27FC236}">
                <a16:creationId xmlns:a16="http://schemas.microsoft.com/office/drawing/2014/main" id="{C260A3B5-D8C7-573F-F622-FA85E5D8DE0D}"/>
              </a:ext>
            </a:extLst>
          </p:cNvPr>
          <p:cNvCxnSpPr/>
          <p:nvPr/>
        </p:nvCxnSpPr>
        <p:spPr>
          <a:xfrm flipV="1">
            <a:off x="2112268" y="4786228"/>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4" name="直接箭头连接符 493">
            <a:extLst>
              <a:ext uri="{FF2B5EF4-FFF2-40B4-BE49-F238E27FC236}">
                <a16:creationId xmlns:a16="http://schemas.microsoft.com/office/drawing/2014/main" id="{1A0D96DD-786A-C687-14B3-FBF40C64ED8E}"/>
              </a:ext>
            </a:extLst>
          </p:cNvPr>
          <p:cNvCxnSpPr/>
          <p:nvPr/>
        </p:nvCxnSpPr>
        <p:spPr>
          <a:xfrm flipV="1">
            <a:off x="4280281" y="4786228"/>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5" name="直接箭头连接符 494">
            <a:extLst>
              <a:ext uri="{FF2B5EF4-FFF2-40B4-BE49-F238E27FC236}">
                <a16:creationId xmlns:a16="http://schemas.microsoft.com/office/drawing/2014/main" id="{7CBA3291-AE97-4704-2807-06A1EFE79121}"/>
              </a:ext>
            </a:extLst>
          </p:cNvPr>
          <p:cNvCxnSpPr/>
          <p:nvPr/>
        </p:nvCxnSpPr>
        <p:spPr>
          <a:xfrm flipV="1">
            <a:off x="6380271" y="4784171"/>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6" name="直接箭头连接符 495">
            <a:extLst>
              <a:ext uri="{FF2B5EF4-FFF2-40B4-BE49-F238E27FC236}">
                <a16:creationId xmlns:a16="http://schemas.microsoft.com/office/drawing/2014/main" id="{1F875CCC-56A3-D85E-1288-36878AAE54A1}"/>
              </a:ext>
            </a:extLst>
          </p:cNvPr>
          <p:cNvCxnSpPr/>
          <p:nvPr/>
        </p:nvCxnSpPr>
        <p:spPr>
          <a:xfrm flipV="1">
            <a:off x="8993737" y="4776970"/>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0" name="直接箭头连接符 499">
            <a:extLst>
              <a:ext uri="{FF2B5EF4-FFF2-40B4-BE49-F238E27FC236}">
                <a16:creationId xmlns:a16="http://schemas.microsoft.com/office/drawing/2014/main" id="{448D05DB-550D-EFE9-5EFF-7DB76DB29704}"/>
              </a:ext>
            </a:extLst>
          </p:cNvPr>
          <p:cNvCxnSpPr>
            <a:cxnSpLocks/>
          </p:cNvCxnSpPr>
          <p:nvPr/>
        </p:nvCxnSpPr>
        <p:spPr>
          <a:xfrm flipV="1">
            <a:off x="2111170" y="408984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1" name="直接箭头连接符 500">
            <a:extLst>
              <a:ext uri="{FF2B5EF4-FFF2-40B4-BE49-F238E27FC236}">
                <a16:creationId xmlns:a16="http://schemas.microsoft.com/office/drawing/2014/main" id="{9DB3F2C9-D9D2-FB27-61E2-6A160E7413E5}"/>
              </a:ext>
            </a:extLst>
          </p:cNvPr>
          <p:cNvCxnSpPr>
            <a:cxnSpLocks/>
          </p:cNvCxnSpPr>
          <p:nvPr/>
        </p:nvCxnSpPr>
        <p:spPr>
          <a:xfrm flipV="1">
            <a:off x="4279184" y="408984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2" name="直接箭头连接符 501">
            <a:extLst>
              <a:ext uri="{FF2B5EF4-FFF2-40B4-BE49-F238E27FC236}">
                <a16:creationId xmlns:a16="http://schemas.microsoft.com/office/drawing/2014/main" id="{58618148-FB57-AEFC-9248-74409782C0C1}"/>
              </a:ext>
            </a:extLst>
          </p:cNvPr>
          <p:cNvCxnSpPr>
            <a:cxnSpLocks/>
          </p:cNvCxnSpPr>
          <p:nvPr/>
        </p:nvCxnSpPr>
        <p:spPr>
          <a:xfrm flipV="1">
            <a:off x="6376979" y="4086759"/>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3" name="直接箭头连接符 502">
            <a:extLst>
              <a:ext uri="{FF2B5EF4-FFF2-40B4-BE49-F238E27FC236}">
                <a16:creationId xmlns:a16="http://schemas.microsoft.com/office/drawing/2014/main" id="{1EF78801-5A40-262C-6D9E-DDFDF8401204}"/>
              </a:ext>
            </a:extLst>
          </p:cNvPr>
          <p:cNvCxnSpPr>
            <a:cxnSpLocks/>
          </p:cNvCxnSpPr>
          <p:nvPr/>
        </p:nvCxnSpPr>
        <p:spPr>
          <a:xfrm flipV="1">
            <a:off x="8992640" y="4085730"/>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5" name="直接箭头连接符 504">
            <a:extLst>
              <a:ext uri="{FF2B5EF4-FFF2-40B4-BE49-F238E27FC236}">
                <a16:creationId xmlns:a16="http://schemas.microsoft.com/office/drawing/2014/main" id="{9AE84781-61A6-8B0F-BB80-BB2D58F590DF}"/>
              </a:ext>
            </a:extLst>
          </p:cNvPr>
          <p:cNvCxnSpPr>
            <a:cxnSpLocks/>
          </p:cNvCxnSpPr>
          <p:nvPr/>
        </p:nvCxnSpPr>
        <p:spPr>
          <a:xfrm flipV="1">
            <a:off x="5448467" y="1638300"/>
            <a:ext cx="0" cy="659393"/>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526" name="文本框 525">
            <a:extLst>
              <a:ext uri="{FF2B5EF4-FFF2-40B4-BE49-F238E27FC236}">
                <a16:creationId xmlns:a16="http://schemas.microsoft.com/office/drawing/2014/main" id="{EC3683E2-433D-11B3-CFE1-836130EABCE5}"/>
              </a:ext>
            </a:extLst>
          </p:cNvPr>
          <p:cNvSpPr txBox="1"/>
          <p:nvPr/>
        </p:nvSpPr>
        <p:spPr>
          <a:xfrm>
            <a:off x="7320548" y="4916864"/>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7" name="文本框 526">
            <a:extLst>
              <a:ext uri="{FF2B5EF4-FFF2-40B4-BE49-F238E27FC236}">
                <a16:creationId xmlns:a16="http://schemas.microsoft.com/office/drawing/2014/main" id="{9B045D42-CBF0-2E40-BC5E-A59A85B45FDF}"/>
              </a:ext>
            </a:extLst>
          </p:cNvPr>
          <p:cNvSpPr txBox="1"/>
          <p:nvPr/>
        </p:nvSpPr>
        <p:spPr>
          <a:xfrm>
            <a:off x="7320548" y="5836460"/>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8" name="文本框 527">
            <a:extLst>
              <a:ext uri="{FF2B5EF4-FFF2-40B4-BE49-F238E27FC236}">
                <a16:creationId xmlns:a16="http://schemas.microsoft.com/office/drawing/2014/main" id="{9D6086D9-F300-5225-743C-350A052B8904}"/>
              </a:ext>
            </a:extLst>
          </p:cNvPr>
          <p:cNvSpPr txBox="1"/>
          <p:nvPr/>
        </p:nvSpPr>
        <p:spPr>
          <a:xfrm>
            <a:off x="7320548" y="3220651"/>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22" name="文本框 421">
            <a:extLst>
              <a:ext uri="{FF2B5EF4-FFF2-40B4-BE49-F238E27FC236}">
                <a16:creationId xmlns:a16="http://schemas.microsoft.com/office/drawing/2014/main" id="{B77382EA-EAB2-0D01-6108-E03FDE650491}"/>
              </a:ext>
            </a:extLst>
          </p:cNvPr>
          <p:cNvSpPr txBox="1"/>
          <p:nvPr/>
        </p:nvSpPr>
        <p:spPr>
          <a:xfrm>
            <a:off x="1408430" y="6359551"/>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06" name="组合 405">
            <a:extLst>
              <a:ext uri="{FF2B5EF4-FFF2-40B4-BE49-F238E27FC236}">
                <a16:creationId xmlns:a16="http://schemas.microsoft.com/office/drawing/2014/main" id="{828B84FE-CCD9-7851-A9B4-711060DDF78A}"/>
              </a:ext>
            </a:extLst>
          </p:cNvPr>
          <p:cNvGrpSpPr/>
          <p:nvPr/>
        </p:nvGrpSpPr>
        <p:grpSpPr>
          <a:xfrm>
            <a:off x="1620174" y="7254788"/>
            <a:ext cx="6831271" cy="394494"/>
            <a:chOff x="3853" y="8773"/>
            <a:chExt cx="5809" cy="356"/>
          </a:xfrm>
        </p:grpSpPr>
        <p:sp>
          <p:nvSpPr>
            <p:cNvPr id="407" name="椭圆 406">
              <a:extLst>
                <a:ext uri="{FF2B5EF4-FFF2-40B4-BE49-F238E27FC236}">
                  <a16:creationId xmlns:a16="http://schemas.microsoft.com/office/drawing/2014/main" id="{CECACC2D-4336-CDF2-48D5-5F766217844B}"/>
                </a:ext>
              </a:extLst>
            </p:cNvPr>
            <p:cNvSpPr/>
            <p:nvPr/>
          </p:nvSpPr>
          <p:spPr>
            <a:xfrm>
              <a:off x="4036" y="8915"/>
              <a:ext cx="113" cy="113"/>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8" name="椭圆 407">
              <a:extLst>
                <a:ext uri="{FF2B5EF4-FFF2-40B4-BE49-F238E27FC236}">
                  <a16:creationId xmlns:a16="http://schemas.microsoft.com/office/drawing/2014/main" id="{DDC91D57-6D2B-6E5E-A464-AD7799D60EF7}"/>
                </a:ext>
              </a:extLst>
            </p:cNvPr>
            <p:cNvSpPr/>
            <p:nvPr/>
          </p:nvSpPr>
          <p:spPr>
            <a:xfrm>
              <a:off x="5748" y="8887"/>
              <a:ext cx="113" cy="113"/>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9" name="椭圆 408">
              <a:extLst>
                <a:ext uri="{FF2B5EF4-FFF2-40B4-BE49-F238E27FC236}">
                  <a16:creationId xmlns:a16="http://schemas.microsoft.com/office/drawing/2014/main" id="{A4BE2EEB-EEC0-4F4A-9344-C6FE6DD62A14}"/>
                </a:ext>
              </a:extLst>
            </p:cNvPr>
            <p:cNvSpPr/>
            <p:nvPr/>
          </p:nvSpPr>
          <p:spPr>
            <a:xfrm>
              <a:off x="7925" y="8855"/>
              <a:ext cx="113" cy="113"/>
            </a:xfrm>
            <a:prstGeom prst="ellipse">
              <a:avLst/>
            </a:prstGeom>
            <a:solidFill>
              <a:srgbClr val="E1D2E5"/>
            </a:solidFill>
            <a:ln w="6350">
              <a:solidFill>
                <a:srgbClr val="9F6AA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10" name="文本框 409">
              <a:extLst>
                <a:ext uri="{FF2B5EF4-FFF2-40B4-BE49-F238E27FC236}">
                  <a16:creationId xmlns:a16="http://schemas.microsoft.com/office/drawing/2014/main" id="{04BB0F48-11D0-19A0-D96F-7C9622F181B4}"/>
                </a:ext>
              </a:extLst>
            </p:cNvPr>
            <p:cNvSpPr txBox="1"/>
            <p:nvPr/>
          </p:nvSpPr>
          <p:spPr>
            <a:xfrm>
              <a:off x="3853" y="8778"/>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1</a:t>
              </a:r>
            </a:p>
          </p:txBody>
        </p:sp>
        <p:sp>
          <p:nvSpPr>
            <p:cNvPr id="411" name="文本框 410">
              <a:extLst>
                <a:ext uri="{FF2B5EF4-FFF2-40B4-BE49-F238E27FC236}">
                  <a16:creationId xmlns:a16="http://schemas.microsoft.com/office/drawing/2014/main" id="{97004827-AB75-D662-1969-87845EE01009}"/>
                </a:ext>
              </a:extLst>
            </p:cNvPr>
            <p:cNvSpPr txBox="1"/>
            <p:nvPr/>
          </p:nvSpPr>
          <p:spPr>
            <a:xfrm>
              <a:off x="5805" y="8773"/>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2</a:t>
              </a:r>
            </a:p>
          </p:txBody>
        </p:sp>
        <p:sp>
          <p:nvSpPr>
            <p:cNvPr id="412" name="文本框 411">
              <a:extLst>
                <a:ext uri="{FF2B5EF4-FFF2-40B4-BE49-F238E27FC236}">
                  <a16:creationId xmlns:a16="http://schemas.microsoft.com/office/drawing/2014/main" id="{C8745EF3-0D13-24D5-FFD9-B3315A5089E1}"/>
                </a:ext>
              </a:extLst>
            </p:cNvPr>
            <p:cNvSpPr txBox="1"/>
            <p:nvPr/>
          </p:nvSpPr>
          <p:spPr>
            <a:xfrm>
              <a:off x="8132" y="8823"/>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3</a:t>
              </a:r>
            </a:p>
          </p:txBody>
        </p:sp>
      </p:grpSp>
      <p:sp>
        <p:nvSpPr>
          <p:cNvPr id="399" name="矩形 398">
            <a:extLst>
              <a:ext uri="{FF2B5EF4-FFF2-40B4-BE49-F238E27FC236}">
                <a16:creationId xmlns:a16="http://schemas.microsoft.com/office/drawing/2014/main" id="{25B747DF-EFD8-F75C-82C5-987D1B8F0434}"/>
              </a:ext>
            </a:extLst>
          </p:cNvPr>
          <p:cNvSpPr/>
          <p:nvPr/>
        </p:nvSpPr>
        <p:spPr>
          <a:xfrm>
            <a:off x="1745033" y="7750201"/>
            <a:ext cx="273196" cy="256129"/>
          </a:xfrm>
          <a:prstGeom prst="rect">
            <a:avLst/>
          </a:prstGeom>
          <a:solidFill>
            <a:srgbClr val="D9E8FC"/>
          </a:solidFill>
          <a:ln>
            <a:solidFill>
              <a:srgbClr val="90B9ED"/>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0" name="矩形 399">
            <a:extLst>
              <a:ext uri="{FF2B5EF4-FFF2-40B4-BE49-F238E27FC236}">
                <a16:creationId xmlns:a16="http://schemas.microsoft.com/office/drawing/2014/main" id="{1A3844B2-F5B8-2A41-51FF-3B566BE6C2EB}"/>
              </a:ext>
            </a:extLst>
          </p:cNvPr>
          <p:cNvSpPr/>
          <p:nvPr/>
        </p:nvSpPr>
        <p:spPr>
          <a:xfrm>
            <a:off x="3778592" y="7750199"/>
            <a:ext cx="273196" cy="256129"/>
          </a:xfrm>
          <a:prstGeom prst="rect">
            <a:avLst/>
          </a:prstGeom>
          <a:solidFill>
            <a:srgbClr val="FFF2CC"/>
          </a:solidFill>
          <a:ln>
            <a:solidFill>
              <a:srgbClr val="FFD88B"/>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1" name="矩形 400">
            <a:extLst>
              <a:ext uri="{FF2B5EF4-FFF2-40B4-BE49-F238E27FC236}">
                <a16:creationId xmlns:a16="http://schemas.microsoft.com/office/drawing/2014/main" id="{C2F1A5F1-F722-7FAA-6376-8CB43A077345}"/>
              </a:ext>
            </a:extLst>
          </p:cNvPr>
          <p:cNvSpPr/>
          <p:nvPr/>
        </p:nvSpPr>
        <p:spPr>
          <a:xfrm>
            <a:off x="6337645" y="7750198"/>
            <a:ext cx="273196" cy="256129"/>
          </a:xfrm>
          <a:prstGeom prst="rect">
            <a:avLst/>
          </a:prstGeom>
          <a:solidFill>
            <a:srgbClr val="D5E8D4"/>
          </a:solidFill>
          <a:ln>
            <a:solidFill>
              <a:srgbClr val="93BF8F"/>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2" name="文本框 401">
            <a:extLst>
              <a:ext uri="{FF2B5EF4-FFF2-40B4-BE49-F238E27FC236}">
                <a16:creationId xmlns:a16="http://schemas.microsoft.com/office/drawing/2014/main" id="{C6F3C262-D7D2-1181-9509-81742C25E20C}"/>
              </a:ext>
            </a:extLst>
          </p:cNvPr>
          <p:cNvSpPr txBox="1"/>
          <p:nvPr/>
        </p:nvSpPr>
        <p:spPr>
          <a:xfrm>
            <a:off x="2048901" y="7693625"/>
            <a:ext cx="1570584"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Zoom-in Server</a:t>
            </a:r>
          </a:p>
        </p:txBody>
      </p:sp>
      <p:sp>
        <p:nvSpPr>
          <p:cNvPr id="403" name="文本框 402">
            <a:extLst>
              <a:ext uri="{FF2B5EF4-FFF2-40B4-BE49-F238E27FC236}">
                <a16:creationId xmlns:a16="http://schemas.microsoft.com/office/drawing/2014/main" id="{18F5E5EF-8216-D5CE-BD36-2DA4BCD99552}"/>
              </a:ext>
            </a:extLst>
          </p:cNvPr>
          <p:cNvSpPr txBox="1"/>
          <p:nvPr/>
        </p:nvSpPr>
        <p:spPr>
          <a:xfrm>
            <a:off x="4030949" y="7684027"/>
            <a:ext cx="1660992"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a:latin typeface="Times New Roman" panose="02020603050405020304" pitchFamily="18" charset="0"/>
                <a:ea typeface="宋体" panose="02010600030101010101" pitchFamily="2" charset="-122"/>
                <a:cs typeface="Times New Roman" panose="02020603050405020304" pitchFamily="18" charset="0"/>
              </a:rPr>
              <a:t>Zoom-in Client</a:t>
            </a:r>
            <a:endParaRPr lang="en-US" altLang="zh-CN" sz="1600"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4" name="文本框 403">
            <a:extLst>
              <a:ext uri="{FF2B5EF4-FFF2-40B4-BE49-F238E27FC236}">
                <a16:creationId xmlns:a16="http://schemas.microsoft.com/office/drawing/2014/main" id="{1D35639A-ACC6-C2B5-C7CC-E168F15C4802}"/>
              </a:ext>
            </a:extLst>
          </p:cNvPr>
          <p:cNvSpPr txBox="1"/>
          <p:nvPr/>
        </p:nvSpPr>
        <p:spPr>
          <a:xfrm>
            <a:off x="6196045" y="7684027"/>
            <a:ext cx="2711115"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a:latin typeface="Times New Roman" panose="02020603050405020304" pitchFamily="18" charset="0"/>
                <a:ea typeface="宋体" panose="02010600030101010101" pitchFamily="2" charset="-122"/>
                <a:cs typeface="Times New Roman" panose="02020603050405020304" pitchFamily="18" charset="0"/>
              </a:rPr>
              <a:t>Zoom-in MoE</a:t>
            </a:r>
            <a:endParaRPr lang="en-US" altLang="zh-CN" sz="1600"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1" name="圆角矩形 436">
            <a:extLst>
              <a:ext uri="{FF2B5EF4-FFF2-40B4-BE49-F238E27FC236}">
                <a16:creationId xmlns:a16="http://schemas.microsoft.com/office/drawing/2014/main" id="{64755219-467C-0DA7-3A3F-31BE16507F8B}"/>
              </a:ext>
            </a:extLst>
          </p:cNvPr>
          <p:cNvSpPr/>
          <p:nvPr/>
        </p:nvSpPr>
        <p:spPr>
          <a:xfrm>
            <a:off x="1288290" y="3051640"/>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sz="1800" kern="1200">
                <a:solidFill>
                  <a:srgbClr val="000000"/>
                </a:solidFill>
                <a:latin typeface="Times New Roman" panose="02020603050405020304" pitchFamily="18" charset="0"/>
                <a:ea typeface="微软雅黑"/>
                <a:cs typeface="Times New Roman" panose="02020603050405020304" pitchFamily="18" charset="0"/>
              </a:rPr>
              <a:t>Transformer Encoder</a:t>
            </a:r>
          </a:p>
        </p:txBody>
      </p:sp>
      <p:cxnSp>
        <p:nvCxnSpPr>
          <p:cNvPr id="842" name="直接箭头连接符 841">
            <a:extLst>
              <a:ext uri="{FF2B5EF4-FFF2-40B4-BE49-F238E27FC236}">
                <a16:creationId xmlns:a16="http://schemas.microsoft.com/office/drawing/2014/main" id="{CD47778A-D3A3-8CDD-AC75-BC2F9E723151}"/>
              </a:ext>
            </a:extLst>
          </p:cNvPr>
          <p:cNvCxnSpPr>
            <a:cxnSpLocks/>
          </p:cNvCxnSpPr>
          <p:nvPr/>
        </p:nvCxnSpPr>
        <p:spPr>
          <a:xfrm flipV="1">
            <a:off x="2109270" y="3387290"/>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6" name="直接箭头连接符 845">
            <a:extLst>
              <a:ext uri="{FF2B5EF4-FFF2-40B4-BE49-F238E27FC236}">
                <a16:creationId xmlns:a16="http://schemas.microsoft.com/office/drawing/2014/main" id="{9625FC76-A652-044B-6528-51337C0087C2}"/>
              </a:ext>
            </a:extLst>
          </p:cNvPr>
          <p:cNvCxnSpPr>
            <a:cxnSpLocks/>
          </p:cNvCxnSpPr>
          <p:nvPr/>
        </p:nvCxnSpPr>
        <p:spPr>
          <a:xfrm flipV="1">
            <a:off x="4288122" y="3395004"/>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7" name="直接箭头连接符 846">
            <a:extLst>
              <a:ext uri="{FF2B5EF4-FFF2-40B4-BE49-F238E27FC236}">
                <a16:creationId xmlns:a16="http://schemas.microsoft.com/office/drawing/2014/main" id="{4ACF3B0D-10AD-BEA3-DBAA-894C08A5BF8E}"/>
              </a:ext>
            </a:extLst>
          </p:cNvPr>
          <p:cNvCxnSpPr>
            <a:cxnSpLocks/>
          </p:cNvCxnSpPr>
          <p:nvPr/>
        </p:nvCxnSpPr>
        <p:spPr>
          <a:xfrm flipV="1">
            <a:off x="6380356" y="340137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8" name="直接箭头连接符 847">
            <a:extLst>
              <a:ext uri="{FF2B5EF4-FFF2-40B4-BE49-F238E27FC236}">
                <a16:creationId xmlns:a16="http://schemas.microsoft.com/office/drawing/2014/main" id="{D438B7EF-B803-42FC-353F-C4CDA7355A60}"/>
              </a:ext>
            </a:extLst>
          </p:cNvPr>
          <p:cNvCxnSpPr>
            <a:cxnSpLocks/>
          </p:cNvCxnSpPr>
          <p:nvPr/>
        </p:nvCxnSpPr>
        <p:spPr>
          <a:xfrm flipV="1">
            <a:off x="8991453" y="3391552"/>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57" name="矩形 56">
            <a:extLst>
              <a:ext uri="{FF2B5EF4-FFF2-40B4-BE49-F238E27FC236}">
                <a16:creationId xmlns:a16="http://schemas.microsoft.com/office/drawing/2014/main" id="{236899EA-DF2A-754B-C4A3-F1CC925BA6C2}"/>
              </a:ext>
            </a:extLst>
          </p:cNvPr>
          <p:cNvSpPr/>
          <p:nvPr/>
        </p:nvSpPr>
        <p:spPr>
          <a:xfrm>
            <a:off x="5757807" y="5773715"/>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nvGrpSpPr>
          <p:cNvPr id="58" name="组合 57">
            <a:extLst>
              <a:ext uri="{FF2B5EF4-FFF2-40B4-BE49-F238E27FC236}">
                <a16:creationId xmlns:a16="http://schemas.microsoft.com/office/drawing/2014/main" id="{F269ADDE-38F9-374B-6C53-23E63E0B62E7}"/>
              </a:ext>
            </a:extLst>
          </p:cNvPr>
          <p:cNvGrpSpPr/>
          <p:nvPr/>
        </p:nvGrpSpPr>
        <p:grpSpPr>
          <a:xfrm>
            <a:off x="5974318" y="5913607"/>
            <a:ext cx="862378" cy="250986"/>
            <a:chOff x="4288" y="1734"/>
            <a:chExt cx="786" cy="244"/>
          </a:xfrm>
        </p:grpSpPr>
        <p:sp>
          <p:nvSpPr>
            <p:cNvPr id="59" name="椭圆 58">
              <a:extLst>
                <a:ext uri="{FF2B5EF4-FFF2-40B4-BE49-F238E27FC236}">
                  <a16:creationId xmlns:a16="http://schemas.microsoft.com/office/drawing/2014/main" id="{E37939C8-C4A5-324E-F341-C8CD51EC5D26}"/>
                </a:ext>
              </a:extLst>
            </p:cNvPr>
            <p:cNvSpPr/>
            <p:nvPr/>
          </p:nvSpPr>
          <p:spPr>
            <a:xfrm>
              <a:off x="4288" y="1734"/>
              <a:ext cx="217" cy="235"/>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61" name="椭圆 60">
              <a:extLst>
                <a:ext uri="{FF2B5EF4-FFF2-40B4-BE49-F238E27FC236}">
                  <a16:creationId xmlns:a16="http://schemas.microsoft.com/office/drawing/2014/main" id="{B6B40E02-BD8C-D4D0-C767-ABFBE69F5229}"/>
                </a:ext>
              </a:extLst>
            </p:cNvPr>
            <p:cNvSpPr/>
            <p:nvPr/>
          </p:nvSpPr>
          <p:spPr>
            <a:xfrm>
              <a:off x="4857" y="1743"/>
              <a:ext cx="217" cy="235"/>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sp>
        <p:nvSpPr>
          <p:cNvPr id="62" name="矩形 61">
            <a:extLst>
              <a:ext uri="{FF2B5EF4-FFF2-40B4-BE49-F238E27FC236}">
                <a16:creationId xmlns:a16="http://schemas.microsoft.com/office/drawing/2014/main" id="{6477D84C-860C-9404-E3EB-1DE800E34B2A}"/>
              </a:ext>
            </a:extLst>
          </p:cNvPr>
          <p:cNvSpPr/>
          <p:nvPr/>
        </p:nvSpPr>
        <p:spPr>
          <a:xfrm>
            <a:off x="3660781" y="5778614"/>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1" name="椭圆 450">
            <a:extLst>
              <a:ext uri="{FF2B5EF4-FFF2-40B4-BE49-F238E27FC236}">
                <a16:creationId xmlns:a16="http://schemas.microsoft.com/office/drawing/2014/main" id="{DEC812AA-81F0-D4E7-7727-86490ACEFC4B}"/>
              </a:ext>
            </a:extLst>
          </p:cNvPr>
          <p:cNvSpPr/>
          <p:nvPr/>
        </p:nvSpPr>
        <p:spPr>
          <a:xfrm>
            <a:off x="4177563" y="5921092"/>
            <a:ext cx="238087" cy="241728"/>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8" name="文本框 457">
            <a:extLst>
              <a:ext uri="{FF2B5EF4-FFF2-40B4-BE49-F238E27FC236}">
                <a16:creationId xmlns:a16="http://schemas.microsoft.com/office/drawing/2014/main" id="{33F61143-66FA-B253-E2C1-DF45E9006139}"/>
              </a:ext>
            </a:extLst>
          </p:cNvPr>
          <p:cNvSpPr txBox="1"/>
          <p:nvPr/>
        </p:nvSpPr>
        <p:spPr>
          <a:xfrm>
            <a:off x="3593866" y="6366369"/>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Txt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9" name="文本框 458">
            <a:extLst>
              <a:ext uri="{FF2B5EF4-FFF2-40B4-BE49-F238E27FC236}">
                <a16:creationId xmlns:a16="http://schemas.microsoft.com/office/drawing/2014/main" id="{367B13D1-45B8-A111-9801-BFBCF108812D}"/>
              </a:ext>
            </a:extLst>
          </p:cNvPr>
          <p:cNvSpPr txBox="1"/>
          <p:nvPr/>
        </p:nvSpPr>
        <p:spPr>
          <a:xfrm>
            <a:off x="5702767" y="6366041"/>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2" name="对象 31">
            <a:hlinkClick r:id="" action="ppaction://ole?verb=0"/>
            <a:extLst>
              <a:ext uri="{FF2B5EF4-FFF2-40B4-BE49-F238E27FC236}">
                <a16:creationId xmlns:a16="http://schemas.microsoft.com/office/drawing/2014/main" id="{45C3F060-8C66-F08E-56E9-4E01DDB2FBB5}"/>
              </a:ext>
            </a:extLst>
          </p:cNvPr>
          <p:cNvGraphicFramePr>
            <a:graphicFrameLocks noChangeAspect="1"/>
          </p:cNvGraphicFramePr>
          <p:nvPr/>
        </p:nvGraphicFramePr>
        <p:xfrm>
          <a:off x="4633571" y="4859890"/>
          <a:ext cx="227874" cy="188345"/>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32" name="对象 31">
                        <a:hlinkClick r:id="" action="ppaction://ole?verb=0"/>
                        <a:extLst>
                          <a:ext uri="{FF2B5EF4-FFF2-40B4-BE49-F238E27FC236}">
                            <a16:creationId xmlns:a16="http://schemas.microsoft.com/office/drawing/2014/main" id="{35C120CC-C87E-154B-B6FA-FAE03A79893B}"/>
                          </a:ext>
                        </a:extLst>
                      </p:cNvPr>
                      <p:cNvPicPr/>
                      <p:nvPr/>
                    </p:nvPicPr>
                    <p:blipFill>
                      <a:blip r:embed="rId5"/>
                      <a:stretch>
                        <a:fillRect/>
                      </a:stretch>
                    </p:blipFill>
                    <p:spPr>
                      <a:xfrm>
                        <a:off x="4633571" y="4859890"/>
                        <a:ext cx="227874" cy="188345"/>
                      </a:xfrm>
                      <a:prstGeom prst="rect">
                        <a:avLst/>
                      </a:prstGeom>
                    </p:spPr>
                  </p:pic>
                </p:oleObj>
              </mc:Fallback>
            </mc:AlternateContent>
          </a:graphicData>
        </a:graphic>
      </p:graphicFrame>
      <p:graphicFrame>
        <p:nvGraphicFramePr>
          <p:cNvPr id="33" name="对象 32">
            <a:hlinkClick r:id="" action="ppaction://ole?verb=0"/>
            <a:extLst>
              <a:ext uri="{FF2B5EF4-FFF2-40B4-BE49-F238E27FC236}">
                <a16:creationId xmlns:a16="http://schemas.microsoft.com/office/drawing/2014/main" id="{C8EECD18-45DE-C17D-CD14-150DD0E4230F}"/>
              </a:ext>
            </a:extLst>
          </p:cNvPr>
          <p:cNvGraphicFramePr>
            <a:graphicFrameLocks noChangeAspect="1"/>
          </p:cNvGraphicFramePr>
          <p:nvPr/>
        </p:nvGraphicFramePr>
        <p:xfrm>
          <a:off x="6757149" y="4859890"/>
          <a:ext cx="227874" cy="188345"/>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33" name="对象 32">
                        <a:hlinkClick r:id="" action="ppaction://ole?verb=0"/>
                        <a:extLst>
                          <a:ext uri="{FF2B5EF4-FFF2-40B4-BE49-F238E27FC236}">
                            <a16:creationId xmlns:a16="http://schemas.microsoft.com/office/drawing/2014/main" id="{8BA9A927-0213-B3DA-7ACE-090545E5E33A}"/>
                          </a:ext>
                        </a:extLst>
                      </p:cNvPr>
                      <p:cNvPicPr/>
                      <p:nvPr/>
                    </p:nvPicPr>
                    <p:blipFill>
                      <a:blip r:embed="rId5"/>
                      <a:stretch>
                        <a:fillRect/>
                      </a:stretch>
                    </p:blipFill>
                    <p:spPr>
                      <a:xfrm>
                        <a:off x="6757149" y="4859890"/>
                        <a:ext cx="227874" cy="188345"/>
                      </a:xfrm>
                      <a:prstGeom prst="rect">
                        <a:avLst/>
                      </a:prstGeom>
                    </p:spPr>
                  </p:pic>
                </p:oleObj>
              </mc:Fallback>
            </mc:AlternateContent>
          </a:graphicData>
        </a:graphic>
      </p:graphicFrame>
      <p:graphicFrame>
        <p:nvGraphicFramePr>
          <p:cNvPr id="34" name="对象 33">
            <a:hlinkClick r:id="" action="ppaction://ole?verb=0"/>
            <a:extLst>
              <a:ext uri="{FF2B5EF4-FFF2-40B4-BE49-F238E27FC236}">
                <a16:creationId xmlns:a16="http://schemas.microsoft.com/office/drawing/2014/main" id="{1A69C79F-08AB-2065-60F0-321D002FADE2}"/>
              </a:ext>
            </a:extLst>
          </p:cNvPr>
          <p:cNvGraphicFramePr>
            <a:graphicFrameLocks noChangeAspect="1"/>
          </p:cNvGraphicFramePr>
          <p:nvPr/>
        </p:nvGraphicFramePr>
        <p:xfrm>
          <a:off x="9443615" y="4837978"/>
          <a:ext cx="227874" cy="188345"/>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34" name="对象 33">
                        <a:hlinkClick r:id="" action="ppaction://ole?verb=0"/>
                        <a:extLst>
                          <a:ext uri="{FF2B5EF4-FFF2-40B4-BE49-F238E27FC236}">
                            <a16:creationId xmlns:a16="http://schemas.microsoft.com/office/drawing/2014/main" id="{3F5CCC0B-BDA0-1F05-745D-3D410FC7C2D8}"/>
                          </a:ext>
                        </a:extLst>
                      </p:cNvPr>
                      <p:cNvPicPr/>
                      <p:nvPr/>
                    </p:nvPicPr>
                    <p:blipFill>
                      <a:blip r:embed="rId5"/>
                      <a:stretch>
                        <a:fillRect/>
                      </a:stretch>
                    </p:blipFill>
                    <p:spPr>
                      <a:xfrm>
                        <a:off x="9443615" y="4837978"/>
                        <a:ext cx="227874" cy="188345"/>
                      </a:xfrm>
                      <a:prstGeom prst="rect">
                        <a:avLst/>
                      </a:prstGeom>
                    </p:spPr>
                  </p:pic>
                </p:oleObj>
              </mc:Fallback>
            </mc:AlternateContent>
          </a:graphicData>
        </a:graphic>
      </p:graphicFrame>
      <p:sp>
        <p:nvSpPr>
          <p:cNvPr id="35" name="圆角矩形 2">
            <a:extLst>
              <a:ext uri="{FF2B5EF4-FFF2-40B4-BE49-F238E27FC236}">
                <a16:creationId xmlns:a16="http://schemas.microsoft.com/office/drawing/2014/main" id="{AAC455D7-059B-8A63-C302-1E155E86D718}"/>
              </a:ext>
            </a:extLst>
          </p:cNvPr>
          <p:cNvSpPr/>
          <p:nvPr/>
        </p:nvSpPr>
        <p:spPr>
          <a:xfrm>
            <a:off x="13028501" y="2393028"/>
            <a:ext cx="4328632" cy="2454862"/>
          </a:xfrm>
          <a:prstGeom prst="roundRect">
            <a:avLst>
              <a:gd name="adj" fmla="val 6084"/>
            </a:avLst>
          </a:prstGeom>
          <a:solidFill>
            <a:srgbClr val="E2EFD9"/>
          </a:solidFill>
          <a:ln w="9525">
            <a:solidFill>
              <a:schemeClr val="tx1">
                <a:lumMod val="75000"/>
                <a:lumOff val="2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en-US" altLang="zh-CN" sz="1200" kern="1200">
              <a:solidFill>
                <a:srgbClr val="000000"/>
              </a:solidFill>
              <a:latin typeface="Times New Roman" panose="02020603050405020304" pitchFamily="18" charset="0"/>
              <a:ea typeface="微软雅黑"/>
              <a:cs typeface="Times New Roman" panose="02020603050405020304" pitchFamily="18" charset="0"/>
            </a:endParaRPr>
          </a:p>
        </p:txBody>
      </p:sp>
      <p:grpSp>
        <p:nvGrpSpPr>
          <p:cNvPr id="37" name="组合 36">
            <a:extLst>
              <a:ext uri="{FF2B5EF4-FFF2-40B4-BE49-F238E27FC236}">
                <a16:creationId xmlns:a16="http://schemas.microsoft.com/office/drawing/2014/main" id="{ECCA57BF-023D-61E1-1588-AB3572797769}"/>
              </a:ext>
            </a:extLst>
          </p:cNvPr>
          <p:cNvGrpSpPr/>
          <p:nvPr/>
        </p:nvGrpSpPr>
        <p:grpSpPr>
          <a:xfrm>
            <a:off x="13336968" y="2577242"/>
            <a:ext cx="3743314" cy="2355578"/>
            <a:chOff x="9896485" y="2291413"/>
            <a:chExt cx="4090838" cy="2554605"/>
          </a:xfrm>
        </p:grpSpPr>
        <p:cxnSp>
          <p:nvCxnSpPr>
            <p:cNvPr id="38" name="直接箭头连接符 37">
              <a:extLst>
                <a:ext uri="{FF2B5EF4-FFF2-40B4-BE49-F238E27FC236}">
                  <a16:creationId xmlns:a16="http://schemas.microsoft.com/office/drawing/2014/main" id="{B1B3FE40-D012-82F1-291C-F21E9B053AF6}"/>
                </a:ext>
              </a:extLst>
            </p:cNvPr>
            <p:cNvCxnSpPr>
              <a:cxnSpLocks/>
            </p:cNvCxnSpPr>
            <p:nvPr/>
          </p:nvCxnSpPr>
          <p:spPr>
            <a:xfrm flipV="1">
              <a:off x="12000711" y="4671992"/>
              <a:ext cx="0" cy="174026"/>
            </a:xfrm>
            <a:prstGeom prst="straightConnector1">
              <a:avLst/>
            </a:prstGeom>
            <a:ln w="15875">
              <a:solidFill>
                <a:schemeClr val="tx1"/>
              </a:solidFill>
              <a:tailEnd type="none" w="med" len="med"/>
            </a:ln>
          </p:spPr>
          <p:style>
            <a:lnRef idx="2">
              <a:schemeClr val="accent1"/>
            </a:lnRef>
            <a:fillRef idx="0">
              <a:srgbClr val="FFFFFF"/>
            </a:fillRef>
            <a:effectRef idx="0">
              <a:srgbClr val="FFFFFF"/>
            </a:effectRef>
            <a:fontRef idx="minor">
              <a:schemeClr val="tx1"/>
            </a:fontRef>
          </p:style>
        </p:cxnSp>
        <p:pic>
          <p:nvPicPr>
            <p:cNvPr id="39" name="图片 38">
              <a:extLst>
                <a:ext uri="{FF2B5EF4-FFF2-40B4-BE49-F238E27FC236}">
                  <a16:creationId xmlns:a16="http://schemas.microsoft.com/office/drawing/2014/main" id="{74FBAAD8-BA42-5C97-DFFE-4EB8885B5A79}"/>
                </a:ext>
              </a:extLst>
            </p:cNvPr>
            <p:cNvPicPr>
              <a:picLocks noChangeAspect="1"/>
            </p:cNvPicPr>
            <p:nvPr/>
          </p:nvPicPr>
          <p:blipFill>
            <a:blip r:embed="rId6"/>
            <a:stretch>
              <a:fillRect/>
            </a:stretch>
          </p:blipFill>
          <p:spPr>
            <a:xfrm>
              <a:off x="11568793" y="3610695"/>
              <a:ext cx="846155" cy="655538"/>
            </a:xfrm>
            <a:prstGeom prst="rect">
              <a:avLst/>
            </a:prstGeom>
          </p:spPr>
        </p:pic>
        <p:sp>
          <p:nvSpPr>
            <p:cNvPr id="40" name="圆角矩形 32">
              <a:extLst>
                <a:ext uri="{FF2B5EF4-FFF2-40B4-BE49-F238E27FC236}">
                  <a16:creationId xmlns:a16="http://schemas.microsoft.com/office/drawing/2014/main" id="{6B77FD9D-3122-3CF9-921F-AD5FC06F1DB4}"/>
                </a:ext>
              </a:extLst>
            </p:cNvPr>
            <p:cNvSpPr/>
            <p:nvPr/>
          </p:nvSpPr>
          <p:spPr>
            <a:xfrm rot="16200000">
              <a:off x="11817107" y="3731852"/>
              <a:ext cx="349527" cy="1510951"/>
            </a:xfrm>
            <a:prstGeom prst="roundRect">
              <a:avLst>
                <a:gd name="adj" fmla="val 35630"/>
              </a:avLst>
            </a:prstGeom>
            <a:solidFill>
              <a:srgbClr val="FBE5D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defTabSz="685800" fontAlgn="base">
                <a:spcBef>
                  <a:spcPct val="0"/>
                </a:spcBef>
                <a:spcAft>
                  <a:spcPct val="0"/>
                </a:spcAft>
                <a:buClrTx/>
              </a:pPr>
              <a:endParaRPr lang="zh-CN" altLang="en-US">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1B627756-C806-7D96-1911-2CE2499AFD11}"/>
                </a:ext>
              </a:extLst>
            </p:cNvPr>
            <p:cNvSpPr txBox="1"/>
            <p:nvPr/>
          </p:nvSpPr>
          <p:spPr>
            <a:xfrm>
              <a:off x="10952441" y="4277032"/>
              <a:ext cx="2125555" cy="400538"/>
            </a:xfrm>
            <a:prstGeom prst="rect">
              <a:avLst/>
            </a:prstGeom>
            <a:noFill/>
          </p:spPr>
          <p:txBody>
            <a:bodyPr wrap="square" rtlCol="0">
              <a:spAutoFit/>
            </a:bodyPr>
            <a:lstStyle/>
            <a:p>
              <a:pPr algn="ctr" defTabSz="685800" fontAlgn="base">
                <a:spcBef>
                  <a:spcPct val="0"/>
                </a:spcBef>
                <a:spcAft>
                  <a:spcPct val="0"/>
                </a:spcAft>
                <a:buClrTx/>
              </a:pPr>
              <a:r>
                <a:rPr lang="zh-CN" altLang="zh-CN">
                  <a:effectLst/>
                  <a:latin typeface="Times New Roman" panose="02020603050405020304" pitchFamily="18" charset="0"/>
                  <a:ea typeface="微软雅黑 Light" panose="020B0502040204020203" pitchFamily="34" charset="-122"/>
                  <a:cs typeface="Times New Roman" panose="02020603050405020304" pitchFamily="18" charset="0"/>
                </a:rPr>
                <a:t>Sparse </a:t>
              </a:r>
              <a:r>
                <a:rPr lang="en-US" altLang="zh-CN">
                  <a:latin typeface="Times New Roman" panose="02020603050405020304" pitchFamily="18" charset="0"/>
                  <a:ea typeface="Calibri" panose="020F0502020204030204" pitchFamily="34" charset="0"/>
                  <a:cs typeface="Times New Roman" panose="02020603050405020304" pitchFamily="18" charset="0"/>
                </a:rPr>
                <a:t>Gating</a:t>
              </a:r>
              <a:endParaRPr lang="en-US" altLang="zh-CN"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圆角矩形 26">
              <a:extLst>
                <a:ext uri="{FF2B5EF4-FFF2-40B4-BE49-F238E27FC236}">
                  <a16:creationId xmlns:a16="http://schemas.microsoft.com/office/drawing/2014/main" id="{A742C3AF-121E-2C84-24E2-93BE8553985F}"/>
                </a:ext>
              </a:extLst>
            </p:cNvPr>
            <p:cNvSpPr/>
            <p:nvPr/>
          </p:nvSpPr>
          <p:spPr>
            <a:xfrm rot="5400000">
              <a:off x="10286246" y="259026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3" name="文本框 42">
              <a:extLst>
                <a:ext uri="{FF2B5EF4-FFF2-40B4-BE49-F238E27FC236}">
                  <a16:creationId xmlns:a16="http://schemas.microsoft.com/office/drawing/2014/main" id="{FF124F59-A057-CD0D-894D-6B76F3BD5A8D}"/>
                </a:ext>
              </a:extLst>
            </p:cNvPr>
            <p:cNvSpPr txBox="1"/>
            <p:nvPr/>
          </p:nvSpPr>
          <p:spPr>
            <a:xfrm>
              <a:off x="9896485" y="2879314"/>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expert1</a:t>
              </a:r>
            </a:p>
          </p:txBody>
        </p:sp>
        <p:sp>
          <p:nvSpPr>
            <p:cNvPr id="44" name="圆角矩形 26">
              <a:extLst>
                <a:ext uri="{FF2B5EF4-FFF2-40B4-BE49-F238E27FC236}">
                  <a16:creationId xmlns:a16="http://schemas.microsoft.com/office/drawing/2014/main" id="{49C569CE-3887-6877-41A2-6B87F0F308D9}"/>
                </a:ext>
              </a:extLst>
            </p:cNvPr>
            <p:cNvSpPr/>
            <p:nvPr/>
          </p:nvSpPr>
          <p:spPr>
            <a:xfrm rot="5400000">
              <a:off x="12265376" y="259026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 name="圆角矩形 26">
              <a:extLst>
                <a:ext uri="{FF2B5EF4-FFF2-40B4-BE49-F238E27FC236}">
                  <a16:creationId xmlns:a16="http://schemas.microsoft.com/office/drawing/2014/main" id="{8953D952-68C7-6AB8-D43C-2E175FC7193D}"/>
                </a:ext>
              </a:extLst>
            </p:cNvPr>
            <p:cNvSpPr/>
            <p:nvPr/>
          </p:nvSpPr>
          <p:spPr>
            <a:xfrm rot="5400000">
              <a:off x="13265968" y="2571040"/>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6" name="圆角矩形 26">
              <a:extLst>
                <a:ext uri="{FF2B5EF4-FFF2-40B4-BE49-F238E27FC236}">
                  <a16:creationId xmlns:a16="http://schemas.microsoft.com/office/drawing/2014/main" id="{B55A665D-77CC-BFEA-F4BE-50D959811F10}"/>
                </a:ext>
              </a:extLst>
            </p:cNvPr>
            <p:cNvSpPr/>
            <p:nvPr/>
          </p:nvSpPr>
          <p:spPr>
            <a:xfrm rot="5400000">
              <a:off x="11247680" y="260117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7" name="文本框 46">
              <a:extLst>
                <a:ext uri="{FF2B5EF4-FFF2-40B4-BE49-F238E27FC236}">
                  <a16:creationId xmlns:a16="http://schemas.microsoft.com/office/drawing/2014/main" id="{F77CA41E-B067-2716-C93C-92BF5273F6E5}"/>
                </a:ext>
              </a:extLst>
            </p:cNvPr>
            <p:cNvSpPr txBox="1"/>
            <p:nvPr/>
          </p:nvSpPr>
          <p:spPr>
            <a:xfrm>
              <a:off x="10826179" y="2883857"/>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expert2</a:t>
              </a:r>
            </a:p>
          </p:txBody>
        </p:sp>
        <p:sp>
          <p:nvSpPr>
            <p:cNvPr id="48" name="文本框 47">
              <a:extLst>
                <a:ext uri="{FF2B5EF4-FFF2-40B4-BE49-F238E27FC236}">
                  <a16:creationId xmlns:a16="http://schemas.microsoft.com/office/drawing/2014/main" id="{69DBE6C0-E20B-0DFF-F94C-3AEAB22ED1BF}"/>
                </a:ext>
              </a:extLst>
            </p:cNvPr>
            <p:cNvSpPr txBox="1"/>
            <p:nvPr/>
          </p:nvSpPr>
          <p:spPr>
            <a:xfrm>
              <a:off x="11877124" y="2879314"/>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expert3</a:t>
              </a:r>
            </a:p>
          </p:txBody>
        </p:sp>
        <p:sp>
          <p:nvSpPr>
            <p:cNvPr id="49" name="文本框 48">
              <a:extLst>
                <a:ext uri="{FF2B5EF4-FFF2-40B4-BE49-F238E27FC236}">
                  <a16:creationId xmlns:a16="http://schemas.microsoft.com/office/drawing/2014/main" id="{EA6A7C41-A3B5-FB7F-4015-89E777C91BB3}"/>
                </a:ext>
              </a:extLst>
            </p:cNvPr>
            <p:cNvSpPr txBox="1"/>
            <p:nvPr/>
          </p:nvSpPr>
          <p:spPr>
            <a:xfrm>
              <a:off x="12870955" y="2860158"/>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expert4</a:t>
              </a:r>
            </a:p>
          </p:txBody>
        </p:sp>
        <p:cxnSp>
          <p:nvCxnSpPr>
            <p:cNvPr id="50" name="Google Shape;10217;p142">
              <a:extLst>
                <a:ext uri="{FF2B5EF4-FFF2-40B4-BE49-F238E27FC236}">
                  <a16:creationId xmlns:a16="http://schemas.microsoft.com/office/drawing/2014/main" id="{0056F95C-AE6D-3DB4-5FAC-DE50D10DA9FB}"/>
                </a:ext>
              </a:extLst>
            </p:cNvPr>
            <p:cNvCxnSpPr>
              <a:cxnSpLocks/>
              <a:stCxn id="39" idx="0"/>
              <a:endCxn id="43" idx="2"/>
            </p:cNvCxnSpPr>
            <p:nvPr/>
          </p:nvCxnSpPr>
          <p:spPr>
            <a:xfrm rot="16200000" flipV="1">
              <a:off x="11024472" y="2643295"/>
              <a:ext cx="397600" cy="153720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51" name="Google Shape;10217;p142">
              <a:extLst>
                <a:ext uri="{FF2B5EF4-FFF2-40B4-BE49-F238E27FC236}">
                  <a16:creationId xmlns:a16="http://schemas.microsoft.com/office/drawing/2014/main" id="{00EADB29-3972-52BE-EE5C-9FBA32BA1BC9}"/>
                </a:ext>
              </a:extLst>
            </p:cNvPr>
            <p:cNvCxnSpPr>
              <a:cxnSpLocks/>
            </p:cNvCxnSpPr>
            <p:nvPr/>
          </p:nvCxnSpPr>
          <p:spPr>
            <a:xfrm flipH="1">
              <a:off x="9932104" y="2466193"/>
              <a:ext cx="1818815" cy="0"/>
            </a:xfrm>
            <a:prstGeom prst="straightConnector1">
              <a:avLst/>
            </a:prstGeom>
            <a:noFill/>
            <a:ln w="9525" cap="flat" cmpd="sng">
              <a:solidFill>
                <a:schemeClr val="dk2"/>
              </a:solidFill>
              <a:prstDash val="sysDash"/>
              <a:round/>
              <a:headEnd type="triangle" w="med" len="med"/>
              <a:tailEnd type="none" w="med" len="med"/>
            </a:ln>
          </p:spPr>
        </p:cxnSp>
        <p:sp>
          <p:nvSpPr>
            <p:cNvPr id="52" name="椭圆 51">
              <a:extLst>
                <a:ext uri="{FF2B5EF4-FFF2-40B4-BE49-F238E27FC236}">
                  <a16:creationId xmlns:a16="http://schemas.microsoft.com/office/drawing/2014/main" id="{4131F590-1D9D-EB76-5A62-F58AF32DB45B}"/>
                </a:ext>
              </a:extLst>
            </p:cNvPr>
            <p:cNvSpPr/>
            <p:nvPr/>
          </p:nvSpPr>
          <p:spPr>
            <a:xfrm>
              <a:off x="11750919" y="2291413"/>
              <a:ext cx="323850" cy="32385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cxnSp>
          <p:nvCxnSpPr>
            <p:cNvPr id="53" name="直接连接符 52">
              <a:extLst>
                <a:ext uri="{FF2B5EF4-FFF2-40B4-BE49-F238E27FC236}">
                  <a16:creationId xmlns:a16="http://schemas.microsoft.com/office/drawing/2014/main" id="{8B51D84B-0898-9B03-EBEA-7BCAC3786CEF}"/>
                </a:ext>
              </a:extLst>
            </p:cNvPr>
            <p:cNvCxnSpPr/>
            <p:nvPr/>
          </p:nvCxnSpPr>
          <p:spPr>
            <a:xfrm rot="5400000">
              <a:off x="11833787" y="2361239"/>
              <a:ext cx="175736" cy="175736"/>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54" name="直接连接符 53">
              <a:extLst>
                <a:ext uri="{FF2B5EF4-FFF2-40B4-BE49-F238E27FC236}">
                  <a16:creationId xmlns:a16="http://schemas.microsoft.com/office/drawing/2014/main" id="{3FAA1021-5615-C861-B385-3A6FF6433651}"/>
                </a:ext>
              </a:extLst>
            </p:cNvPr>
            <p:cNvCxnSpPr/>
            <p:nvPr/>
          </p:nvCxnSpPr>
          <p:spPr>
            <a:xfrm>
              <a:off x="11824976" y="2361239"/>
              <a:ext cx="175736" cy="175736"/>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55" name="Google Shape;10217;p142">
              <a:extLst>
                <a:ext uri="{FF2B5EF4-FFF2-40B4-BE49-F238E27FC236}">
                  <a16:creationId xmlns:a16="http://schemas.microsoft.com/office/drawing/2014/main" id="{1A8D3912-A907-517F-4934-F75E755CB364}"/>
                </a:ext>
              </a:extLst>
            </p:cNvPr>
            <p:cNvCxnSpPr>
              <a:cxnSpLocks/>
            </p:cNvCxnSpPr>
            <p:nvPr/>
          </p:nvCxnSpPr>
          <p:spPr>
            <a:xfrm rot="10800000">
              <a:off x="9932105" y="3802932"/>
              <a:ext cx="1930267" cy="1"/>
            </a:xfrm>
            <a:prstGeom prst="bentConnector3">
              <a:avLst>
                <a:gd name="adj1" fmla="val 50000"/>
              </a:avLst>
            </a:prstGeom>
            <a:noFill/>
            <a:ln w="9525" cap="flat" cmpd="sng">
              <a:solidFill>
                <a:schemeClr val="dk2"/>
              </a:solidFill>
              <a:prstDash val="sysDash"/>
              <a:round/>
              <a:headEnd type="none" w="med" len="med"/>
              <a:tailEnd type="none" w="med" len="med"/>
            </a:ln>
          </p:spPr>
        </p:cxnSp>
        <p:cxnSp>
          <p:nvCxnSpPr>
            <p:cNvPr id="56" name="Google Shape;10217;p142">
              <a:extLst>
                <a:ext uri="{FF2B5EF4-FFF2-40B4-BE49-F238E27FC236}">
                  <a16:creationId xmlns:a16="http://schemas.microsoft.com/office/drawing/2014/main" id="{67D8D786-2BC3-F072-D26B-E7D275956835}"/>
                </a:ext>
              </a:extLst>
            </p:cNvPr>
            <p:cNvCxnSpPr>
              <a:cxnSpLocks/>
            </p:cNvCxnSpPr>
            <p:nvPr/>
          </p:nvCxnSpPr>
          <p:spPr>
            <a:xfrm rot="5400000" flipH="1" flipV="1">
              <a:off x="9266124" y="3139773"/>
              <a:ext cx="1331963" cy="3"/>
            </a:xfrm>
            <a:prstGeom prst="bentConnector3">
              <a:avLst>
                <a:gd name="adj1" fmla="val 50001"/>
              </a:avLst>
            </a:prstGeom>
            <a:noFill/>
            <a:ln w="9525" cap="flat" cmpd="sng">
              <a:solidFill>
                <a:schemeClr val="dk2"/>
              </a:solidFill>
              <a:prstDash val="sysDash"/>
              <a:round/>
              <a:headEnd type="none" w="med" len="med"/>
              <a:tailEnd type="none" w="med" len="med"/>
            </a:ln>
          </p:spPr>
        </p:cxnSp>
        <p:cxnSp>
          <p:nvCxnSpPr>
            <p:cNvPr id="60" name="Google Shape;10217;p142">
              <a:extLst>
                <a:ext uri="{FF2B5EF4-FFF2-40B4-BE49-F238E27FC236}">
                  <a16:creationId xmlns:a16="http://schemas.microsoft.com/office/drawing/2014/main" id="{497B03F0-22C0-5BD4-EBAF-B095E92F4BB2}"/>
                </a:ext>
              </a:extLst>
            </p:cNvPr>
            <p:cNvCxnSpPr>
              <a:cxnSpLocks/>
              <a:stCxn id="43" idx="0"/>
              <a:endCxn id="52" idx="4"/>
            </p:cNvCxnSpPr>
            <p:nvPr/>
          </p:nvCxnSpPr>
          <p:spPr>
            <a:xfrm rot="5400000" flipH="1" flipV="1">
              <a:off x="11051732" y="2018202"/>
              <a:ext cx="264051" cy="1458175"/>
            </a:xfrm>
            <a:prstGeom prst="bentConnector3">
              <a:avLst>
                <a:gd name="adj1" fmla="val 50000"/>
              </a:avLst>
            </a:prstGeom>
            <a:noFill/>
            <a:ln w="9525" cap="flat" cmpd="sng">
              <a:solidFill>
                <a:schemeClr val="dk2"/>
              </a:solidFill>
              <a:prstDash val="solid"/>
              <a:round/>
              <a:headEnd type="none" w="med" len="med"/>
              <a:tailEnd type="triangle" w="med" len="med"/>
            </a:ln>
          </p:spPr>
        </p:cxnSp>
      </p:grpSp>
      <p:sp>
        <p:nvSpPr>
          <p:cNvPr id="488" name="矩形 487">
            <a:extLst>
              <a:ext uri="{FF2B5EF4-FFF2-40B4-BE49-F238E27FC236}">
                <a16:creationId xmlns:a16="http://schemas.microsoft.com/office/drawing/2014/main" id="{BBEE2F57-3EFF-774E-0A8E-EBC767451C59}"/>
              </a:ext>
            </a:extLst>
          </p:cNvPr>
          <p:cNvSpPr/>
          <p:nvPr/>
        </p:nvSpPr>
        <p:spPr>
          <a:xfrm>
            <a:off x="8346740" y="5771942"/>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504" name="椭圆 503">
            <a:extLst>
              <a:ext uri="{FF2B5EF4-FFF2-40B4-BE49-F238E27FC236}">
                <a16:creationId xmlns:a16="http://schemas.microsoft.com/office/drawing/2014/main" id="{1D3AB693-E797-1820-758E-568B51DFD88D}"/>
              </a:ext>
            </a:extLst>
          </p:cNvPr>
          <p:cNvSpPr/>
          <p:nvPr/>
        </p:nvSpPr>
        <p:spPr>
          <a:xfrm>
            <a:off x="9187543" y="5921091"/>
            <a:ext cx="238087" cy="241728"/>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506" name="文本框 505">
            <a:extLst>
              <a:ext uri="{FF2B5EF4-FFF2-40B4-BE49-F238E27FC236}">
                <a16:creationId xmlns:a16="http://schemas.microsoft.com/office/drawing/2014/main" id="{475C688B-3CF4-FDD9-A05F-66729AA411F2}"/>
              </a:ext>
            </a:extLst>
          </p:cNvPr>
          <p:cNvSpPr txBox="1"/>
          <p:nvPr/>
        </p:nvSpPr>
        <p:spPr>
          <a:xfrm>
            <a:off x="8291700" y="6364268"/>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8" name="椭圆 507">
            <a:extLst>
              <a:ext uri="{FF2B5EF4-FFF2-40B4-BE49-F238E27FC236}">
                <a16:creationId xmlns:a16="http://schemas.microsoft.com/office/drawing/2014/main" id="{0F0A0961-9A2A-FBA4-B523-2F8597031E16}"/>
              </a:ext>
            </a:extLst>
          </p:cNvPr>
          <p:cNvSpPr/>
          <p:nvPr/>
        </p:nvSpPr>
        <p:spPr>
          <a:xfrm>
            <a:off x="8583604" y="5921092"/>
            <a:ext cx="238087" cy="241728"/>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cxnSp>
        <p:nvCxnSpPr>
          <p:cNvPr id="510" name="直接箭头连接符 509">
            <a:extLst>
              <a:ext uri="{FF2B5EF4-FFF2-40B4-BE49-F238E27FC236}">
                <a16:creationId xmlns:a16="http://schemas.microsoft.com/office/drawing/2014/main" id="{0117A13A-6BB6-AED6-D446-F30EE9A1CD75}"/>
              </a:ext>
            </a:extLst>
          </p:cNvPr>
          <p:cNvCxnSpPr/>
          <p:nvPr/>
        </p:nvCxnSpPr>
        <p:spPr>
          <a:xfrm flipV="1">
            <a:off x="5456360" y="2660760"/>
            <a:ext cx="0" cy="39088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13" name="直接连接符 512">
            <a:extLst>
              <a:ext uri="{FF2B5EF4-FFF2-40B4-BE49-F238E27FC236}">
                <a16:creationId xmlns:a16="http://schemas.microsoft.com/office/drawing/2014/main" id="{C5D8D6E0-485D-47E1-355F-96DC521C21FC}"/>
              </a:ext>
            </a:extLst>
          </p:cNvPr>
          <p:cNvCxnSpPr>
            <a:cxnSpLocks/>
            <a:endCxn id="35" idx="1"/>
          </p:cNvCxnSpPr>
          <p:nvPr/>
        </p:nvCxnSpPr>
        <p:spPr>
          <a:xfrm>
            <a:off x="11850432" y="3620459"/>
            <a:ext cx="1178069"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5" name="直接连接符 514">
            <a:extLst>
              <a:ext uri="{FF2B5EF4-FFF2-40B4-BE49-F238E27FC236}">
                <a16:creationId xmlns:a16="http://schemas.microsoft.com/office/drawing/2014/main" id="{BFEA7B2D-5C05-04E4-87BA-B9CF26886097}"/>
              </a:ext>
            </a:extLst>
          </p:cNvPr>
          <p:cNvCxnSpPr>
            <a:cxnSpLocks/>
          </p:cNvCxnSpPr>
          <p:nvPr/>
        </p:nvCxnSpPr>
        <p:spPr>
          <a:xfrm>
            <a:off x="12098676" y="6644594"/>
            <a:ext cx="933974" cy="36080"/>
          </a:xfrm>
          <a:prstGeom prst="line">
            <a:avLst/>
          </a:prstGeom>
          <a:ln>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538" name="矩形 537">
            <a:extLst>
              <a:ext uri="{FF2B5EF4-FFF2-40B4-BE49-F238E27FC236}">
                <a16:creationId xmlns:a16="http://schemas.microsoft.com/office/drawing/2014/main" id="{267BB55F-8124-EFCE-EC38-374D9E88E7A5}"/>
              </a:ext>
            </a:extLst>
          </p:cNvPr>
          <p:cNvSpPr/>
          <p:nvPr/>
        </p:nvSpPr>
        <p:spPr>
          <a:xfrm>
            <a:off x="10236288" y="1820317"/>
            <a:ext cx="7500275" cy="5747484"/>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aphicFrame>
        <p:nvGraphicFramePr>
          <p:cNvPr id="546" name="对象 545">
            <a:hlinkClick r:id="" action="ppaction://ole?verb=0"/>
            <a:extLst>
              <a:ext uri="{FF2B5EF4-FFF2-40B4-BE49-F238E27FC236}">
                <a16:creationId xmlns:a16="http://schemas.microsoft.com/office/drawing/2014/main" id="{9A92650E-E910-40C8-39DA-CAAF9BFD3DD5}"/>
              </a:ext>
            </a:extLst>
          </p:cNvPr>
          <p:cNvGraphicFramePr>
            <a:graphicFrameLocks noChangeAspect="1"/>
          </p:cNvGraphicFramePr>
          <p:nvPr/>
        </p:nvGraphicFramePr>
        <p:xfrm>
          <a:off x="2684468" y="5408278"/>
          <a:ext cx="228600" cy="188913"/>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546" name="对象 545">
                        <a:hlinkClick r:id="" action="ppaction://ole?verb=0"/>
                        <a:extLst>
                          <a:ext uri="{FF2B5EF4-FFF2-40B4-BE49-F238E27FC236}">
                            <a16:creationId xmlns:a16="http://schemas.microsoft.com/office/drawing/2014/main" id="{CE8953CB-9CCE-C160-258C-6EE259F54F75}"/>
                          </a:ext>
                        </a:extLst>
                      </p:cNvPr>
                      <p:cNvPicPr/>
                      <p:nvPr/>
                    </p:nvPicPr>
                    <p:blipFill>
                      <a:blip r:embed="rId5"/>
                      <a:stretch>
                        <a:fillRect/>
                      </a:stretch>
                    </p:blipFill>
                    <p:spPr>
                      <a:xfrm>
                        <a:off x="2684468" y="5408278"/>
                        <a:ext cx="228600" cy="188913"/>
                      </a:xfrm>
                      <a:prstGeom prst="rect">
                        <a:avLst/>
                      </a:prstGeom>
                    </p:spPr>
                  </p:pic>
                </p:oleObj>
              </mc:Fallback>
            </mc:AlternateContent>
          </a:graphicData>
        </a:graphic>
      </p:graphicFrame>
      <p:sp>
        <p:nvSpPr>
          <p:cNvPr id="550" name="圆角矩形 440">
            <a:extLst>
              <a:ext uri="{FF2B5EF4-FFF2-40B4-BE49-F238E27FC236}">
                <a16:creationId xmlns:a16="http://schemas.microsoft.com/office/drawing/2014/main" id="{0815231A-376E-8286-FB4E-C060D870C246}"/>
              </a:ext>
            </a:extLst>
          </p:cNvPr>
          <p:cNvSpPr/>
          <p:nvPr/>
        </p:nvSpPr>
        <p:spPr>
          <a:xfrm>
            <a:off x="3401110" y="5112073"/>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1" name="圆角矩形 440">
            <a:extLst>
              <a:ext uri="{FF2B5EF4-FFF2-40B4-BE49-F238E27FC236}">
                <a16:creationId xmlns:a16="http://schemas.microsoft.com/office/drawing/2014/main" id="{257AAB19-B3D0-053C-7419-5C7BD633A989}"/>
              </a:ext>
            </a:extLst>
          </p:cNvPr>
          <p:cNvSpPr/>
          <p:nvPr/>
        </p:nvSpPr>
        <p:spPr>
          <a:xfrm>
            <a:off x="3444206" y="5073675"/>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2" name="圆角矩形 440">
            <a:extLst>
              <a:ext uri="{FF2B5EF4-FFF2-40B4-BE49-F238E27FC236}">
                <a16:creationId xmlns:a16="http://schemas.microsoft.com/office/drawing/2014/main" id="{19FC702B-347F-9B7A-E854-DFF25D018C65}"/>
              </a:ext>
            </a:extLst>
          </p:cNvPr>
          <p:cNvSpPr/>
          <p:nvPr/>
        </p:nvSpPr>
        <p:spPr>
          <a:xfrm>
            <a:off x="3492849" y="5035277"/>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3" name="圆角矩形 440">
            <a:extLst>
              <a:ext uri="{FF2B5EF4-FFF2-40B4-BE49-F238E27FC236}">
                <a16:creationId xmlns:a16="http://schemas.microsoft.com/office/drawing/2014/main" id="{788ED52B-C59C-6962-47A8-6117BD6C7A56}"/>
              </a:ext>
            </a:extLst>
          </p:cNvPr>
          <p:cNvSpPr/>
          <p:nvPr/>
        </p:nvSpPr>
        <p:spPr>
          <a:xfrm>
            <a:off x="1282891" y="5093711"/>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4" name="圆角矩形 440">
            <a:extLst>
              <a:ext uri="{FF2B5EF4-FFF2-40B4-BE49-F238E27FC236}">
                <a16:creationId xmlns:a16="http://schemas.microsoft.com/office/drawing/2014/main" id="{D5539399-D382-628D-F377-7917D7189E66}"/>
              </a:ext>
            </a:extLst>
          </p:cNvPr>
          <p:cNvSpPr/>
          <p:nvPr/>
        </p:nvSpPr>
        <p:spPr>
          <a:xfrm>
            <a:off x="1325987" y="5055313"/>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5" name="圆角矩形 440">
            <a:extLst>
              <a:ext uri="{FF2B5EF4-FFF2-40B4-BE49-F238E27FC236}">
                <a16:creationId xmlns:a16="http://schemas.microsoft.com/office/drawing/2014/main" id="{E93B05DC-03A6-AE2B-B892-F366DB0AB88E}"/>
              </a:ext>
            </a:extLst>
          </p:cNvPr>
          <p:cNvSpPr/>
          <p:nvPr/>
        </p:nvSpPr>
        <p:spPr>
          <a:xfrm>
            <a:off x="1374630" y="5016915"/>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cxnSp>
        <p:nvCxnSpPr>
          <p:cNvPr id="560" name="直接箭头连接符 559">
            <a:extLst>
              <a:ext uri="{FF2B5EF4-FFF2-40B4-BE49-F238E27FC236}">
                <a16:creationId xmlns:a16="http://schemas.microsoft.com/office/drawing/2014/main" id="{BDFF4F8B-AAB8-5EC1-0D49-B4E467AA6D6D}"/>
              </a:ext>
            </a:extLst>
          </p:cNvPr>
          <p:cNvCxnSpPr>
            <a:cxnSpLocks/>
            <a:stCxn id="439" idx="0"/>
            <a:endCxn id="555" idx="2"/>
          </p:cNvCxnSpPr>
          <p:nvPr/>
        </p:nvCxnSpPr>
        <p:spPr>
          <a:xfrm flipV="1">
            <a:off x="2145250" y="5366650"/>
            <a:ext cx="5630" cy="429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6" name="圆角矩形 440">
            <a:extLst>
              <a:ext uri="{FF2B5EF4-FFF2-40B4-BE49-F238E27FC236}">
                <a16:creationId xmlns:a16="http://schemas.microsoft.com/office/drawing/2014/main" id="{8BC0F2F4-6451-20B3-08EE-A7AFD24BA802}"/>
              </a:ext>
            </a:extLst>
          </p:cNvPr>
          <p:cNvSpPr/>
          <p:nvPr/>
        </p:nvSpPr>
        <p:spPr>
          <a:xfrm>
            <a:off x="5615643" y="5116334"/>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67" name="圆角矩形 440">
            <a:extLst>
              <a:ext uri="{FF2B5EF4-FFF2-40B4-BE49-F238E27FC236}">
                <a16:creationId xmlns:a16="http://schemas.microsoft.com/office/drawing/2014/main" id="{57E68AD0-A380-F7EE-E5D9-2818AD923C22}"/>
              </a:ext>
            </a:extLst>
          </p:cNvPr>
          <p:cNvSpPr/>
          <p:nvPr/>
        </p:nvSpPr>
        <p:spPr>
          <a:xfrm>
            <a:off x="5658739" y="5077936"/>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68" name="圆角矩形 440">
            <a:extLst>
              <a:ext uri="{FF2B5EF4-FFF2-40B4-BE49-F238E27FC236}">
                <a16:creationId xmlns:a16="http://schemas.microsoft.com/office/drawing/2014/main" id="{4A090A97-88F4-03D7-9945-852CF5D2C205}"/>
              </a:ext>
            </a:extLst>
          </p:cNvPr>
          <p:cNvSpPr/>
          <p:nvPr/>
        </p:nvSpPr>
        <p:spPr>
          <a:xfrm>
            <a:off x="5707382" y="5039538"/>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2" name="圆角矩形 440">
            <a:extLst>
              <a:ext uri="{FF2B5EF4-FFF2-40B4-BE49-F238E27FC236}">
                <a16:creationId xmlns:a16="http://schemas.microsoft.com/office/drawing/2014/main" id="{6E35A03B-9B37-5627-967A-0337E04D6AE8}"/>
              </a:ext>
            </a:extLst>
          </p:cNvPr>
          <p:cNvSpPr/>
          <p:nvPr/>
        </p:nvSpPr>
        <p:spPr>
          <a:xfrm>
            <a:off x="8075751" y="5121828"/>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3" name="圆角矩形 440">
            <a:extLst>
              <a:ext uri="{FF2B5EF4-FFF2-40B4-BE49-F238E27FC236}">
                <a16:creationId xmlns:a16="http://schemas.microsoft.com/office/drawing/2014/main" id="{7C8DA2CF-49DB-3319-5D16-ECC404B580F9}"/>
              </a:ext>
            </a:extLst>
          </p:cNvPr>
          <p:cNvSpPr/>
          <p:nvPr/>
        </p:nvSpPr>
        <p:spPr>
          <a:xfrm>
            <a:off x="8118847" y="5083430"/>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4" name="圆角矩形 440">
            <a:extLst>
              <a:ext uri="{FF2B5EF4-FFF2-40B4-BE49-F238E27FC236}">
                <a16:creationId xmlns:a16="http://schemas.microsoft.com/office/drawing/2014/main" id="{8EA06A7E-8F2D-A620-7539-E1D0CA0A4325}"/>
              </a:ext>
            </a:extLst>
          </p:cNvPr>
          <p:cNvSpPr/>
          <p:nvPr/>
        </p:nvSpPr>
        <p:spPr>
          <a:xfrm>
            <a:off x="8167490" y="5045032"/>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cxnSp>
        <p:nvCxnSpPr>
          <p:cNvPr id="492" name="直接箭头连接符 491">
            <a:extLst>
              <a:ext uri="{FF2B5EF4-FFF2-40B4-BE49-F238E27FC236}">
                <a16:creationId xmlns:a16="http://schemas.microsoft.com/office/drawing/2014/main" id="{0E648483-2C19-98B7-C83D-D826FB2D6A34}"/>
              </a:ext>
            </a:extLst>
          </p:cNvPr>
          <p:cNvCxnSpPr>
            <a:cxnSpLocks/>
          </p:cNvCxnSpPr>
          <p:nvPr/>
        </p:nvCxnSpPr>
        <p:spPr>
          <a:xfrm flipH="1" flipV="1">
            <a:off x="8993737" y="5390034"/>
            <a:ext cx="0"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1" name="直接箭头连接符 490">
            <a:extLst>
              <a:ext uri="{FF2B5EF4-FFF2-40B4-BE49-F238E27FC236}">
                <a16:creationId xmlns:a16="http://schemas.microsoft.com/office/drawing/2014/main" id="{4315EF7D-902F-119F-54AC-9D55B358CE0F}"/>
              </a:ext>
            </a:extLst>
          </p:cNvPr>
          <p:cNvCxnSpPr/>
          <p:nvPr/>
        </p:nvCxnSpPr>
        <p:spPr>
          <a:xfrm flipV="1">
            <a:off x="6378076" y="5390034"/>
            <a:ext cx="1097"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0" name="直接箭头连接符 489">
            <a:extLst>
              <a:ext uri="{FF2B5EF4-FFF2-40B4-BE49-F238E27FC236}">
                <a16:creationId xmlns:a16="http://schemas.microsoft.com/office/drawing/2014/main" id="{FBF3DC07-9FAD-BE03-F837-04F6C9217360}"/>
              </a:ext>
            </a:extLst>
          </p:cNvPr>
          <p:cNvCxnSpPr>
            <a:cxnSpLocks/>
          </p:cNvCxnSpPr>
          <p:nvPr/>
        </p:nvCxnSpPr>
        <p:spPr>
          <a:xfrm flipV="1">
            <a:off x="4280281" y="5390034"/>
            <a:ext cx="1097"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mc:Choice xmlns:a14="http://schemas.microsoft.com/office/drawing/2010/main" Requires="a14">
          <p:sp>
            <p:nvSpPr>
              <p:cNvPr id="641" name="文本框 640">
                <a:extLst>
                  <a:ext uri="{FF2B5EF4-FFF2-40B4-BE49-F238E27FC236}">
                    <a16:creationId xmlns:a16="http://schemas.microsoft.com/office/drawing/2014/main" id="{E003B034-3F20-4A35-0A9E-87D3FD935D55}"/>
                  </a:ext>
                </a:extLst>
              </p:cNvPr>
              <p:cNvSpPr txBox="1"/>
              <p:nvPr/>
            </p:nvSpPr>
            <p:spPr>
              <a:xfrm>
                <a:off x="1560483" y="8159362"/>
                <a:ext cx="16727517" cy="2098138"/>
              </a:xfrm>
              <a:prstGeom prst="rect">
                <a:avLst/>
              </a:prstGeom>
              <a:noFill/>
            </p:spPr>
            <p:txBody>
              <a:bodyPr wrap="square" rtlCol="0">
                <a:spAutoFit/>
              </a:bodyPr>
              <a:lstStyle/>
              <a:p>
                <a:pPr>
                  <a:lnSpc>
                    <a:spcPts val="3960"/>
                  </a:lnSpc>
                </a:pPr>
                <a:r>
                  <a:rPr lang="en-US" altLang="zh-CN" sz="2800">
                    <a:latin typeface="等线" panose="02010600030101010101" pitchFamily="2" charset="-122"/>
                    <a:ea typeface="等线" panose="02010600030101010101" pitchFamily="2" charset="-122"/>
                  </a:rPr>
                  <a:t>2. </a:t>
                </a:r>
                <a:r>
                  <a:rPr lang="zh-CN" altLang="en-US" sz="2800">
                    <a:latin typeface="等线" panose="02010600030101010101" pitchFamily="2" charset="-122"/>
                    <a:ea typeface="等线" panose="02010600030101010101" pitchFamily="2" charset="-122"/>
                  </a:rPr>
                  <a:t>不同结构的</a:t>
                </a:r>
                <a:r>
                  <a:rPr lang="en-US" altLang="zh-CN" sz="2800">
                    <a:latin typeface="等线" panose="02010600030101010101" pitchFamily="2" charset="-122"/>
                    <a:ea typeface="等线" panose="02010600030101010101" pitchFamily="2" charset="-122"/>
                  </a:rPr>
                  <a:t>Local expert</a:t>
                </a:r>
                <a:r>
                  <a:rPr lang="zh-CN" altLang="en-US" sz="2800">
                    <a:latin typeface="等线" panose="02010600030101010101" pitchFamily="2" charset="-122"/>
                    <a:ea typeface="等线" panose="02010600030101010101" pitchFamily="2" charset="-122"/>
                  </a:rPr>
                  <a:t>进行语义对齐：</a:t>
                </a:r>
                <a:endParaRPr lang="en-US" altLang="zh-CN" sz="2800">
                  <a:latin typeface="等线" panose="02010600030101010101" pitchFamily="2" charset="-122"/>
                  <a:ea typeface="等线" panose="02010600030101010101" pitchFamily="2" charset="-122"/>
                </a:endParaRPr>
              </a:p>
              <a:p>
                <a:pPr marL="342900" indent="-342900">
                  <a:lnSpc>
                    <a:spcPts val="3960"/>
                  </a:lnSpc>
                  <a:buFont typeface="Arial" panose="020B0604020202020204" pitchFamily="34" charset="0"/>
                  <a:buChar char="•"/>
                </a:pPr>
                <a:r>
                  <a:rPr lang="zh-CN" altLang="en-US" sz="2400">
                    <a:latin typeface="等线" panose="02010600030101010101" pitchFamily="2" charset="-122"/>
                    <a:ea typeface="等线" panose="02010600030101010101" pitchFamily="2" charset="-122"/>
                  </a:rPr>
                  <a:t>结构对齐：将不同结构的表征统一映射到同一维度，并且表征归一化。</a:t>
                </a:r>
                <a:endParaRPr lang="en-US" altLang="zh-CN" sz="2400">
                  <a:latin typeface="等线" panose="02010600030101010101" pitchFamily="2" charset="-122"/>
                  <a:ea typeface="等线" panose="02010600030101010101" pitchFamily="2" charset="-122"/>
                </a:endParaRPr>
              </a:p>
              <a:p>
                <a:pPr marL="342900" indent="-342900">
                  <a:lnSpc>
                    <a:spcPts val="3960"/>
                  </a:lnSpc>
                  <a:buFont typeface="Arial" panose="020B0604020202020204" pitchFamily="34" charset="0"/>
                  <a:buChar char="•"/>
                </a:pPr>
                <a:r>
                  <a:rPr lang="zh-CN" altLang="en-US" sz="2400">
                    <a:latin typeface="等线" panose="02010600030101010101" pitchFamily="2" charset="-122"/>
                    <a:ea typeface="等线" panose="02010600030101010101" pitchFamily="2" charset="-122"/>
                  </a:rPr>
                  <a:t>对比学习</a:t>
                </a:r>
                <a:r>
                  <a:rPr lang="en-US" altLang="zh-CN" sz="2400">
                    <a:latin typeface="等线" panose="02010600030101010101" pitchFamily="2" charset="-122"/>
                    <a:ea typeface="等线" panose="02010600030101010101" pitchFamily="2" charset="-122"/>
                  </a:rPr>
                  <a:t>/</a:t>
                </a:r>
                <a:r>
                  <a:rPr lang="zh-CN" altLang="en-US" sz="2400">
                    <a:latin typeface="等线" panose="02010600030101010101" pitchFamily="2" charset="-122"/>
                    <a:ea typeface="等线" panose="02010600030101010101" pitchFamily="2" charset="-122"/>
                  </a:rPr>
                  <a:t>自监督对齐：语义对齐</a:t>
                </a:r>
                <a:endParaRPr lang="en-US" altLang="zh-CN" sz="2400">
                  <a:latin typeface="等线" panose="02010600030101010101" pitchFamily="2" charset="-122"/>
                  <a:ea typeface="等线" panose="02010600030101010101" pitchFamily="2" charset="-122"/>
                </a:endParaRPr>
              </a:p>
              <a:p>
                <a:pPr marL="342900" indent="-342900">
                  <a:lnSpc>
                    <a:spcPts val="3960"/>
                  </a:lnSpc>
                  <a:buFont typeface="Arial" panose="020B0604020202020204" pitchFamily="34" charset="0"/>
                  <a:buChar char="•"/>
                </a:pPr>
                <a:r>
                  <a:rPr lang="zh-CN" altLang="en-US" sz="2400">
                    <a:latin typeface="等线" panose="02010600030101010101" pitchFamily="2" charset="-122"/>
                    <a:ea typeface="等线" panose="02010600030101010101" pitchFamily="2" charset="-122"/>
                  </a:rPr>
                  <a:t>最终输出：统一的 </a:t>
                </a:r>
                <a:r>
                  <a:rPr lang="en-US" altLang="zh-CN" sz="2400">
                    <a:latin typeface="等线" panose="02010600030101010101" pitchFamily="2" charset="-122"/>
                    <a:ea typeface="等线" panose="02010600030101010101" pitchFamily="2" charset="-122"/>
                  </a:rPr>
                  <a:t>token </a:t>
                </a:r>
                <a:r>
                  <a:rPr lang="zh-CN" altLang="en-US" sz="2400">
                    <a:latin typeface="等线" panose="02010600030101010101" pitchFamily="2" charset="-122"/>
                    <a:ea typeface="等线" panose="02010600030101010101" pitchFamily="2" charset="-122"/>
                  </a:rPr>
                  <a:t>序列 </a:t>
                </a:r>
                <a14:m>
                  <m:oMath xmlns:m="http://schemas.openxmlformats.org/officeDocument/2006/math">
                    <m:r>
                      <a:rPr lang="en-US" altLang="zh-CN" sz="2400" i="1" smtClean="0">
                        <a:latin typeface="Cambria Math" panose="02040503050406030204" pitchFamily="18" charset="0"/>
                        <a:ea typeface="等线" panose="02010600030101010101" pitchFamily="2" charset="-122"/>
                      </a:rPr>
                      <m:t>𝑍</m:t>
                    </m:r>
                    <m:r>
                      <a:rPr lang="en-US" altLang="zh-CN" sz="2400" i="1" smtClean="0">
                        <a:latin typeface="Cambria Math" panose="02040503050406030204" pitchFamily="18" charset="0"/>
                        <a:ea typeface="等线" panose="02010600030101010101" pitchFamily="2" charset="-122"/>
                      </a:rPr>
                      <m:t>ᵢ</m:t>
                    </m:r>
                  </m:oMath>
                </a14:m>
                <a:endParaRPr lang="zh-CN" altLang="en-US" sz="2400">
                  <a:latin typeface="等线" panose="02010600030101010101" pitchFamily="2" charset="-122"/>
                  <a:ea typeface="等线" panose="02010600030101010101" pitchFamily="2" charset="-122"/>
                </a:endParaRPr>
              </a:p>
            </p:txBody>
          </p:sp>
        </mc:Choice>
        <mc:Fallback>
          <p:sp>
            <p:nvSpPr>
              <p:cNvPr id="641" name="文本框 640">
                <a:extLst>
                  <a:ext uri="{FF2B5EF4-FFF2-40B4-BE49-F238E27FC236}">
                    <a16:creationId xmlns:a16="http://schemas.microsoft.com/office/drawing/2014/main" id="{E003B034-3F20-4A35-0A9E-87D3FD935D55}"/>
                  </a:ext>
                </a:extLst>
              </p:cNvPr>
              <p:cNvSpPr txBox="1">
                <a:spLocks noRot="1" noChangeAspect="1" noMove="1" noResize="1" noEditPoints="1" noAdjustHandles="1" noChangeArrowheads="1" noChangeShapeType="1" noTextEdit="1"/>
              </p:cNvSpPr>
              <p:nvPr/>
            </p:nvSpPr>
            <p:spPr>
              <a:xfrm>
                <a:off x="1560483" y="8159362"/>
                <a:ext cx="16727517" cy="2098138"/>
              </a:xfrm>
              <a:prstGeom prst="rect">
                <a:avLst/>
              </a:prstGeom>
              <a:blipFill>
                <a:blip r:embed="rId7"/>
                <a:stretch>
                  <a:fillRect l="-765" t="-580" b="-5797"/>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91EEA565-560F-1C8D-E95C-CA08FBBCEB55}"/>
              </a:ext>
            </a:extLst>
          </p:cNvPr>
          <p:cNvGrpSpPr/>
          <p:nvPr/>
        </p:nvGrpSpPr>
        <p:grpSpPr>
          <a:xfrm>
            <a:off x="13003637" y="5972507"/>
            <a:ext cx="4764927" cy="1435948"/>
            <a:chOff x="10937559" y="5693296"/>
            <a:chExt cx="3786978" cy="863707"/>
          </a:xfrm>
        </p:grpSpPr>
        <p:sp>
          <p:nvSpPr>
            <p:cNvPr id="7" name="圆角矩形 2">
              <a:extLst>
                <a:ext uri="{FF2B5EF4-FFF2-40B4-BE49-F238E27FC236}">
                  <a16:creationId xmlns:a16="http://schemas.microsoft.com/office/drawing/2014/main" id="{E96D3462-2808-9FF3-697C-92027496DFC4}"/>
                </a:ext>
              </a:extLst>
            </p:cNvPr>
            <p:cNvSpPr/>
            <p:nvPr/>
          </p:nvSpPr>
          <p:spPr>
            <a:xfrm>
              <a:off x="10937559" y="5693296"/>
              <a:ext cx="3451380" cy="863707"/>
            </a:xfrm>
            <a:prstGeom prst="roundRect">
              <a:avLst>
                <a:gd name="adj" fmla="val 6084"/>
              </a:avLst>
            </a:prstGeom>
            <a:solidFill>
              <a:schemeClr val="accent4">
                <a:lumMod val="20000"/>
                <a:lumOff val="80000"/>
              </a:schemeClr>
            </a:solidFill>
            <a:ln w="9525">
              <a:solidFill>
                <a:schemeClr val="tx1">
                  <a:lumMod val="75000"/>
                  <a:lumOff val="2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en-US" altLang="zh-CN" sz="1200" kern="1200">
                <a:solidFill>
                  <a:srgbClr val="000000"/>
                </a:solidFill>
                <a:latin typeface="Times New Roman" panose="02020603050405020304" pitchFamily="18" charset="0"/>
                <a:ea typeface="微软雅黑"/>
                <a:cs typeface="Times New Roman" panose="02020603050405020304" pitchFamily="18" charset="0"/>
              </a:endParaRPr>
            </a:p>
          </p:txBody>
        </p:sp>
        <p:sp>
          <p:nvSpPr>
            <p:cNvPr id="8" name="文本框 7">
              <a:extLst>
                <a:ext uri="{FF2B5EF4-FFF2-40B4-BE49-F238E27FC236}">
                  <a16:creationId xmlns:a16="http://schemas.microsoft.com/office/drawing/2014/main" id="{C4EB0C54-4FAF-EF8C-CD26-65018A095901}"/>
                </a:ext>
              </a:extLst>
            </p:cNvPr>
            <p:cNvSpPr txBox="1"/>
            <p:nvPr/>
          </p:nvSpPr>
          <p:spPr>
            <a:xfrm>
              <a:off x="11202612" y="5807766"/>
              <a:ext cx="3521925" cy="222149"/>
            </a:xfrm>
            <a:prstGeom prst="rect">
              <a:avLst/>
            </a:prstGeom>
            <a:noFill/>
          </p:spPr>
          <p:txBody>
            <a:bodyPr wrap="square">
              <a:spAutoFit/>
            </a:bodyPr>
            <a:lstStyle/>
            <a:p>
              <a:r>
                <a:rPr lang="en-GB" altLang="zh-CN">
                  <a:latin typeface="Times New Roman" panose="02020603050405020304" pitchFamily="18" charset="0"/>
                  <a:cs typeface="Times New Roman" panose="02020603050405020304" pitchFamily="18" charset="0"/>
                </a:rPr>
                <a:t>Concatenation/Additive Embedding </a:t>
              </a:r>
              <a:endParaRPr lang="zh-CN" altLang="en-US">
                <a:latin typeface="Times New Roman" panose="02020603050405020304" pitchFamily="18" charset="0"/>
                <a:cs typeface="Times New Roman" panose="02020603050405020304" pitchFamily="18" charset="0"/>
              </a:endParaRPr>
            </a:p>
          </p:txBody>
        </p:sp>
        <p:grpSp>
          <p:nvGrpSpPr>
            <p:cNvPr id="9" name="Group 221">
              <a:extLst>
                <a:ext uri="{FF2B5EF4-FFF2-40B4-BE49-F238E27FC236}">
                  <a16:creationId xmlns:a16="http://schemas.microsoft.com/office/drawing/2014/main" id="{5509936D-7BA1-8A48-2F4B-EA6829F93938}"/>
                </a:ext>
              </a:extLst>
            </p:cNvPr>
            <p:cNvGrpSpPr/>
            <p:nvPr/>
          </p:nvGrpSpPr>
          <p:grpSpPr>
            <a:xfrm>
              <a:off x="11227000" y="6135562"/>
              <a:ext cx="2918612" cy="297637"/>
              <a:chOff x="0" y="-9293"/>
              <a:chExt cx="3753013" cy="346475"/>
            </a:xfrm>
          </p:grpSpPr>
          <p:grpSp>
            <p:nvGrpSpPr>
              <p:cNvPr id="11" name="Group 222">
                <a:extLst>
                  <a:ext uri="{FF2B5EF4-FFF2-40B4-BE49-F238E27FC236}">
                    <a16:creationId xmlns:a16="http://schemas.microsoft.com/office/drawing/2014/main" id="{F4B8C27B-DE9A-35E6-7102-DBEED04BB548}"/>
                  </a:ext>
                </a:extLst>
              </p:cNvPr>
              <p:cNvGrpSpPr/>
              <p:nvPr/>
            </p:nvGrpSpPr>
            <p:grpSpPr>
              <a:xfrm>
                <a:off x="0" y="1554"/>
                <a:ext cx="816991" cy="335628"/>
                <a:chOff x="0" y="-9525"/>
                <a:chExt cx="837380" cy="344003"/>
              </a:xfrm>
            </p:grpSpPr>
            <p:sp>
              <p:nvSpPr>
                <p:cNvPr id="461" name="Freeform 223">
                  <a:extLst>
                    <a:ext uri="{FF2B5EF4-FFF2-40B4-BE49-F238E27FC236}">
                      <a16:creationId xmlns:a16="http://schemas.microsoft.com/office/drawing/2014/main" id="{28D31EA5-04F1-1987-9692-D45D7BC636AD}"/>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62" name="TextBox 224">
                  <a:extLst>
                    <a:ext uri="{FF2B5EF4-FFF2-40B4-BE49-F238E27FC236}">
                      <a16:creationId xmlns:a16="http://schemas.microsoft.com/office/drawing/2014/main" id="{F85AE0CC-9B58-1AB9-CA79-79EFB8A12C93}"/>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Token</a:t>
                  </a:r>
                </a:p>
              </p:txBody>
            </p:sp>
          </p:grpSp>
          <p:grpSp>
            <p:nvGrpSpPr>
              <p:cNvPr id="12" name="Group 225">
                <a:extLst>
                  <a:ext uri="{FF2B5EF4-FFF2-40B4-BE49-F238E27FC236}">
                    <a16:creationId xmlns:a16="http://schemas.microsoft.com/office/drawing/2014/main" id="{8E15CCAE-827E-0A20-D452-841D78A727C7}"/>
                  </a:ext>
                </a:extLst>
              </p:cNvPr>
              <p:cNvGrpSpPr/>
              <p:nvPr/>
            </p:nvGrpSpPr>
            <p:grpSpPr>
              <a:xfrm>
                <a:off x="970192" y="0"/>
                <a:ext cx="816991" cy="326334"/>
                <a:chOff x="0" y="0"/>
                <a:chExt cx="837380" cy="334478"/>
              </a:xfrm>
            </p:grpSpPr>
            <p:sp>
              <p:nvSpPr>
                <p:cNvPr id="457" name="Freeform 226">
                  <a:extLst>
                    <a:ext uri="{FF2B5EF4-FFF2-40B4-BE49-F238E27FC236}">
                      <a16:creationId xmlns:a16="http://schemas.microsoft.com/office/drawing/2014/main" id="{52A42A6A-4247-F43C-BA5C-57F75F0DEDEA}"/>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60" name="TextBox 227">
                  <a:extLst>
                    <a:ext uri="{FF2B5EF4-FFF2-40B4-BE49-F238E27FC236}">
                      <a16:creationId xmlns:a16="http://schemas.microsoft.com/office/drawing/2014/main" id="{E99AAC48-04CC-DDB5-F2F3-74B4CCE72252}"/>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modality</a:t>
                  </a:r>
                </a:p>
              </p:txBody>
            </p:sp>
          </p:grpSp>
          <p:grpSp>
            <p:nvGrpSpPr>
              <p:cNvPr id="28" name="Group 228">
                <a:extLst>
                  <a:ext uri="{FF2B5EF4-FFF2-40B4-BE49-F238E27FC236}">
                    <a16:creationId xmlns:a16="http://schemas.microsoft.com/office/drawing/2014/main" id="{39C5B2DC-BE93-41C0-65F6-43B45C0C7B75}"/>
                  </a:ext>
                </a:extLst>
              </p:cNvPr>
              <p:cNvGrpSpPr/>
              <p:nvPr/>
            </p:nvGrpSpPr>
            <p:grpSpPr>
              <a:xfrm>
                <a:off x="1953130" y="-9293"/>
                <a:ext cx="816991" cy="335627"/>
                <a:chOff x="0" y="-9525"/>
                <a:chExt cx="837380" cy="344003"/>
              </a:xfrm>
            </p:grpSpPr>
            <p:sp>
              <p:nvSpPr>
                <p:cNvPr id="455" name="Freeform 229">
                  <a:extLst>
                    <a:ext uri="{FF2B5EF4-FFF2-40B4-BE49-F238E27FC236}">
                      <a16:creationId xmlns:a16="http://schemas.microsoft.com/office/drawing/2014/main" id="{4744BFBE-CC9D-1449-34A0-9DD9793792E5}"/>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56" name="TextBox 230">
                  <a:extLst>
                    <a:ext uri="{FF2B5EF4-FFF2-40B4-BE49-F238E27FC236}">
                      <a16:creationId xmlns:a16="http://schemas.microsoft.com/office/drawing/2014/main" id="{05034C49-67F5-0E84-969C-DAD72606C258}"/>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7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a:t>
                  </a: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task</a:t>
                  </a:r>
                </a:p>
              </p:txBody>
            </p:sp>
          </p:grpSp>
          <p:grpSp>
            <p:nvGrpSpPr>
              <p:cNvPr id="30" name="Group 231">
                <a:extLst>
                  <a:ext uri="{FF2B5EF4-FFF2-40B4-BE49-F238E27FC236}">
                    <a16:creationId xmlns:a16="http://schemas.microsoft.com/office/drawing/2014/main" id="{522554BD-60DB-B9E2-1F0D-3FC11A4D3ECB}"/>
                  </a:ext>
                </a:extLst>
              </p:cNvPr>
              <p:cNvGrpSpPr/>
              <p:nvPr/>
            </p:nvGrpSpPr>
            <p:grpSpPr>
              <a:xfrm>
                <a:off x="2936022" y="-9293"/>
                <a:ext cx="816991" cy="335627"/>
                <a:chOff x="0" y="-9525"/>
                <a:chExt cx="837380" cy="344003"/>
              </a:xfrm>
            </p:grpSpPr>
            <p:sp>
              <p:nvSpPr>
                <p:cNvPr id="453" name="Freeform 232">
                  <a:extLst>
                    <a:ext uri="{FF2B5EF4-FFF2-40B4-BE49-F238E27FC236}">
                      <a16:creationId xmlns:a16="http://schemas.microsoft.com/office/drawing/2014/main" id="{4C2EB2BE-140D-64F6-2183-7B05A37BEEC6}"/>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54" name="TextBox 233">
                  <a:extLst>
                    <a:ext uri="{FF2B5EF4-FFF2-40B4-BE49-F238E27FC236}">
                      <a16:creationId xmlns:a16="http://schemas.microsoft.com/office/drawing/2014/main" id="{7A74370F-4278-1E07-AC02-9FFEF032DAD9}"/>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missing flag</a:t>
                  </a:r>
                </a:p>
              </p:txBody>
            </p:sp>
          </p:grpSp>
          <p:sp>
            <p:nvSpPr>
              <p:cNvPr id="63" name="Freeform 234">
                <a:extLst>
                  <a:ext uri="{FF2B5EF4-FFF2-40B4-BE49-F238E27FC236}">
                    <a16:creationId xmlns:a16="http://schemas.microsoft.com/office/drawing/2014/main" id="{58BCE6DD-FA1D-D321-18E9-0F812A04C222}"/>
                  </a:ext>
                </a:extLst>
              </p:cNvPr>
              <p:cNvSpPr/>
              <p:nvPr/>
            </p:nvSpPr>
            <p:spPr>
              <a:xfrm>
                <a:off x="816991" y="97413"/>
                <a:ext cx="153201" cy="153201"/>
              </a:xfrm>
              <a:custGeom>
                <a:avLst/>
                <a:gdLst/>
                <a:ahLst/>
                <a:cxnLst/>
                <a:rect l="l" t="t" r="r" b="b"/>
                <a:pathLst>
                  <a:path w="153201" h="153201">
                    <a:moveTo>
                      <a:pt x="0" y="0"/>
                    </a:moveTo>
                    <a:lnTo>
                      <a:pt x="153201" y="0"/>
                    </a:lnTo>
                    <a:lnTo>
                      <a:pt x="153201" y="153201"/>
                    </a:lnTo>
                    <a:lnTo>
                      <a:pt x="0" y="1532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50" name="Freeform 235">
                <a:extLst>
                  <a:ext uri="{FF2B5EF4-FFF2-40B4-BE49-F238E27FC236}">
                    <a16:creationId xmlns:a16="http://schemas.microsoft.com/office/drawing/2014/main" id="{3473186A-CB3B-1A87-6BE7-FA29AA265812}"/>
                  </a:ext>
                </a:extLst>
              </p:cNvPr>
              <p:cNvSpPr/>
              <p:nvPr/>
            </p:nvSpPr>
            <p:spPr>
              <a:xfrm>
                <a:off x="1787183" y="86567"/>
                <a:ext cx="153201" cy="153201"/>
              </a:xfrm>
              <a:custGeom>
                <a:avLst/>
                <a:gdLst/>
                <a:ahLst/>
                <a:cxnLst/>
                <a:rect l="l" t="t" r="r" b="b"/>
                <a:pathLst>
                  <a:path w="153201" h="153201">
                    <a:moveTo>
                      <a:pt x="0" y="0"/>
                    </a:moveTo>
                    <a:lnTo>
                      <a:pt x="153200" y="0"/>
                    </a:lnTo>
                    <a:lnTo>
                      <a:pt x="153200" y="153200"/>
                    </a:lnTo>
                    <a:lnTo>
                      <a:pt x="0" y="153200"/>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52" name="Freeform 236">
                <a:extLst>
                  <a:ext uri="{FF2B5EF4-FFF2-40B4-BE49-F238E27FC236}">
                    <a16:creationId xmlns:a16="http://schemas.microsoft.com/office/drawing/2014/main" id="{74C8D0A8-55EF-08DA-8BF2-2CA7D0B59A12}"/>
                  </a:ext>
                </a:extLst>
              </p:cNvPr>
              <p:cNvSpPr/>
              <p:nvPr/>
            </p:nvSpPr>
            <p:spPr>
              <a:xfrm>
                <a:off x="2770121" y="86567"/>
                <a:ext cx="153201" cy="153201"/>
              </a:xfrm>
              <a:custGeom>
                <a:avLst/>
                <a:gdLst/>
                <a:ahLst/>
                <a:cxnLst/>
                <a:rect l="l" t="t" r="r" b="b"/>
                <a:pathLst>
                  <a:path w="153201" h="153201">
                    <a:moveTo>
                      <a:pt x="0" y="0"/>
                    </a:moveTo>
                    <a:lnTo>
                      <a:pt x="153201" y="0"/>
                    </a:lnTo>
                    <a:lnTo>
                      <a:pt x="153201" y="153200"/>
                    </a:lnTo>
                    <a:lnTo>
                      <a:pt x="0" y="153200"/>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grpSp>
      </p:grpSp>
      <p:cxnSp>
        <p:nvCxnSpPr>
          <p:cNvPr id="10" name="直接连接符 9">
            <a:extLst>
              <a:ext uri="{FF2B5EF4-FFF2-40B4-BE49-F238E27FC236}">
                <a16:creationId xmlns:a16="http://schemas.microsoft.com/office/drawing/2014/main" id="{02606333-8A41-516D-6469-183AB12D665E}"/>
              </a:ext>
            </a:extLst>
          </p:cNvPr>
          <p:cNvCxnSpPr>
            <a:cxnSpLocks/>
          </p:cNvCxnSpPr>
          <p:nvPr/>
        </p:nvCxnSpPr>
        <p:spPr>
          <a:xfrm flipV="1">
            <a:off x="15182034" y="2297693"/>
            <a:ext cx="0" cy="2795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1343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F2A4A-D1F9-FD68-8DC3-D8BDC359D8E6}"/>
            </a:ext>
          </a:extLst>
        </p:cNvPr>
        <p:cNvGrpSpPr/>
        <p:nvPr/>
      </p:nvGrpSpPr>
      <p:grpSpPr>
        <a:xfrm>
          <a:off x="0" y="0"/>
          <a:ext cx="0" cy="0"/>
          <a:chOff x="0" y="0"/>
          <a:chExt cx="0" cy="0"/>
        </a:xfrm>
      </p:grpSpPr>
      <p:pic>
        <p:nvPicPr>
          <p:cNvPr id="531" name="图片 530">
            <a:extLst>
              <a:ext uri="{FF2B5EF4-FFF2-40B4-BE49-F238E27FC236}">
                <a16:creationId xmlns:a16="http://schemas.microsoft.com/office/drawing/2014/main" id="{46F59B4A-708B-5FFC-78EC-201E177336A4}"/>
              </a:ext>
            </a:extLst>
          </p:cNvPr>
          <p:cNvPicPr>
            <a:picLocks noChangeAspect="1"/>
          </p:cNvPicPr>
          <p:nvPr/>
        </p:nvPicPr>
        <p:blipFill>
          <a:blip r:embed="rId3"/>
          <a:srcRect l="8218"/>
          <a:stretch/>
        </p:blipFill>
        <p:spPr>
          <a:xfrm>
            <a:off x="10344104" y="2357372"/>
            <a:ext cx="2488305" cy="4620679"/>
          </a:xfrm>
          <a:prstGeom prst="rect">
            <a:avLst/>
          </a:prstGeom>
        </p:spPr>
      </p:pic>
      <p:sp>
        <p:nvSpPr>
          <p:cNvPr id="2" name="AutoShape 2">
            <a:extLst>
              <a:ext uri="{FF2B5EF4-FFF2-40B4-BE49-F238E27FC236}">
                <a16:creationId xmlns:a16="http://schemas.microsoft.com/office/drawing/2014/main" id="{468FEDCA-A0C0-98E9-3432-9A277378CE9F}"/>
              </a:ext>
            </a:extLst>
          </p:cNvPr>
          <p:cNvSpPr/>
          <p:nvPr/>
        </p:nvSpPr>
        <p:spPr>
          <a:xfrm flipV="1">
            <a:off x="1117234" y="1333500"/>
            <a:ext cx="16053531" cy="0"/>
          </a:xfrm>
          <a:prstGeom prst="line">
            <a:avLst/>
          </a:prstGeom>
          <a:ln w="9525" cap="rnd">
            <a:solidFill>
              <a:srgbClr val="000000"/>
            </a:solidFill>
            <a:prstDash val="solid"/>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3" name="Group 3">
            <a:extLst>
              <a:ext uri="{FF2B5EF4-FFF2-40B4-BE49-F238E27FC236}">
                <a16:creationId xmlns:a16="http://schemas.microsoft.com/office/drawing/2014/main" id="{124A13F0-39E0-CEC9-3F32-9C15DB277A6A}"/>
              </a:ext>
            </a:extLst>
          </p:cNvPr>
          <p:cNvGrpSpPr/>
          <p:nvPr/>
        </p:nvGrpSpPr>
        <p:grpSpPr>
          <a:xfrm>
            <a:off x="1370222" y="566627"/>
            <a:ext cx="16084210" cy="730262"/>
            <a:chOff x="0" y="0"/>
            <a:chExt cx="21445614" cy="973682"/>
          </a:xfrm>
        </p:grpSpPr>
        <p:sp>
          <p:nvSpPr>
            <p:cNvPr id="4" name="Freeform 4">
              <a:extLst>
                <a:ext uri="{FF2B5EF4-FFF2-40B4-BE49-F238E27FC236}">
                  <a16:creationId xmlns:a16="http://schemas.microsoft.com/office/drawing/2014/main" id="{E4C6607B-3002-B7A9-BC3B-E0CF1EDA273F}"/>
                </a:ext>
              </a:extLst>
            </p:cNvPr>
            <p:cNvSpPr/>
            <p:nvPr/>
          </p:nvSpPr>
          <p:spPr>
            <a:xfrm>
              <a:off x="0" y="0"/>
              <a:ext cx="21445613" cy="973682"/>
            </a:xfrm>
            <a:custGeom>
              <a:avLst/>
              <a:gdLst/>
              <a:ahLst/>
              <a:cxnLst/>
              <a:rect l="l" t="t" r="r" b="b"/>
              <a:pathLst>
                <a:path w="21445613" h="973682">
                  <a:moveTo>
                    <a:pt x="0" y="0"/>
                  </a:moveTo>
                  <a:lnTo>
                    <a:pt x="21445613" y="0"/>
                  </a:lnTo>
                  <a:lnTo>
                    <a:pt x="21445613" y="973682"/>
                  </a:lnTo>
                  <a:lnTo>
                    <a:pt x="0" y="973682"/>
                  </a:lnTo>
                  <a:close/>
                </a:path>
              </a:pathLst>
            </a:custGeom>
            <a:solidFill>
              <a:srgbClr val="000000">
                <a:alpha val="0"/>
              </a:srgb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5" name="TextBox 5">
              <a:extLst>
                <a:ext uri="{FF2B5EF4-FFF2-40B4-BE49-F238E27FC236}">
                  <a16:creationId xmlns:a16="http://schemas.microsoft.com/office/drawing/2014/main" id="{CF23E6E6-C22B-AAAD-EBBD-CC0B25A1AE89}"/>
                </a:ext>
              </a:extLst>
            </p:cNvPr>
            <p:cNvSpPr txBox="1"/>
            <p:nvPr/>
          </p:nvSpPr>
          <p:spPr>
            <a:xfrm>
              <a:off x="0" y="-28575"/>
              <a:ext cx="21445614" cy="1002257"/>
            </a:xfrm>
            <a:prstGeom prst="rect">
              <a:avLst/>
            </a:prstGeom>
          </p:spPr>
          <p:txBody>
            <a:bodyPr lIns="0" tIns="0" rIns="0" bIns="0" rtlCol="0" anchor="t"/>
            <a:lstStyle/>
            <a:p>
              <a:pPr marL="0" marR="0" lvl="0" indent="0" algn="l" defTabSz="914400" rtl="0" eaLnBrk="1" fontAlgn="auto" latinLnBrk="0" hangingPunct="1">
                <a:lnSpc>
                  <a:spcPts val="4320"/>
                </a:lnSpc>
                <a:spcBef>
                  <a:spcPts val="0"/>
                </a:spcBef>
                <a:spcAft>
                  <a:spcPts val="0"/>
                </a:spcAft>
                <a:buClrTx/>
                <a:buSzTx/>
                <a:buFontTx/>
                <a:buNone/>
                <a:tabLst/>
                <a:defRPr/>
              </a:pPr>
              <a:r>
                <a:rPr kumimoji="0" lang="en-US" altLang="zh-CN" sz="3600" b="1" i="0" u="none" strike="noStrike" kern="1200" cap="none" spc="450" normalizeH="0" baseline="0" noProof="0">
                  <a:ln>
                    <a:noFill/>
                  </a:ln>
                  <a:solidFill>
                    <a:srgbClr val="141E8C"/>
                  </a:solidFill>
                  <a:effectLst/>
                  <a:uLnTx/>
                  <a:uFillTx/>
                  <a:latin typeface="Arimo Bold"/>
                  <a:ea typeface="Arimo Bold"/>
                  <a:cs typeface="Arimo Bold"/>
                  <a:sym typeface="Arimo Bold"/>
                </a:rPr>
                <a:t>3.4 技术路线</a:t>
              </a:r>
            </a:p>
          </p:txBody>
        </p:sp>
      </p:grpSp>
      <p:sp>
        <p:nvSpPr>
          <p:cNvPr id="439" name="矩形 438">
            <a:extLst>
              <a:ext uri="{FF2B5EF4-FFF2-40B4-BE49-F238E27FC236}">
                <a16:creationId xmlns:a16="http://schemas.microsoft.com/office/drawing/2014/main" id="{4121B54C-1D92-B229-6F29-96F9107DC3B3}"/>
              </a:ext>
            </a:extLst>
          </p:cNvPr>
          <p:cNvSpPr/>
          <p:nvPr/>
        </p:nvSpPr>
        <p:spPr>
          <a:xfrm>
            <a:off x="1497550" y="5796302"/>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48" name="矩形 447">
            <a:extLst>
              <a:ext uri="{FF2B5EF4-FFF2-40B4-BE49-F238E27FC236}">
                <a16:creationId xmlns:a16="http://schemas.microsoft.com/office/drawing/2014/main" id="{D214CC45-F660-168D-D64D-C17CB38C4169}"/>
              </a:ext>
            </a:extLst>
          </p:cNvPr>
          <p:cNvSpPr/>
          <p:nvPr/>
        </p:nvSpPr>
        <p:spPr>
          <a:xfrm>
            <a:off x="1199420" y="4292484"/>
            <a:ext cx="8709359" cy="1306313"/>
          </a:xfrm>
          <a:prstGeom prst="rect">
            <a:avLst/>
          </a:prstGeom>
          <a:solidFill>
            <a:srgbClr val="D9E8FB"/>
          </a:solidFill>
          <a:ln w="15875">
            <a:solidFill>
              <a:srgbClr val="90B9ED"/>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49" name="矩形 448">
            <a:extLst>
              <a:ext uri="{FF2B5EF4-FFF2-40B4-BE49-F238E27FC236}">
                <a16:creationId xmlns:a16="http://schemas.microsoft.com/office/drawing/2014/main" id="{E633DF7F-9F66-207F-ED37-D19FA32AE415}"/>
              </a:ext>
            </a:extLst>
          </p:cNvPr>
          <p:cNvSpPr/>
          <p:nvPr/>
        </p:nvSpPr>
        <p:spPr>
          <a:xfrm>
            <a:off x="1190094" y="2080666"/>
            <a:ext cx="8709359" cy="2106900"/>
          </a:xfrm>
          <a:prstGeom prst="rect">
            <a:avLst/>
          </a:prstGeom>
          <a:solidFill>
            <a:srgbClr val="FFF2CC"/>
          </a:solidFill>
          <a:ln w="15875">
            <a:solidFill>
              <a:srgbClr val="FFD88B"/>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nvGrpSpPr>
          <p:cNvPr id="701" name="组合 700">
            <a:extLst>
              <a:ext uri="{FF2B5EF4-FFF2-40B4-BE49-F238E27FC236}">
                <a16:creationId xmlns:a16="http://schemas.microsoft.com/office/drawing/2014/main" id="{20E88CA0-AFDF-A92A-FFA2-F8CB33B42269}"/>
              </a:ext>
            </a:extLst>
          </p:cNvPr>
          <p:cNvGrpSpPr/>
          <p:nvPr/>
        </p:nvGrpSpPr>
        <p:grpSpPr>
          <a:xfrm>
            <a:off x="1698889" y="5929261"/>
            <a:ext cx="862378" cy="250986"/>
            <a:chOff x="4288" y="1734"/>
            <a:chExt cx="786" cy="244"/>
          </a:xfrm>
        </p:grpSpPr>
        <p:sp>
          <p:nvSpPr>
            <p:cNvPr id="705" name="椭圆 704">
              <a:extLst>
                <a:ext uri="{FF2B5EF4-FFF2-40B4-BE49-F238E27FC236}">
                  <a16:creationId xmlns:a16="http://schemas.microsoft.com/office/drawing/2014/main" id="{0BE5FE63-C8D0-FE2C-13DB-B6A23ED10EE4}"/>
                </a:ext>
              </a:extLst>
            </p:cNvPr>
            <p:cNvSpPr/>
            <p:nvPr/>
          </p:nvSpPr>
          <p:spPr>
            <a:xfrm>
              <a:off x="4288" y="1734"/>
              <a:ext cx="217" cy="235"/>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707" name="椭圆 706">
              <a:extLst>
                <a:ext uri="{FF2B5EF4-FFF2-40B4-BE49-F238E27FC236}">
                  <a16:creationId xmlns:a16="http://schemas.microsoft.com/office/drawing/2014/main" id="{4B6B558E-6E0B-4610-CAD8-7CB5F3EDAF49}"/>
                </a:ext>
              </a:extLst>
            </p:cNvPr>
            <p:cNvSpPr/>
            <p:nvPr/>
          </p:nvSpPr>
          <p:spPr>
            <a:xfrm>
              <a:off x="4572" y="1743"/>
              <a:ext cx="217" cy="235"/>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708" name="椭圆 707">
              <a:extLst>
                <a:ext uri="{FF2B5EF4-FFF2-40B4-BE49-F238E27FC236}">
                  <a16:creationId xmlns:a16="http://schemas.microsoft.com/office/drawing/2014/main" id="{DD3FFC14-770F-EEDE-D9C4-97A484DDC848}"/>
                </a:ext>
              </a:extLst>
            </p:cNvPr>
            <p:cNvSpPr/>
            <p:nvPr/>
          </p:nvSpPr>
          <p:spPr>
            <a:xfrm>
              <a:off x="4857" y="1743"/>
              <a:ext cx="217" cy="235"/>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sp>
        <p:nvSpPr>
          <p:cNvPr id="463" name="矩形 462">
            <a:extLst>
              <a:ext uri="{FF2B5EF4-FFF2-40B4-BE49-F238E27FC236}">
                <a16:creationId xmlns:a16="http://schemas.microsoft.com/office/drawing/2014/main" id="{EBBC322F-40E2-3EBE-F164-0C526AAA28B8}"/>
              </a:ext>
            </a:extLst>
          </p:cNvPr>
          <p:cNvSpPr/>
          <p:nvPr/>
        </p:nvSpPr>
        <p:spPr>
          <a:xfrm>
            <a:off x="1112118" y="1854873"/>
            <a:ext cx="8911098" cy="6324600"/>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65" name="圆角矩形 436">
            <a:extLst>
              <a:ext uri="{FF2B5EF4-FFF2-40B4-BE49-F238E27FC236}">
                <a16:creationId xmlns:a16="http://schemas.microsoft.com/office/drawing/2014/main" id="{22E28D2F-51A7-E677-161E-CA48840BB639}"/>
              </a:ext>
            </a:extLst>
          </p:cNvPr>
          <p:cNvSpPr/>
          <p:nvPr/>
        </p:nvSpPr>
        <p:spPr>
          <a:xfrm>
            <a:off x="1276169" y="2303061"/>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kern="1200">
                <a:solidFill>
                  <a:srgbClr val="000000"/>
                </a:solidFill>
                <a:latin typeface="Times New Roman" panose="02020603050405020304" pitchFamily="18" charset="0"/>
                <a:ea typeface="微软雅黑"/>
                <a:cs typeface="Times New Roman" panose="02020603050405020304" pitchFamily="18" charset="0"/>
              </a:rPr>
              <a:t>Prediction Heads</a:t>
            </a:r>
          </a:p>
        </p:txBody>
      </p:sp>
      <p:sp>
        <p:nvSpPr>
          <p:cNvPr id="466" name="圆角矩形 437">
            <a:extLst>
              <a:ext uri="{FF2B5EF4-FFF2-40B4-BE49-F238E27FC236}">
                <a16:creationId xmlns:a16="http://schemas.microsoft.com/office/drawing/2014/main" id="{36DF6FAC-3515-A43B-D1A6-B6C54FA031C1}"/>
              </a:ext>
            </a:extLst>
          </p:cNvPr>
          <p:cNvSpPr/>
          <p:nvPr/>
        </p:nvSpPr>
        <p:spPr>
          <a:xfrm>
            <a:off x="1288291" y="3734967"/>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sz="1800" kern="1200">
                <a:solidFill>
                  <a:srgbClr val="000000"/>
                </a:solidFill>
                <a:latin typeface="Times New Roman" panose="02020603050405020304" pitchFamily="18" charset="0"/>
                <a:ea typeface="微软雅黑"/>
                <a:cs typeface="Times New Roman" panose="02020603050405020304" pitchFamily="18" charset="0"/>
              </a:rPr>
              <a:t>Concatenation Layer</a:t>
            </a:r>
          </a:p>
        </p:txBody>
      </p:sp>
      <p:sp>
        <p:nvSpPr>
          <p:cNvPr id="468" name="圆角矩形 438">
            <a:extLst>
              <a:ext uri="{FF2B5EF4-FFF2-40B4-BE49-F238E27FC236}">
                <a16:creationId xmlns:a16="http://schemas.microsoft.com/office/drawing/2014/main" id="{EA4DAE8C-E39D-4553-CF0F-7E932A4ABEFC}"/>
              </a:ext>
            </a:extLst>
          </p:cNvPr>
          <p:cNvSpPr/>
          <p:nvPr/>
        </p:nvSpPr>
        <p:spPr>
          <a:xfrm>
            <a:off x="1336566" y="4427236"/>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GB" altLang="zh-CN">
                <a:solidFill>
                  <a:schemeClr val="tx1"/>
                </a:solidFill>
                <a:latin typeface="Times New Roman" panose="02020603050405020304" pitchFamily="18" charset="0"/>
                <a:cs typeface="Times New Roman" panose="02020603050405020304" pitchFamily="18" charset="0"/>
              </a:rPr>
              <a:t>Shared Projection Head(MLP)</a:t>
            </a:r>
            <a:endParaRPr lang="en-US" altLang="zh-CN" kern="1200">
              <a:solidFill>
                <a:schemeClr val="tx1"/>
              </a:solidFill>
              <a:latin typeface="Times New Roman" panose="02020603050405020304" pitchFamily="18" charset="0"/>
              <a:ea typeface="微软雅黑"/>
              <a:cs typeface="Times New Roman" panose="02020603050405020304" pitchFamily="18" charset="0"/>
            </a:endParaRPr>
          </a:p>
        </p:txBody>
      </p:sp>
      <p:cxnSp>
        <p:nvCxnSpPr>
          <p:cNvPr id="493" name="直接箭头连接符 492">
            <a:extLst>
              <a:ext uri="{FF2B5EF4-FFF2-40B4-BE49-F238E27FC236}">
                <a16:creationId xmlns:a16="http://schemas.microsoft.com/office/drawing/2014/main" id="{FF103D4A-FD09-4FAF-14E1-8C00265F50E8}"/>
              </a:ext>
            </a:extLst>
          </p:cNvPr>
          <p:cNvCxnSpPr/>
          <p:nvPr/>
        </p:nvCxnSpPr>
        <p:spPr>
          <a:xfrm flipV="1">
            <a:off x="2112268" y="4786228"/>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4" name="直接箭头连接符 493">
            <a:extLst>
              <a:ext uri="{FF2B5EF4-FFF2-40B4-BE49-F238E27FC236}">
                <a16:creationId xmlns:a16="http://schemas.microsoft.com/office/drawing/2014/main" id="{C31A2403-3DAB-71A2-41E0-8D33D25339E5}"/>
              </a:ext>
            </a:extLst>
          </p:cNvPr>
          <p:cNvCxnSpPr/>
          <p:nvPr/>
        </p:nvCxnSpPr>
        <p:spPr>
          <a:xfrm flipV="1">
            <a:off x="4280281" y="4786228"/>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5" name="直接箭头连接符 494">
            <a:extLst>
              <a:ext uri="{FF2B5EF4-FFF2-40B4-BE49-F238E27FC236}">
                <a16:creationId xmlns:a16="http://schemas.microsoft.com/office/drawing/2014/main" id="{883B95F3-605B-D772-16E2-05E828262916}"/>
              </a:ext>
            </a:extLst>
          </p:cNvPr>
          <p:cNvCxnSpPr/>
          <p:nvPr/>
        </p:nvCxnSpPr>
        <p:spPr>
          <a:xfrm flipV="1">
            <a:off x="6380271" y="4784171"/>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6" name="直接箭头连接符 495">
            <a:extLst>
              <a:ext uri="{FF2B5EF4-FFF2-40B4-BE49-F238E27FC236}">
                <a16:creationId xmlns:a16="http://schemas.microsoft.com/office/drawing/2014/main" id="{31FA3493-9BF2-DF68-D82C-806163216DFC}"/>
              </a:ext>
            </a:extLst>
          </p:cNvPr>
          <p:cNvCxnSpPr/>
          <p:nvPr/>
        </p:nvCxnSpPr>
        <p:spPr>
          <a:xfrm flipV="1">
            <a:off x="8993737" y="4776970"/>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0" name="直接箭头连接符 499">
            <a:extLst>
              <a:ext uri="{FF2B5EF4-FFF2-40B4-BE49-F238E27FC236}">
                <a16:creationId xmlns:a16="http://schemas.microsoft.com/office/drawing/2014/main" id="{60F85101-B065-2CBA-5D79-41685CD1BD0A}"/>
              </a:ext>
            </a:extLst>
          </p:cNvPr>
          <p:cNvCxnSpPr>
            <a:cxnSpLocks/>
          </p:cNvCxnSpPr>
          <p:nvPr/>
        </p:nvCxnSpPr>
        <p:spPr>
          <a:xfrm flipV="1">
            <a:off x="2111170" y="408984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1" name="直接箭头连接符 500">
            <a:extLst>
              <a:ext uri="{FF2B5EF4-FFF2-40B4-BE49-F238E27FC236}">
                <a16:creationId xmlns:a16="http://schemas.microsoft.com/office/drawing/2014/main" id="{0F330AC9-AE58-568F-C6D1-85D341B56D66}"/>
              </a:ext>
            </a:extLst>
          </p:cNvPr>
          <p:cNvCxnSpPr>
            <a:cxnSpLocks/>
          </p:cNvCxnSpPr>
          <p:nvPr/>
        </p:nvCxnSpPr>
        <p:spPr>
          <a:xfrm flipV="1">
            <a:off x="4279184" y="408984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2" name="直接箭头连接符 501">
            <a:extLst>
              <a:ext uri="{FF2B5EF4-FFF2-40B4-BE49-F238E27FC236}">
                <a16:creationId xmlns:a16="http://schemas.microsoft.com/office/drawing/2014/main" id="{E2D7653E-E4CD-1E33-EBB0-28402B99C3E9}"/>
              </a:ext>
            </a:extLst>
          </p:cNvPr>
          <p:cNvCxnSpPr>
            <a:cxnSpLocks/>
          </p:cNvCxnSpPr>
          <p:nvPr/>
        </p:nvCxnSpPr>
        <p:spPr>
          <a:xfrm flipV="1">
            <a:off x="6376979" y="4086759"/>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3" name="直接箭头连接符 502">
            <a:extLst>
              <a:ext uri="{FF2B5EF4-FFF2-40B4-BE49-F238E27FC236}">
                <a16:creationId xmlns:a16="http://schemas.microsoft.com/office/drawing/2014/main" id="{6005AD83-BB5C-F839-886D-C91C6DF358CE}"/>
              </a:ext>
            </a:extLst>
          </p:cNvPr>
          <p:cNvCxnSpPr>
            <a:cxnSpLocks/>
          </p:cNvCxnSpPr>
          <p:nvPr/>
        </p:nvCxnSpPr>
        <p:spPr>
          <a:xfrm flipV="1">
            <a:off x="8992640" y="4085730"/>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5" name="直接箭头连接符 504">
            <a:extLst>
              <a:ext uri="{FF2B5EF4-FFF2-40B4-BE49-F238E27FC236}">
                <a16:creationId xmlns:a16="http://schemas.microsoft.com/office/drawing/2014/main" id="{277F561A-A35B-B8E4-5E9B-98AC6ABD5CAE}"/>
              </a:ext>
            </a:extLst>
          </p:cNvPr>
          <p:cNvCxnSpPr>
            <a:cxnSpLocks/>
          </p:cNvCxnSpPr>
          <p:nvPr/>
        </p:nvCxnSpPr>
        <p:spPr>
          <a:xfrm flipV="1">
            <a:off x="5448467" y="1638300"/>
            <a:ext cx="0" cy="659393"/>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526" name="文本框 525">
            <a:extLst>
              <a:ext uri="{FF2B5EF4-FFF2-40B4-BE49-F238E27FC236}">
                <a16:creationId xmlns:a16="http://schemas.microsoft.com/office/drawing/2014/main" id="{DEE55A51-DBD0-A66D-F8C3-D131C8407A81}"/>
              </a:ext>
            </a:extLst>
          </p:cNvPr>
          <p:cNvSpPr txBox="1"/>
          <p:nvPr/>
        </p:nvSpPr>
        <p:spPr>
          <a:xfrm>
            <a:off x="7320548" y="4916864"/>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7" name="文本框 526">
            <a:extLst>
              <a:ext uri="{FF2B5EF4-FFF2-40B4-BE49-F238E27FC236}">
                <a16:creationId xmlns:a16="http://schemas.microsoft.com/office/drawing/2014/main" id="{6ED5A752-0C5E-D233-D216-917F08F4B841}"/>
              </a:ext>
            </a:extLst>
          </p:cNvPr>
          <p:cNvSpPr txBox="1"/>
          <p:nvPr/>
        </p:nvSpPr>
        <p:spPr>
          <a:xfrm>
            <a:off x="7320548" y="5836460"/>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8" name="文本框 527">
            <a:extLst>
              <a:ext uri="{FF2B5EF4-FFF2-40B4-BE49-F238E27FC236}">
                <a16:creationId xmlns:a16="http://schemas.microsoft.com/office/drawing/2014/main" id="{DB3BAF2B-6797-EEBB-59B8-0410C239AC80}"/>
              </a:ext>
            </a:extLst>
          </p:cNvPr>
          <p:cNvSpPr txBox="1"/>
          <p:nvPr/>
        </p:nvSpPr>
        <p:spPr>
          <a:xfrm>
            <a:off x="7320548" y="3220651"/>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22" name="文本框 421">
            <a:extLst>
              <a:ext uri="{FF2B5EF4-FFF2-40B4-BE49-F238E27FC236}">
                <a16:creationId xmlns:a16="http://schemas.microsoft.com/office/drawing/2014/main" id="{D001662D-8076-2973-9C76-EF4E9656E057}"/>
              </a:ext>
            </a:extLst>
          </p:cNvPr>
          <p:cNvSpPr txBox="1"/>
          <p:nvPr/>
        </p:nvSpPr>
        <p:spPr>
          <a:xfrm>
            <a:off x="1408430" y="6359551"/>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06" name="组合 405">
            <a:extLst>
              <a:ext uri="{FF2B5EF4-FFF2-40B4-BE49-F238E27FC236}">
                <a16:creationId xmlns:a16="http://schemas.microsoft.com/office/drawing/2014/main" id="{CB8254B1-1BF7-45E8-BEAB-A52749CB2C26}"/>
              </a:ext>
            </a:extLst>
          </p:cNvPr>
          <p:cNvGrpSpPr/>
          <p:nvPr/>
        </p:nvGrpSpPr>
        <p:grpSpPr>
          <a:xfrm>
            <a:off x="1620174" y="7254788"/>
            <a:ext cx="6831271" cy="394494"/>
            <a:chOff x="3853" y="8773"/>
            <a:chExt cx="5809" cy="356"/>
          </a:xfrm>
        </p:grpSpPr>
        <p:sp>
          <p:nvSpPr>
            <p:cNvPr id="407" name="椭圆 406">
              <a:extLst>
                <a:ext uri="{FF2B5EF4-FFF2-40B4-BE49-F238E27FC236}">
                  <a16:creationId xmlns:a16="http://schemas.microsoft.com/office/drawing/2014/main" id="{F3CFEA0F-60FE-12A1-4317-C1CE8E75FEE5}"/>
                </a:ext>
              </a:extLst>
            </p:cNvPr>
            <p:cNvSpPr/>
            <p:nvPr/>
          </p:nvSpPr>
          <p:spPr>
            <a:xfrm>
              <a:off x="4036" y="8915"/>
              <a:ext cx="113" cy="113"/>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8" name="椭圆 407">
              <a:extLst>
                <a:ext uri="{FF2B5EF4-FFF2-40B4-BE49-F238E27FC236}">
                  <a16:creationId xmlns:a16="http://schemas.microsoft.com/office/drawing/2014/main" id="{B28FE1D5-A664-18A9-9FEE-64DD481D5D92}"/>
                </a:ext>
              </a:extLst>
            </p:cNvPr>
            <p:cNvSpPr/>
            <p:nvPr/>
          </p:nvSpPr>
          <p:spPr>
            <a:xfrm>
              <a:off x="5748" y="8887"/>
              <a:ext cx="113" cy="113"/>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9" name="椭圆 408">
              <a:extLst>
                <a:ext uri="{FF2B5EF4-FFF2-40B4-BE49-F238E27FC236}">
                  <a16:creationId xmlns:a16="http://schemas.microsoft.com/office/drawing/2014/main" id="{4BAC9FF4-D5CE-B8D0-5871-4789CFE68A70}"/>
                </a:ext>
              </a:extLst>
            </p:cNvPr>
            <p:cNvSpPr/>
            <p:nvPr/>
          </p:nvSpPr>
          <p:spPr>
            <a:xfrm>
              <a:off x="7925" y="8855"/>
              <a:ext cx="113" cy="113"/>
            </a:xfrm>
            <a:prstGeom prst="ellipse">
              <a:avLst/>
            </a:prstGeom>
            <a:solidFill>
              <a:srgbClr val="E1D2E5"/>
            </a:solidFill>
            <a:ln w="6350">
              <a:solidFill>
                <a:srgbClr val="9F6AA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10" name="文本框 409">
              <a:extLst>
                <a:ext uri="{FF2B5EF4-FFF2-40B4-BE49-F238E27FC236}">
                  <a16:creationId xmlns:a16="http://schemas.microsoft.com/office/drawing/2014/main" id="{1CBB1C81-1A17-0EE1-8B6A-A3A5D0BBBD56}"/>
                </a:ext>
              </a:extLst>
            </p:cNvPr>
            <p:cNvSpPr txBox="1"/>
            <p:nvPr/>
          </p:nvSpPr>
          <p:spPr>
            <a:xfrm>
              <a:off x="3853" y="8778"/>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1</a:t>
              </a:r>
            </a:p>
          </p:txBody>
        </p:sp>
        <p:sp>
          <p:nvSpPr>
            <p:cNvPr id="411" name="文本框 410">
              <a:extLst>
                <a:ext uri="{FF2B5EF4-FFF2-40B4-BE49-F238E27FC236}">
                  <a16:creationId xmlns:a16="http://schemas.microsoft.com/office/drawing/2014/main" id="{FC837004-40DB-AD67-6949-8BE8A9D08C16}"/>
                </a:ext>
              </a:extLst>
            </p:cNvPr>
            <p:cNvSpPr txBox="1"/>
            <p:nvPr/>
          </p:nvSpPr>
          <p:spPr>
            <a:xfrm>
              <a:off x="5805" y="8773"/>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2</a:t>
              </a:r>
            </a:p>
          </p:txBody>
        </p:sp>
        <p:sp>
          <p:nvSpPr>
            <p:cNvPr id="412" name="文本框 411">
              <a:extLst>
                <a:ext uri="{FF2B5EF4-FFF2-40B4-BE49-F238E27FC236}">
                  <a16:creationId xmlns:a16="http://schemas.microsoft.com/office/drawing/2014/main" id="{5A3F72D5-1AE2-A507-5A6B-5CAEA6AE123D}"/>
                </a:ext>
              </a:extLst>
            </p:cNvPr>
            <p:cNvSpPr txBox="1"/>
            <p:nvPr/>
          </p:nvSpPr>
          <p:spPr>
            <a:xfrm>
              <a:off x="8132" y="8823"/>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3</a:t>
              </a:r>
            </a:p>
          </p:txBody>
        </p:sp>
      </p:grpSp>
      <p:sp>
        <p:nvSpPr>
          <p:cNvPr id="399" name="矩形 398">
            <a:extLst>
              <a:ext uri="{FF2B5EF4-FFF2-40B4-BE49-F238E27FC236}">
                <a16:creationId xmlns:a16="http://schemas.microsoft.com/office/drawing/2014/main" id="{5F965562-50EC-1BBF-71E5-1D447D7130E9}"/>
              </a:ext>
            </a:extLst>
          </p:cNvPr>
          <p:cNvSpPr/>
          <p:nvPr/>
        </p:nvSpPr>
        <p:spPr>
          <a:xfrm>
            <a:off x="1745033" y="7750201"/>
            <a:ext cx="273196" cy="256129"/>
          </a:xfrm>
          <a:prstGeom prst="rect">
            <a:avLst/>
          </a:prstGeom>
          <a:solidFill>
            <a:srgbClr val="D9E8FC"/>
          </a:solidFill>
          <a:ln>
            <a:solidFill>
              <a:srgbClr val="90B9ED"/>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0" name="矩形 399">
            <a:extLst>
              <a:ext uri="{FF2B5EF4-FFF2-40B4-BE49-F238E27FC236}">
                <a16:creationId xmlns:a16="http://schemas.microsoft.com/office/drawing/2014/main" id="{292DD888-A6C7-C4B0-B6EE-F5FD09C36B25}"/>
              </a:ext>
            </a:extLst>
          </p:cNvPr>
          <p:cNvSpPr/>
          <p:nvPr/>
        </p:nvSpPr>
        <p:spPr>
          <a:xfrm>
            <a:off x="3778592" y="7750199"/>
            <a:ext cx="273196" cy="256129"/>
          </a:xfrm>
          <a:prstGeom prst="rect">
            <a:avLst/>
          </a:prstGeom>
          <a:solidFill>
            <a:srgbClr val="FFF2CC"/>
          </a:solidFill>
          <a:ln>
            <a:solidFill>
              <a:srgbClr val="FFD88B"/>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1" name="矩形 400">
            <a:extLst>
              <a:ext uri="{FF2B5EF4-FFF2-40B4-BE49-F238E27FC236}">
                <a16:creationId xmlns:a16="http://schemas.microsoft.com/office/drawing/2014/main" id="{82E3140E-3180-0751-8119-D5B3BDE99E59}"/>
              </a:ext>
            </a:extLst>
          </p:cNvPr>
          <p:cNvSpPr/>
          <p:nvPr/>
        </p:nvSpPr>
        <p:spPr>
          <a:xfrm>
            <a:off x="6337645" y="7750198"/>
            <a:ext cx="273196" cy="256129"/>
          </a:xfrm>
          <a:prstGeom prst="rect">
            <a:avLst/>
          </a:prstGeom>
          <a:solidFill>
            <a:srgbClr val="D5E8D4"/>
          </a:solidFill>
          <a:ln>
            <a:solidFill>
              <a:srgbClr val="93BF8F"/>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2" name="文本框 401">
            <a:extLst>
              <a:ext uri="{FF2B5EF4-FFF2-40B4-BE49-F238E27FC236}">
                <a16:creationId xmlns:a16="http://schemas.microsoft.com/office/drawing/2014/main" id="{F8D51F47-8D56-9FC2-D283-E8266840808D}"/>
              </a:ext>
            </a:extLst>
          </p:cNvPr>
          <p:cNvSpPr txBox="1"/>
          <p:nvPr/>
        </p:nvSpPr>
        <p:spPr>
          <a:xfrm>
            <a:off x="2048901" y="7693625"/>
            <a:ext cx="1570584"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Zoom-in Server</a:t>
            </a:r>
          </a:p>
        </p:txBody>
      </p:sp>
      <p:sp>
        <p:nvSpPr>
          <p:cNvPr id="403" name="文本框 402">
            <a:extLst>
              <a:ext uri="{FF2B5EF4-FFF2-40B4-BE49-F238E27FC236}">
                <a16:creationId xmlns:a16="http://schemas.microsoft.com/office/drawing/2014/main" id="{D27AB318-6304-37A9-C20C-B0E659826C17}"/>
              </a:ext>
            </a:extLst>
          </p:cNvPr>
          <p:cNvSpPr txBox="1"/>
          <p:nvPr/>
        </p:nvSpPr>
        <p:spPr>
          <a:xfrm>
            <a:off x="4030949" y="7684027"/>
            <a:ext cx="1660992"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a:latin typeface="Times New Roman" panose="02020603050405020304" pitchFamily="18" charset="0"/>
                <a:ea typeface="宋体" panose="02010600030101010101" pitchFamily="2" charset="-122"/>
                <a:cs typeface="Times New Roman" panose="02020603050405020304" pitchFamily="18" charset="0"/>
              </a:rPr>
              <a:t>Zoom-in Client</a:t>
            </a:r>
            <a:endParaRPr lang="en-US" altLang="zh-CN" sz="1600"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4" name="文本框 403">
            <a:extLst>
              <a:ext uri="{FF2B5EF4-FFF2-40B4-BE49-F238E27FC236}">
                <a16:creationId xmlns:a16="http://schemas.microsoft.com/office/drawing/2014/main" id="{94665A25-EF95-B2E0-2203-9547DB310386}"/>
              </a:ext>
            </a:extLst>
          </p:cNvPr>
          <p:cNvSpPr txBox="1"/>
          <p:nvPr/>
        </p:nvSpPr>
        <p:spPr>
          <a:xfrm>
            <a:off x="6196045" y="7684027"/>
            <a:ext cx="2711115"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a:latin typeface="Times New Roman" panose="02020603050405020304" pitchFamily="18" charset="0"/>
                <a:ea typeface="宋体" panose="02010600030101010101" pitchFamily="2" charset="-122"/>
                <a:cs typeface="Times New Roman" panose="02020603050405020304" pitchFamily="18" charset="0"/>
              </a:rPr>
              <a:t>Zoom-in MoE</a:t>
            </a:r>
            <a:endParaRPr lang="en-US" altLang="zh-CN" sz="1600"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1" name="圆角矩形 436">
            <a:extLst>
              <a:ext uri="{FF2B5EF4-FFF2-40B4-BE49-F238E27FC236}">
                <a16:creationId xmlns:a16="http://schemas.microsoft.com/office/drawing/2014/main" id="{8642EFF4-3EFC-ED60-CC33-23BA3DCADC7E}"/>
              </a:ext>
            </a:extLst>
          </p:cNvPr>
          <p:cNvSpPr/>
          <p:nvPr/>
        </p:nvSpPr>
        <p:spPr>
          <a:xfrm>
            <a:off x="1288290" y="3051640"/>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sz="1800" kern="1200">
                <a:solidFill>
                  <a:srgbClr val="000000"/>
                </a:solidFill>
                <a:latin typeface="Times New Roman" panose="02020603050405020304" pitchFamily="18" charset="0"/>
                <a:ea typeface="微软雅黑"/>
                <a:cs typeface="Times New Roman" panose="02020603050405020304" pitchFamily="18" charset="0"/>
              </a:rPr>
              <a:t>Transformer Encoder</a:t>
            </a:r>
          </a:p>
        </p:txBody>
      </p:sp>
      <p:cxnSp>
        <p:nvCxnSpPr>
          <p:cNvPr id="842" name="直接箭头连接符 841">
            <a:extLst>
              <a:ext uri="{FF2B5EF4-FFF2-40B4-BE49-F238E27FC236}">
                <a16:creationId xmlns:a16="http://schemas.microsoft.com/office/drawing/2014/main" id="{ED727849-D0BA-89EE-5F32-8E07B824D29C}"/>
              </a:ext>
            </a:extLst>
          </p:cNvPr>
          <p:cNvCxnSpPr>
            <a:cxnSpLocks/>
          </p:cNvCxnSpPr>
          <p:nvPr/>
        </p:nvCxnSpPr>
        <p:spPr>
          <a:xfrm flipV="1">
            <a:off x="2109270" y="3387290"/>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6" name="直接箭头连接符 845">
            <a:extLst>
              <a:ext uri="{FF2B5EF4-FFF2-40B4-BE49-F238E27FC236}">
                <a16:creationId xmlns:a16="http://schemas.microsoft.com/office/drawing/2014/main" id="{9888CF90-3946-3B68-708E-29EE3ED3A64C}"/>
              </a:ext>
            </a:extLst>
          </p:cNvPr>
          <p:cNvCxnSpPr>
            <a:cxnSpLocks/>
          </p:cNvCxnSpPr>
          <p:nvPr/>
        </p:nvCxnSpPr>
        <p:spPr>
          <a:xfrm flipV="1">
            <a:off x="4288122" y="3395004"/>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7" name="直接箭头连接符 846">
            <a:extLst>
              <a:ext uri="{FF2B5EF4-FFF2-40B4-BE49-F238E27FC236}">
                <a16:creationId xmlns:a16="http://schemas.microsoft.com/office/drawing/2014/main" id="{0BBE585D-F021-E011-C9C1-51611DFE9B8F}"/>
              </a:ext>
            </a:extLst>
          </p:cNvPr>
          <p:cNvCxnSpPr>
            <a:cxnSpLocks/>
          </p:cNvCxnSpPr>
          <p:nvPr/>
        </p:nvCxnSpPr>
        <p:spPr>
          <a:xfrm flipV="1">
            <a:off x="6380356" y="340137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8" name="直接箭头连接符 847">
            <a:extLst>
              <a:ext uri="{FF2B5EF4-FFF2-40B4-BE49-F238E27FC236}">
                <a16:creationId xmlns:a16="http://schemas.microsoft.com/office/drawing/2014/main" id="{E67D2D46-F417-0258-4BD2-B3B4C2283544}"/>
              </a:ext>
            </a:extLst>
          </p:cNvPr>
          <p:cNvCxnSpPr>
            <a:cxnSpLocks/>
          </p:cNvCxnSpPr>
          <p:nvPr/>
        </p:nvCxnSpPr>
        <p:spPr>
          <a:xfrm flipV="1">
            <a:off x="8991453" y="3391552"/>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57" name="矩形 56">
            <a:extLst>
              <a:ext uri="{FF2B5EF4-FFF2-40B4-BE49-F238E27FC236}">
                <a16:creationId xmlns:a16="http://schemas.microsoft.com/office/drawing/2014/main" id="{11DCD64E-C59D-73A8-CD5A-8B89FF3BDFCE}"/>
              </a:ext>
            </a:extLst>
          </p:cNvPr>
          <p:cNvSpPr/>
          <p:nvPr/>
        </p:nvSpPr>
        <p:spPr>
          <a:xfrm>
            <a:off x="5757807" y="5773715"/>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nvGrpSpPr>
          <p:cNvPr id="58" name="组合 57">
            <a:extLst>
              <a:ext uri="{FF2B5EF4-FFF2-40B4-BE49-F238E27FC236}">
                <a16:creationId xmlns:a16="http://schemas.microsoft.com/office/drawing/2014/main" id="{CD9BD2C2-FA65-A1B6-8E1A-ADA30B69579C}"/>
              </a:ext>
            </a:extLst>
          </p:cNvPr>
          <p:cNvGrpSpPr/>
          <p:nvPr/>
        </p:nvGrpSpPr>
        <p:grpSpPr>
          <a:xfrm>
            <a:off x="5974318" y="5913607"/>
            <a:ext cx="862378" cy="250986"/>
            <a:chOff x="4288" y="1734"/>
            <a:chExt cx="786" cy="244"/>
          </a:xfrm>
        </p:grpSpPr>
        <p:sp>
          <p:nvSpPr>
            <p:cNvPr id="59" name="椭圆 58">
              <a:extLst>
                <a:ext uri="{FF2B5EF4-FFF2-40B4-BE49-F238E27FC236}">
                  <a16:creationId xmlns:a16="http://schemas.microsoft.com/office/drawing/2014/main" id="{E9140ACC-AE6B-70C2-AFB4-BA726FC3863D}"/>
                </a:ext>
              </a:extLst>
            </p:cNvPr>
            <p:cNvSpPr/>
            <p:nvPr/>
          </p:nvSpPr>
          <p:spPr>
            <a:xfrm>
              <a:off x="4288" y="1734"/>
              <a:ext cx="217" cy="235"/>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61" name="椭圆 60">
              <a:extLst>
                <a:ext uri="{FF2B5EF4-FFF2-40B4-BE49-F238E27FC236}">
                  <a16:creationId xmlns:a16="http://schemas.microsoft.com/office/drawing/2014/main" id="{406AE7FE-D9EC-1858-B20F-C7512692F31B}"/>
                </a:ext>
              </a:extLst>
            </p:cNvPr>
            <p:cNvSpPr/>
            <p:nvPr/>
          </p:nvSpPr>
          <p:spPr>
            <a:xfrm>
              <a:off x="4857" y="1743"/>
              <a:ext cx="217" cy="235"/>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sp>
        <p:nvSpPr>
          <p:cNvPr id="62" name="矩形 61">
            <a:extLst>
              <a:ext uri="{FF2B5EF4-FFF2-40B4-BE49-F238E27FC236}">
                <a16:creationId xmlns:a16="http://schemas.microsoft.com/office/drawing/2014/main" id="{A1664849-E57D-69C8-C579-851535F8F35F}"/>
              </a:ext>
            </a:extLst>
          </p:cNvPr>
          <p:cNvSpPr/>
          <p:nvPr/>
        </p:nvSpPr>
        <p:spPr>
          <a:xfrm>
            <a:off x="3660781" y="5778614"/>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1" name="椭圆 450">
            <a:extLst>
              <a:ext uri="{FF2B5EF4-FFF2-40B4-BE49-F238E27FC236}">
                <a16:creationId xmlns:a16="http://schemas.microsoft.com/office/drawing/2014/main" id="{379555BE-5491-B4BA-6087-9FE72372FBFE}"/>
              </a:ext>
            </a:extLst>
          </p:cNvPr>
          <p:cNvSpPr/>
          <p:nvPr/>
        </p:nvSpPr>
        <p:spPr>
          <a:xfrm>
            <a:off x="4177563" y="5921092"/>
            <a:ext cx="238087" cy="241728"/>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8" name="文本框 457">
            <a:extLst>
              <a:ext uri="{FF2B5EF4-FFF2-40B4-BE49-F238E27FC236}">
                <a16:creationId xmlns:a16="http://schemas.microsoft.com/office/drawing/2014/main" id="{AA875D0C-0E29-582A-40EF-B64D7BF6DE2E}"/>
              </a:ext>
            </a:extLst>
          </p:cNvPr>
          <p:cNvSpPr txBox="1"/>
          <p:nvPr/>
        </p:nvSpPr>
        <p:spPr>
          <a:xfrm>
            <a:off x="3593866" y="6366369"/>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Txt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9" name="文本框 458">
            <a:extLst>
              <a:ext uri="{FF2B5EF4-FFF2-40B4-BE49-F238E27FC236}">
                <a16:creationId xmlns:a16="http://schemas.microsoft.com/office/drawing/2014/main" id="{19584AE0-5257-6B3D-628C-0274E0BCD7F2}"/>
              </a:ext>
            </a:extLst>
          </p:cNvPr>
          <p:cNvSpPr txBox="1"/>
          <p:nvPr/>
        </p:nvSpPr>
        <p:spPr>
          <a:xfrm>
            <a:off x="5702767" y="6366041"/>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2" name="对象 31">
            <a:hlinkClick r:id="" action="ppaction://ole?verb=0"/>
            <a:extLst>
              <a:ext uri="{FF2B5EF4-FFF2-40B4-BE49-F238E27FC236}">
                <a16:creationId xmlns:a16="http://schemas.microsoft.com/office/drawing/2014/main" id="{7833CECD-D097-CB0B-4902-788452665893}"/>
              </a:ext>
            </a:extLst>
          </p:cNvPr>
          <p:cNvGraphicFramePr>
            <a:graphicFrameLocks noChangeAspect="1"/>
          </p:cNvGraphicFramePr>
          <p:nvPr/>
        </p:nvGraphicFramePr>
        <p:xfrm>
          <a:off x="4633571" y="4859890"/>
          <a:ext cx="227874" cy="188345"/>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32" name="对象 31">
                        <a:hlinkClick r:id="" action="ppaction://ole?verb=0"/>
                        <a:extLst>
                          <a:ext uri="{FF2B5EF4-FFF2-40B4-BE49-F238E27FC236}">
                            <a16:creationId xmlns:a16="http://schemas.microsoft.com/office/drawing/2014/main" id="{35C120CC-C87E-154B-B6FA-FAE03A79893B}"/>
                          </a:ext>
                        </a:extLst>
                      </p:cNvPr>
                      <p:cNvPicPr/>
                      <p:nvPr/>
                    </p:nvPicPr>
                    <p:blipFill>
                      <a:blip r:embed="rId5"/>
                      <a:stretch>
                        <a:fillRect/>
                      </a:stretch>
                    </p:blipFill>
                    <p:spPr>
                      <a:xfrm>
                        <a:off x="4633571" y="4859890"/>
                        <a:ext cx="227874" cy="188345"/>
                      </a:xfrm>
                      <a:prstGeom prst="rect">
                        <a:avLst/>
                      </a:prstGeom>
                    </p:spPr>
                  </p:pic>
                </p:oleObj>
              </mc:Fallback>
            </mc:AlternateContent>
          </a:graphicData>
        </a:graphic>
      </p:graphicFrame>
      <p:graphicFrame>
        <p:nvGraphicFramePr>
          <p:cNvPr id="33" name="对象 32">
            <a:hlinkClick r:id="" action="ppaction://ole?verb=0"/>
            <a:extLst>
              <a:ext uri="{FF2B5EF4-FFF2-40B4-BE49-F238E27FC236}">
                <a16:creationId xmlns:a16="http://schemas.microsoft.com/office/drawing/2014/main" id="{D75CDEF4-A039-5AF6-098E-1D9E2570FA9D}"/>
              </a:ext>
            </a:extLst>
          </p:cNvPr>
          <p:cNvGraphicFramePr>
            <a:graphicFrameLocks noChangeAspect="1"/>
          </p:cNvGraphicFramePr>
          <p:nvPr/>
        </p:nvGraphicFramePr>
        <p:xfrm>
          <a:off x="6757149" y="4859890"/>
          <a:ext cx="227874" cy="188345"/>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33" name="对象 32">
                        <a:hlinkClick r:id="" action="ppaction://ole?verb=0"/>
                        <a:extLst>
                          <a:ext uri="{FF2B5EF4-FFF2-40B4-BE49-F238E27FC236}">
                            <a16:creationId xmlns:a16="http://schemas.microsoft.com/office/drawing/2014/main" id="{8BA9A927-0213-B3DA-7ACE-090545E5E33A}"/>
                          </a:ext>
                        </a:extLst>
                      </p:cNvPr>
                      <p:cNvPicPr/>
                      <p:nvPr/>
                    </p:nvPicPr>
                    <p:blipFill>
                      <a:blip r:embed="rId5"/>
                      <a:stretch>
                        <a:fillRect/>
                      </a:stretch>
                    </p:blipFill>
                    <p:spPr>
                      <a:xfrm>
                        <a:off x="6757149" y="4859890"/>
                        <a:ext cx="227874" cy="188345"/>
                      </a:xfrm>
                      <a:prstGeom prst="rect">
                        <a:avLst/>
                      </a:prstGeom>
                    </p:spPr>
                  </p:pic>
                </p:oleObj>
              </mc:Fallback>
            </mc:AlternateContent>
          </a:graphicData>
        </a:graphic>
      </p:graphicFrame>
      <p:graphicFrame>
        <p:nvGraphicFramePr>
          <p:cNvPr id="34" name="对象 33">
            <a:hlinkClick r:id="" action="ppaction://ole?verb=0"/>
            <a:extLst>
              <a:ext uri="{FF2B5EF4-FFF2-40B4-BE49-F238E27FC236}">
                <a16:creationId xmlns:a16="http://schemas.microsoft.com/office/drawing/2014/main" id="{ED476DE0-B02E-D3FF-C4ED-CF9CC27E94DB}"/>
              </a:ext>
            </a:extLst>
          </p:cNvPr>
          <p:cNvGraphicFramePr>
            <a:graphicFrameLocks noChangeAspect="1"/>
          </p:cNvGraphicFramePr>
          <p:nvPr/>
        </p:nvGraphicFramePr>
        <p:xfrm>
          <a:off x="9443615" y="4837978"/>
          <a:ext cx="227874" cy="188345"/>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34" name="对象 33">
                        <a:hlinkClick r:id="" action="ppaction://ole?verb=0"/>
                        <a:extLst>
                          <a:ext uri="{FF2B5EF4-FFF2-40B4-BE49-F238E27FC236}">
                            <a16:creationId xmlns:a16="http://schemas.microsoft.com/office/drawing/2014/main" id="{3F5CCC0B-BDA0-1F05-745D-3D410FC7C2D8}"/>
                          </a:ext>
                        </a:extLst>
                      </p:cNvPr>
                      <p:cNvPicPr/>
                      <p:nvPr/>
                    </p:nvPicPr>
                    <p:blipFill>
                      <a:blip r:embed="rId5"/>
                      <a:stretch>
                        <a:fillRect/>
                      </a:stretch>
                    </p:blipFill>
                    <p:spPr>
                      <a:xfrm>
                        <a:off x="9443615" y="4837978"/>
                        <a:ext cx="227874" cy="188345"/>
                      </a:xfrm>
                      <a:prstGeom prst="rect">
                        <a:avLst/>
                      </a:prstGeom>
                    </p:spPr>
                  </p:pic>
                </p:oleObj>
              </mc:Fallback>
            </mc:AlternateContent>
          </a:graphicData>
        </a:graphic>
      </p:graphicFrame>
      <p:sp>
        <p:nvSpPr>
          <p:cNvPr id="35" name="圆角矩形 2">
            <a:extLst>
              <a:ext uri="{FF2B5EF4-FFF2-40B4-BE49-F238E27FC236}">
                <a16:creationId xmlns:a16="http://schemas.microsoft.com/office/drawing/2014/main" id="{AEADF3C4-400D-06BE-8A36-0C5A6204E49B}"/>
              </a:ext>
            </a:extLst>
          </p:cNvPr>
          <p:cNvSpPr/>
          <p:nvPr/>
        </p:nvSpPr>
        <p:spPr>
          <a:xfrm>
            <a:off x="13028501" y="2393028"/>
            <a:ext cx="4328632" cy="2454862"/>
          </a:xfrm>
          <a:prstGeom prst="roundRect">
            <a:avLst>
              <a:gd name="adj" fmla="val 6084"/>
            </a:avLst>
          </a:prstGeom>
          <a:solidFill>
            <a:srgbClr val="E2EFD9"/>
          </a:solidFill>
          <a:ln w="9525">
            <a:solidFill>
              <a:schemeClr val="tx1">
                <a:lumMod val="75000"/>
                <a:lumOff val="2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en-US" altLang="zh-CN" sz="1200" kern="1200">
              <a:solidFill>
                <a:srgbClr val="000000"/>
              </a:solidFill>
              <a:latin typeface="Times New Roman" panose="02020603050405020304" pitchFamily="18" charset="0"/>
              <a:ea typeface="微软雅黑"/>
              <a:cs typeface="Times New Roman" panose="02020603050405020304" pitchFamily="18" charset="0"/>
            </a:endParaRPr>
          </a:p>
        </p:txBody>
      </p:sp>
      <p:grpSp>
        <p:nvGrpSpPr>
          <p:cNvPr id="37" name="组合 36">
            <a:extLst>
              <a:ext uri="{FF2B5EF4-FFF2-40B4-BE49-F238E27FC236}">
                <a16:creationId xmlns:a16="http://schemas.microsoft.com/office/drawing/2014/main" id="{93547F08-8755-FAF0-11F7-A3D17A49ED78}"/>
              </a:ext>
            </a:extLst>
          </p:cNvPr>
          <p:cNvGrpSpPr/>
          <p:nvPr/>
        </p:nvGrpSpPr>
        <p:grpSpPr>
          <a:xfrm>
            <a:off x="13313486" y="2575665"/>
            <a:ext cx="3743314" cy="2355578"/>
            <a:chOff x="9896485" y="2291413"/>
            <a:chExt cx="4090838" cy="2554605"/>
          </a:xfrm>
        </p:grpSpPr>
        <p:cxnSp>
          <p:nvCxnSpPr>
            <p:cNvPr id="38" name="直接箭头连接符 37">
              <a:extLst>
                <a:ext uri="{FF2B5EF4-FFF2-40B4-BE49-F238E27FC236}">
                  <a16:creationId xmlns:a16="http://schemas.microsoft.com/office/drawing/2014/main" id="{D3517A85-3EB5-B497-FAAC-8B395E704974}"/>
                </a:ext>
              </a:extLst>
            </p:cNvPr>
            <p:cNvCxnSpPr>
              <a:cxnSpLocks/>
            </p:cNvCxnSpPr>
            <p:nvPr/>
          </p:nvCxnSpPr>
          <p:spPr>
            <a:xfrm flipV="1">
              <a:off x="12000711" y="4671992"/>
              <a:ext cx="0" cy="174026"/>
            </a:xfrm>
            <a:prstGeom prst="straightConnector1">
              <a:avLst/>
            </a:prstGeom>
            <a:ln w="15875">
              <a:solidFill>
                <a:schemeClr val="tx1"/>
              </a:solidFill>
              <a:tailEnd type="none" w="med" len="med"/>
            </a:ln>
          </p:spPr>
          <p:style>
            <a:lnRef idx="2">
              <a:schemeClr val="accent1"/>
            </a:lnRef>
            <a:fillRef idx="0">
              <a:srgbClr val="FFFFFF"/>
            </a:fillRef>
            <a:effectRef idx="0">
              <a:srgbClr val="FFFFFF"/>
            </a:effectRef>
            <a:fontRef idx="minor">
              <a:schemeClr val="tx1"/>
            </a:fontRef>
          </p:style>
        </p:cxnSp>
        <p:pic>
          <p:nvPicPr>
            <p:cNvPr id="39" name="图片 38">
              <a:extLst>
                <a:ext uri="{FF2B5EF4-FFF2-40B4-BE49-F238E27FC236}">
                  <a16:creationId xmlns:a16="http://schemas.microsoft.com/office/drawing/2014/main" id="{10F2ADCA-CB46-1A11-8AAB-ACB0BA306407}"/>
                </a:ext>
              </a:extLst>
            </p:cNvPr>
            <p:cNvPicPr>
              <a:picLocks noChangeAspect="1"/>
            </p:cNvPicPr>
            <p:nvPr/>
          </p:nvPicPr>
          <p:blipFill>
            <a:blip r:embed="rId6"/>
            <a:stretch>
              <a:fillRect/>
            </a:stretch>
          </p:blipFill>
          <p:spPr>
            <a:xfrm>
              <a:off x="11568793" y="3610695"/>
              <a:ext cx="846155" cy="655538"/>
            </a:xfrm>
            <a:prstGeom prst="rect">
              <a:avLst/>
            </a:prstGeom>
          </p:spPr>
        </p:pic>
        <p:sp>
          <p:nvSpPr>
            <p:cNvPr id="40" name="圆角矩形 32">
              <a:extLst>
                <a:ext uri="{FF2B5EF4-FFF2-40B4-BE49-F238E27FC236}">
                  <a16:creationId xmlns:a16="http://schemas.microsoft.com/office/drawing/2014/main" id="{E9D1BFD6-BF41-D39C-A1DB-5621655DFF87}"/>
                </a:ext>
              </a:extLst>
            </p:cNvPr>
            <p:cNvSpPr/>
            <p:nvPr/>
          </p:nvSpPr>
          <p:spPr>
            <a:xfrm rot="16200000">
              <a:off x="11817107" y="3731852"/>
              <a:ext cx="349527" cy="1510951"/>
            </a:xfrm>
            <a:prstGeom prst="roundRect">
              <a:avLst>
                <a:gd name="adj" fmla="val 35630"/>
              </a:avLst>
            </a:prstGeom>
            <a:solidFill>
              <a:srgbClr val="FBE5D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defTabSz="685800" fontAlgn="base">
                <a:spcBef>
                  <a:spcPct val="0"/>
                </a:spcBef>
                <a:spcAft>
                  <a:spcPct val="0"/>
                </a:spcAft>
                <a:buClrTx/>
              </a:pPr>
              <a:endParaRPr lang="zh-CN" altLang="en-US">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B77047F3-7D1C-63AF-6A31-10A47622DEB3}"/>
                </a:ext>
              </a:extLst>
            </p:cNvPr>
            <p:cNvSpPr txBox="1"/>
            <p:nvPr/>
          </p:nvSpPr>
          <p:spPr>
            <a:xfrm>
              <a:off x="10952441" y="4277032"/>
              <a:ext cx="2125555" cy="400538"/>
            </a:xfrm>
            <a:prstGeom prst="rect">
              <a:avLst/>
            </a:prstGeom>
            <a:noFill/>
          </p:spPr>
          <p:txBody>
            <a:bodyPr wrap="square" rtlCol="0">
              <a:spAutoFit/>
            </a:bodyPr>
            <a:lstStyle/>
            <a:p>
              <a:pPr algn="ctr" defTabSz="685800" fontAlgn="base">
                <a:spcBef>
                  <a:spcPct val="0"/>
                </a:spcBef>
                <a:spcAft>
                  <a:spcPct val="0"/>
                </a:spcAft>
                <a:buClrTx/>
              </a:pPr>
              <a:r>
                <a:rPr lang="zh-CN" altLang="zh-CN">
                  <a:effectLst/>
                  <a:latin typeface="Times New Roman" panose="02020603050405020304" pitchFamily="18" charset="0"/>
                  <a:ea typeface="微软雅黑 Light" panose="020B0502040204020203" pitchFamily="34" charset="-122"/>
                  <a:cs typeface="Times New Roman" panose="02020603050405020304" pitchFamily="18" charset="0"/>
                </a:rPr>
                <a:t>Sparse </a:t>
              </a:r>
              <a:r>
                <a:rPr lang="en-US" altLang="zh-CN">
                  <a:latin typeface="Times New Roman" panose="02020603050405020304" pitchFamily="18" charset="0"/>
                  <a:ea typeface="Calibri" panose="020F0502020204030204" pitchFamily="34" charset="0"/>
                  <a:cs typeface="Times New Roman" panose="02020603050405020304" pitchFamily="18" charset="0"/>
                </a:rPr>
                <a:t>Gating</a:t>
              </a:r>
              <a:endParaRPr lang="en-US" altLang="zh-CN"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圆角矩形 26">
              <a:extLst>
                <a:ext uri="{FF2B5EF4-FFF2-40B4-BE49-F238E27FC236}">
                  <a16:creationId xmlns:a16="http://schemas.microsoft.com/office/drawing/2014/main" id="{AE4F50C2-5997-BC31-4D68-EFEB67BFFF0C}"/>
                </a:ext>
              </a:extLst>
            </p:cNvPr>
            <p:cNvSpPr/>
            <p:nvPr/>
          </p:nvSpPr>
          <p:spPr>
            <a:xfrm rot="5400000">
              <a:off x="10286246" y="259026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3" name="文本框 42">
              <a:extLst>
                <a:ext uri="{FF2B5EF4-FFF2-40B4-BE49-F238E27FC236}">
                  <a16:creationId xmlns:a16="http://schemas.microsoft.com/office/drawing/2014/main" id="{A609734D-D515-E7A0-8072-E496AABD06ED}"/>
                </a:ext>
              </a:extLst>
            </p:cNvPr>
            <p:cNvSpPr txBox="1"/>
            <p:nvPr/>
          </p:nvSpPr>
          <p:spPr>
            <a:xfrm>
              <a:off x="9896485" y="2879314"/>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expert1</a:t>
              </a:r>
            </a:p>
          </p:txBody>
        </p:sp>
        <p:sp>
          <p:nvSpPr>
            <p:cNvPr id="44" name="圆角矩形 26">
              <a:extLst>
                <a:ext uri="{FF2B5EF4-FFF2-40B4-BE49-F238E27FC236}">
                  <a16:creationId xmlns:a16="http://schemas.microsoft.com/office/drawing/2014/main" id="{A3C5EC15-17FA-ED0C-21CF-19B8F80DF7D3}"/>
                </a:ext>
              </a:extLst>
            </p:cNvPr>
            <p:cNvSpPr/>
            <p:nvPr/>
          </p:nvSpPr>
          <p:spPr>
            <a:xfrm rot="5400000">
              <a:off x="12265376" y="259026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 name="圆角矩形 26">
              <a:extLst>
                <a:ext uri="{FF2B5EF4-FFF2-40B4-BE49-F238E27FC236}">
                  <a16:creationId xmlns:a16="http://schemas.microsoft.com/office/drawing/2014/main" id="{24D1B5B7-D891-8C50-9ACC-AE5B3CE56B1F}"/>
                </a:ext>
              </a:extLst>
            </p:cNvPr>
            <p:cNvSpPr/>
            <p:nvPr/>
          </p:nvSpPr>
          <p:spPr>
            <a:xfrm rot="5400000">
              <a:off x="13265968" y="2571040"/>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6" name="圆角矩形 26">
              <a:extLst>
                <a:ext uri="{FF2B5EF4-FFF2-40B4-BE49-F238E27FC236}">
                  <a16:creationId xmlns:a16="http://schemas.microsoft.com/office/drawing/2014/main" id="{292CCDFB-3551-1991-8A37-7B1E2363743E}"/>
                </a:ext>
              </a:extLst>
            </p:cNvPr>
            <p:cNvSpPr/>
            <p:nvPr/>
          </p:nvSpPr>
          <p:spPr>
            <a:xfrm rot="5400000">
              <a:off x="11247680" y="260117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7" name="文本框 46">
              <a:extLst>
                <a:ext uri="{FF2B5EF4-FFF2-40B4-BE49-F238E27FC236}">
                  <a16:creationId xmlns:a16="http://schemas.microsoft.com/office/drawing/2014/main" id="{7A6E42EA-BD68-C61D-514E-B733C01072A5}"/>
                </a:ext>
              </a:extLst>
            </p:cNvPr>
            <p:cNvSpPr txBox="1"/>
            <p:nvPr/>
          </p:nvSpPr>
          <p:spPr>
            <a:xfrm>
              <a:off x="10826179" y="2883857"/>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expert2</a:t>
              </a:r>
            </a:p>
          </p:txBody>
        </p:sp>
        <p:sp>
          <p:nvSpPr>
            <p:cNvPr id="48" name="文本框 47">
              <a:extLst>
                <a:ext uri="{FF2B5EF4-FFF2-40B4-BE49-F238E27FC236}">
                  <a16:creationId xmlns:a16="http://schemas.microsoft.com/office/drawing/2014/main" id="{7FB7688E-BAF3-3703-15D7-E7B457073A45}"/>
                </a:ext>
              </a:extLst>
            </p:cNvPr>
            <p:cNvSpPr txBox="1"/>
            <p:nvPr/>
          </p:nvSpPr>
          <p:spPr>
            <a:xfrm>
              <a:off x="11877124" y="2879314"/>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expert3</a:t>
              </a:r>
            </a:p>
          </p:txBody>
        </p:sp>
        <p:sp>
          <p:nvSpPr>
            <p:cNvPr id="49" name="文本框 48">
              <a:extLst>
                <a:ext uri="{FF2B5EF4-FFF2-40B4-BE49-F238E27FC236}">
                  <a16:creationId xmlns:a16="http://schemas.microsoft.com/office/drawing/2014/main" id="{94B8296A-C6D0-3D3B-38E9-5A76F5BFE7BF}"/>
                </a:ext>
              </a:extLst>
            </p:cNvPr>
            <p:cNvSpPr txBox="1"/>
            <p:nvPr/>
          </p:nvSpPr>
          <p:spPr>
            <a:xfrm>
              <a:off x="12870955" y="2860158"/>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expert4</a:t>
              </a:r>
            </a:p>
          </p:txBody>
        </p:sp>
        <p:cxnSp>
          <p:nvCxnSpPr>
            <p:cNvPr id="50" name="Google Shape;10217;p142">
              <a:extLst>
                <a:ext uri="{FF2B5EF4-FFF2-40B4-BE49-F238E27FC236}">
                  <a16:creationId xmlns:a16="http://schemas.microsoft.com/office/drawing/2014/main" id="{158D6E75-AF32-A4C4-DF92-155F2EFFF3FA}"/>
                </a:ext>
              </a:extLst>
            </p:cNvPr>
            <p:cNvCxnSpPr>
              <a:cxnSpLocks/>
              <a:stCxn id="39" idx="0"/>
              <a:endCxn id="43" idx="2"/>
            </p:cNvCxnSpPr>
            <p:nvPr/>
          </p:nvCxnSpPr>
          <p:spPr>
            <a:xfrm rot="16200000" flipV="1">
              <a:off x="11024472" y="2643295"/>
              <a:ext cx="397600" cy="153720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51" name="Google Shape;10217;p142">
              <a:extLst>
                <a:ext uri="{FF2B5EF4-FFF2-40B4-BE49-F238E27FC236}">
                  <a16:creationId xmlns:a16="http://schemas.microsoft.com/office/drawing/2014/main" id="{0F7A9FFA-F318-3FFB-5408-3ABCFC3E559D}"/>
                </a:ext>
              </a:extLst>
            </p:cNvPr>
            <p:cNvCxnSpPr>
              <a:cxnSpLocks/>
            </p:cNvCxnSpPr>
            <p:nvPr/>
          </p:nvCxnSpPr>
          <p:spPr>
            <a:xfrm flipH="1">
              <a:off x="9932104" y="2466193"/>
              <a:ext cx="1818815" cy="0"/>
            </a:xfrm>
            <a:prstGeom prst="straightConnector1">
              <a:avLst/>
            </a:prstGeom>
            <a:noFill/>
            <a:ln w="9525" cap="flat" cmpd="sng">
              <a:solidFill>
                <a:schemeClr val="dk2"/>
              </a:solidFill>
              <a:prstDash val="sysDash"/>
              <a:round/>
              <a:headEnd type="triangle" w="med" len="med"/>
              <a:tailEnd type="none" w="med" len="med"/>
            </a:ln>
          </p:spPr>
        </p:cxnSp>
        <p:sp>
          <p:nvSpPr>
            <p:cNvPr id="52" name="椭圆 51">
              <a:extLst>
                <a:ext uri="{FF2B5EF4-FFF2-40B4-BE49-F238E27FC236}">
                  <a16:creationId xmlns:a16="http://schemas.microsoft.com/office/drawing/2014/main" id="{ED8E484A-833D-973B-BCB1-319920738DA0}"/>
                </a:ext>
              </a:extLst>
            </p:cNvPr>
            <p:cNvSpPr/>
            <p:nvPr/>
          </p:nvSpPr>
          <p:spPr>
            <a:xfrm>
              <a:off x="11750919" y="2291413"/>
              <a:ext cx="323850" cy="32385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cxnSp>
          <p:nvCxnSpPr>
            <p:cNvPr id="53" name="直接连接符 52">
              <a:extLst>
                <a:ext uri="{FF2B5EF4-FFF2-40B4-BE49-F238E27FC236}">
                  <a16:creationId xmlns:a16="http://schemas.microsoft.com/office/drawing/2014/main" id="{9C85EED8-D051-6F28-B2B2-D35A87DF087F}"/>
                </a:ext>
              </a:extLst>
            </p:cNvPr>
            <p:cNvCxnSpPr/>
            <p:nvPr/>
          </p:nvCxnSpPr>
          <p:spPr>
            <a:xfrm rot="5400000">
              <a:off x="11833787" y="2361239"/>
              <a:ext cx="175736" cy="175736"/>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54" name="直接连接符 53">
              <a:extLst>
                <a:ext uri="{FF2B5EF4-FFF2-40B4-BE49-F238E27FC236}">
                  <a16:creationId xmlns:a16="http://schemas.microsoft.com/office/drawing/2014/main" id="{88A9C87B-8E4F-3235-D240-2C1181910D96}"/>
                </a:ext>
              </a:extLst>
            </p:cNvPr>
            <p:cNvCxnSpPr/>
            <p:nvPr/>
          </p:nvCxnSpPr>
          <p:spPr>
            <a:xfrm>
              <a:off x="11824976" y="2361239"/>
              <a:ext cx="175736" cy="175736"/>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55" name="Google Shape;10217;p142">
              <a:extLst>
                <a:ext uri="{FF2B5EF4-FFF2-40B4-BE49-F238E27FC236}">
                  <a16:creationId xmlns:a16="http://schemas.microsoft.com/office/drawing/2014/main" id="{1DCCC437-FC6B-4438-48AD-E4239601FE0F}"/>
                </a:ext>
              </a:extLst>
            </p:cNvPr>
            <p:cNvCxnSpPr>
              <a:cxnSpLocks/>
            </p:cNvCxnSpPr>
            <p:nvPr/>
          </p:nvCxnSpPr>
          <p:spPr>
            <a:xfrm rot="10800000">
              <a:off x="9932105" y="3802932"/>
              <a:ext cx="1930267" cy="1"/>
            </a:xfrm>
            <a:prstGeom prst="bentConnector3">
              <a:avLst>
                <a:gd name="adj1" fmla="val 50000"/>
              </a:avLst>
            </a:prstGeom>
            <a:noFill/>
            <a:ln w="9525" cap="flat" cmpd="sng">
              <a:solidFill>
                <a:schemeClr val="dk2"/>
              </a:solidFill>
              <a:prstDash val="sysDash"/>
              <a:round/>
              <a:headEnd type="none" w="med" len="med"/>
              <a:tailEnd type="none" w="med" len="med"/>
            </a:ln>
          </p:spPr>
        </p:cxnSp>
        <p:cxnSp>
          <p:nvCxnSpPr>
            <p:cNvPr id="56" name="Google Shape;10217;p142">
              <a:extLst>
                <a:ext uri="{FF2B5EF4-FFF2-40B4-BE49-F238E27FC236}">
                  <a16:creationId xmlns:a16="http://schemas.microsoft.com/office/drawing/2014/main" id="{327D714B-9DC3-3D4E-AF8B-8FB0BBC6B6C8}"/>
                </a:ext>
              </a:extLst>
            </p:cNvPr>
            <p:cNvCxnSpPr>
              <a:cxnSpLocks/>
            </p:cNvCxnSpPr>
            <p:nvPr/>
          </p:nvCxnSpPr>
          <p:spPr>
            <a:xfrm rot="5400000" flipH="1" flipV="1">
              <a:off x="9266124" y="3139773"/>
              <a:ext cx="1331963" cy="3"/>
            </a:xfrm>
            <a:prstGeom prst="bentConnector3">
              <a:avLst>
                <a:gd name="adj1" fmla="val 50001"/>
              </a:avLst>
            </a:prstGeom>
            <a:noFill/>
            <a:ln w="9525" cap="flat" cmpd="sng">
              <a:solidFill>
                <a:schemeClr val="dk2"/>
              </a:solidFill>
              <a:prstDash val="sysDash"/>
              <a:round/>
              <a:headEnd type="none" w="med" len="med"/>
              <a:tailEnd type="none" w="med" len="med"/>
            </a:ln>
          </p:spPr>
        </p:cxnSp>
        <p:cxnSp>
          <p:nvCxnSpPr>
            <p:cNvPr id="60" name="Google Shape;10217;p142">
              <a:extLst>
                <a:ext uri="{FF2B5EF4-FFF2-40B4-BE49-F238E27FC236}">
                  <a16:creationId xmlns:a16="http://schemas.microsoft.com/office/drawing/2014/main" id="{CD393315-3355-C6D0-1C8D-6D43F547FB32}"/>
                </a:ext>
              </a:extLst>
            </p:cNvPr>
            <p:cNvCxnSpPr>
              <a:cxnSpLocks/>
              <a:stCxn id="43" idx="0"/>
              <a:endCxn id="52" idx="4"/>
            </p:cNvCxnSpPr>
            <p:nvPr/>
          </p:nvCxnSpPr>
          <p:spPr>
            <a:xfrm rot="5400000" flipH="1" flipV="1">
              <a:off x="11051732" y="2018202"/>
              <a:ext cx="264051" cy="1458175"/>
            </a:xfrm>
            <a:prstGeom prst="bentConnector3">
              <a:avLst>
                <a:gd name="adj1" fmla="val 50000"/>
              </a:avLst>
            </a:prstGeom>
            <a:noFill/>
            <a:ln w="9525" cap="flat" cmpd="sng">
              <a:solidFill>
                <a:schemeClr val="dk2"/>
              </a:solidFill>
              <a:prstDash val="solid"/>
              <a:round/>
              <a:headEnd type="none" w="med" len="med"/>
              <a:tailEnd type="triangle" w="med" len="med"/>
            </a:ln>
          </p:spPr>
        </p:cxnSp>
      </p:grpSp>
      <p:sp>
        <p:nvSpPr>
          <p:cNvPr id="488" name="矩形 487">
            <a:extLst>
              <a:ext uri="{FF2B5EF4-FFF2-40B4-BE49-F238E27FC236}">
                <a16:creationId xmlns:a16="http://schemas.microsoft.com/office/drawing/2014/main" id="{47BFA2F7-A633-1BB4-528F-6CEDB04534E0}"/>
              </a:ext>
            </a:extLst>
          </p:cNvPr>
          <p:cNvSpPr/>
          <p:nvPr/>
        </p:nvSpPr>
        <p:spPr>
          <a:xfrm>
            <a:off x="8346740" y="5771942"/>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504" name="椭圆 503">
            <a:extLst>
              <a:ext uri="{FF2B5EF4-FFF2-40B4-BE49-F238E27FC236}">
                <a16:creationId xmlns:a16="http://schemas.microsoft.com/office/drawing/2014/main" id="{B0CC9D2B-C150-F39A-A353-045E4A7DBD69}"/>
              </a:ext>
            </a:extLst>
          </p:cNvPr>
          <p:cNvSpPr/>
          <p:nvPr/>
        </p:nvSpPr>
        <p:spPr>
          <a:xfrm>
            <a:off x="9187543" y="5921091"/>
            <a:ext cx="238087" cy="241728"/>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506" name="文本框 505">
            <a:extLst>
              <a:ext uri="{FF2B5EF4-FFF2-40B4-BE49-F238E27FC236}">
                <a16:creationId xmlns:a16="http://schemas.microsoft.com/office/drawing/2014/main" id="{10E703A3-C288-9777-5175-41DAA5F7254B}"/>
              </a:ext>
            </a:extLst>
          </p:cNvPr>
          <p:cNvSpPr txBox="1"/>
          <p:nvPr/>
        </p:nvSpPr>
        <p:spPr>
          <a:xfrm>
            <a:off x="8291700" y="6364268"/>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8" name="椭圆 507">
            <a:extLst>
              <a:ext uri="{FF2B5EF4-FFF2-40B4-BE49-F238E27FC236}">
                <a16:creationId xmlns:a16="http://schemas.microsoft.com/office/drawing/2014/main" id="{FBC33940-A5F7-51EC-22D0-ED1F63441772}"/>
              </a:ext>
            </a:extLst>
          </p:cNvPr>
          <p:cNvSpPr/>
          <p:nvPr/>
        </p:nvSpPr>
        <p:spPr>
          <a:xfrm>
            <a:off x="8583604" y="5921092"/>
            <a:ext cx="238087" cy="241728"/>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cxnSp>
        <p:nvCxnSpPr>
          <p:cNvPr id="510" name="直接箭头连接符 509">
            <a:extLst>
              <a:ext uri="{FF2B5EF4-FFF2-40B4-BE49-F238E27FC236}">
                <a16:creationId xmlns:a16="http://schemas.microsoft.com/office/drawing/2014/main" id="{8D728697-8B14-C7DD-9A0F-678A6B9CF01F}"/>
              </a:ext>
            </a:extLst>
          </p:cNvPr>
          <p:cNvCxnSpPr/>
          <p:nvPr/>
        </p:nvCxnSpPr>
        <p:spPr>
          <a:xfrm flipV="1">
            <a:off x="5456360" y="2660760"/>
            <a:ext cx="0" cy="39088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13" name="直接连接符 512">
            <a:extLst>
              <a:ext uri="{FF2B5EF4-FFF2-40B4-BE49-F238E27FC236}">
                <a16:creationId xmlns:a16="http://schemas.microsoft.com/office/drawing/2014/main" id="{08EB7AE8-2263-AEAE-DB2E-11C8BC1BCA2B}"/>
              </a:ext>
            </a:extLst>
          </p:cNvPr>
          <p:cNvCxnSpPr>
            <a:cxnSpLocks/>
            <a:endCxn id="35" idx="1"/>
          </p:cNvCxnSpPr>
          <p:nvPr/>
        </p:nvCxnSpPr>
        <p:spPr>
          <a:xfrm>
            <a:off x="11850432" y="3620459"/>
            <a:ext cx="1178069"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538" name="矩形 537">
            <a:extLst>
              <a:ext uri="{FF2B5EF4-FFF2-40B4-BE49-F238E27FC236}">
                <a16:creationId xmlns:a16="http://schemas.microsoft.com/office/drawing/2014/main" id="{0F034B5C-C80C-6031-4333-76E2DF2FA62B}"/>
              </a:ext>
            </a:extLst>
          </p:cNvPr>
          <p:cNvSpPr/>
          <p:nvPr/>
        </p:nvSpPr>
        <p:spPr>
          <a:xfrm>
            <a:off x="10236288" y="1820317"/>
            <a:ext cx="7500275" cy="5873308"/>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aphicFrame>
        <p:nvGraphicFramePr>
          <p:cNvPr id="546" name="对象 545">
            <a:hlinkClick r:id="" action="ppaction://ole?verb=0"/>
            <a:extLst>
              <a:ext uri="{FF2B5EF4-FFF2-40B4-BE49-F238E27FC236}">
                <a16:creationId xmlns:a16="http://schemas.microsoft.com/office/drawing/2014/main" id="{AB675EF5-2806-7BC0-F2F9-C4ADD224A690}"/>
              </a:ext>
            </a:extLst>
          </p:cNvPr>
          <p:cNvGraphicFramePr>
            <a:graphicFrameLocks noChangeAspect="1"/>
          </p:cNvGraphicFramePr>
          <p:nvPr/>
        </p:nvGraphicFramePr>
        <p:xfrm>
          <a:off x="2684468" y="5408278"/>
          <a:ext cx="228600" cy="188913"/>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546" name="对象 545">
                        <a:hlinkClick r:id="" action="ppaction://ole?verb=0"/>
                        <a:extLst>
                          <a:ext uri="{FF2B5EF4-FFF2-40B4-BE49-F238E27FC236}">
                            <a16:creationId xmlns:a16="http://schemas.microsoft.com/office/drawing/2014/main" id="{CE8953CB-9CCE-C160-258C-6EE259F54F75}"/>
                          </a:ext>
                        </a:extLst>
                      </p:cNvPr>
                      <p:cNvPicPr/>
                      <p:nvPr/>
                    </p:nvPicPr>
                    <p:blipFill>
                      <a:blip r:embed="rId5"/>
                      <a:stretch>
                        <a:fillRect/>
                      </a:stretch>
                    </p:blipFill>
                    <p:spPr>
                      <a:xfrm>
                        <a:off x="2684468" y="5408278"/>
                        <a:ext cx="228600" cy="188913"/>
                      </a:xfrm>
                      <a:prstGeom prst="rect">
                        <a:avLst/>
                      </a:prstGeom>
                    </p:spPr>
                  </p:pic>
                </p:oleObj>
              </mc:Fallback>
            </mc:AlternateContent>
          </a:graphicData>
        </a:graphic>
      </p:graphicFrame>
      <p:sp>
        <p:nvSpPr>
          <p:cNvPr id="550" name="圆角矩形 440">
            <a:extLst>
              <a:ext uri="{FF2B5EF4-FFF2-40B4-BE49-F238E27FC236}">
                <a16:creationId xmlns:a16="http://schemas.microsoft.com/office/drawing/2014/main" id="{1AFE3FC0-EF8E-6314-1987-0F0923E218F5}"/>
              </a:ext>
            </a:extLst>
          </p:cNvPr>
          <p:cNvSpPr/>
          <p:nvPr/>
        </p:nvSpPr>
        <p:spPr>
          <a:xfrm>
            <a:off x="3401110" y="5112073"/>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1" name="圆角矩形 440">
            <a:extLst>
              <a:ext uri="{FF2B5EF4-FFF2-40B4-BE49-F238E27FC236}">
                <a16:creationId xmlns:a16="http://schemas.microsoft.com/office/drawing/2014/main" id="{95B61FFF-01AB-BCB1-F9F1-B7F40DCD1E1C}"/>
              </a:ext>
            </a:extLst>
          </p:cNvPr>
          <p:cNvSpPr/>
          <p:nvPr/>
        </p:nvSpPr>
        <p:spPr>
          <a:xfrm>
            <a:off x="3444206" y="5073675"/>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2" name="圆角矩形 440">
            <a:extLst>
              <a:ext uri="{FF2B5EF4-FFF2-40B4-BE49-F238E27FC236}">
                <a16:creationId xmlns:a16="http://schemas.microsoft.com/office/drawing/2014/main" id="{CAE93669-2C6A-FE4E-6EF6-CAEE4E12088D}"/>
              </a:ext>
            </a:extLst>
          </p:cNvPr>
          <p:cNvSpPr/>
          <p:nvPr/>
        </p:nvSpPr>
        <p:spPr>
          <a:xfrm>
            <a:off x="3492849" y="5035277"/>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3" name="圆角矩形 440">
            <a:extLst>
              <a:ext uri="{FF2B5EF4-FFF2-40B4-BE49-F238E27FC236}">
                <a16:creationId xmlns:a16="http://schemas.microsoft.com/office/drawing/2014/main" id="{7CC2C602-8426-27DD-F0B6-B0B8EC1180E4}"/>
              </a:ext>
            </a:extLst>
          </p:cNvPr>
          <p:cNvSpPr/>
          <p:nvPr/>
        </p:nvSpPr>
        <p:spPr>
          <a:xfrm>
            <a:off x="1282891" y="5093711"/>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4" name="圆角矩形 440">
            <a:extLst>
              <a:ext uri="{FF2B5EF4-FFF2-40B4-BE49-F238E27FC236}">
                <a16:creationId xmlns:a16="http://schemas.microsoft.com/office/drawing/2014/main" id="{ADD8306F-0EAB-7826-590F-81F03D4E5152}"/>
              </a:ext>
            </a:extLst>
          </p:cNvPr>
          <p:cNvSpPr/>
          <p:nvPr/>
        </p:nvSpPr>
        <p:spPr>
          <a:xfrm>
            <a:off x="1325987" y="5055313"/>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5" name="圆角矩形 440">
            <a:extLst>
              <a:ext uri="{FF2B5EF4-FFF2-40B4-BE49-F238E27FC236}">
                <a16:creationId xmlns:a16="http://schemas.microsoft.com/office/drawing/2014/main" id="{B830AC3D-6265-D2C1-A90D-4EB304670590}"/>
              </a:ext>
            </a:extLst>
          </p:cNvPr>
          <p:cNvSpPr/>
          <p:nvPr/>
        </p:nvSpPr>
        <p:spPr>
          <a:xfrm>
            <a:off x="1374630" y="5016915"/>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cxnSp>
        <p:nvCxnSpPr>
          <p:cNvPr id="560" name="直接箭头连接符 559">
            <a:extLst>
              <a:ext uri="{FF2B5EF4-FFF2-40B4-BE49-F238E27FC236}">
                <a16:creationId xmlns:a16="http://schemas.microsoft.com/office/drawing/2014/main" id="{2940D228-03B1-BB03-9BF6-A3F7723DED08}"/>
              </a:ext>
            </a:extLst>
          </p:cNvPr>
          <p:cNvCxnSpPr>
            <a:cxnSpLocks/>
            <a:stCxn id="439" idx="0"/>
            <a:endCxn id="555" idx="2"/>
          </p:cNvCxnSpPr>
          <p:nvPr/>
        </p:nvCxnSpPr>
        <p:spPr>
          <a:xfrm flipV="1">
            <a:off x="2145250" y="5366650"/>
            <a:ext cx="5630" cy="429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6" name="圆角矩形 440">
            <a:extLst>
              <a:ext uri="{FF2B5EF4-FFF2-40B4-BE49-F238E27FC236}">
                <a16:creationId xmlns:a16="http://schemas.microsoft.com/office/drawing/2014/main" id="{B283046D-3C2C-A192-1590-9FF2954CE849}"/>
              </a:ext>
            </a:extLst>
          </p:cNvPr>
          <p:cNvSpPr/>
          <p:nvPr/>
        </p:nvSpPr>
        <p:spPr>
          <a:xfrm>
            <a:off x="5615643" y="5116334"/>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67" name="圆角矩形 440">
            <a:extLst>
              <a:ext uri="{FF2B5EF4-FFF2-40B4-BE49-F238E27FC236}">
                <a16:creationId xmlns:a16="http://schemas.microsoft.com/office/drawing/2014/main" id="{02D9864A-75D4-A2EE-4296-953DF442F3E5}"/>
              </a:ext>
            </a:extLst>
          </p:cNvPr>
          <p:cNvSpPr/>
          <p:nvPr/>
        </p:nvSpPr>
        <p:spPr>
          <a:xfrm>
            <a:off x="5658739" y="5077936"/>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68" name="圆角矩形 440">
            <a:extLst>
              <a:ext uri="{FF2B5EF4-FFF2-40B4-BE49-F238E27FC236}">
                <a16:creationId xmlns:a16="http://schemas.microsoft.com/office/drawing/2014/main" id="{BCC491CD-5D81-B728-FA8E-0919540763AD}"/>
              </a:ext>
            </a:extLst>
          </p:cNvPr>
          <p:cNvSpPr/>
          <p:nvPr/>
        </p:nvSpPr>
        <p:spPr>
          <a:xfrm>
            <a:off x="5707382" y="5039538"/>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2" name="圆角矩形 440">
            <a:extLst>
              <a:ext uri="{FF2B5EF4-FFF2-40B4-BE49-F238E27FC236}">
                <a16:creationId xmlns:a16="http://schemas.microsoft.com/office/drawing/2014/main" id="{8ABBDCBE-EE91-9801-1C04-77BE41A57017}"/>
              </a:ext>
            </a:extLst>
          </p:cNvPr>
          <p:cNvSpPr/>
          <p:nvPr/>
        </p:nvSpPr>
        <p:spPr>
          <a:xfrm>
            <a:off x="8075751" y="5121828"/>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3" name="圆角矩形 440">
            <a:extLst>
              <a:ext uri="{FF2B5EF4-FFF2-40B4-BE49-F238E27FC236}">
                <a16:creationId xmlns:a16="http://schemas.microsoft.com/office/drawing/2014/main" id="{388DF344-9AAD-6024-09AD-9DC96D88259C}"/>
              </a:ext>
            </a:extLst>
          </p:cNvPr>
          <p:cNvSpPr/>
          <p:nvPr/>
        </p:nvSpPr>
        <p:spPr>
          <a:xfrm>
            <a:off x="8118847" y="5083430"/>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4" name="圆角矩形 440">
            <a:extLst>
              <a:ext uri="{FF2B5EF4-FFF2-40B4-BE49-F238E27FC236}">
                <a16:creationId xmlns:a16="http://schemas.microsoft.com/office/drawing/2014/main" id="{EC4A8A9D-E059-6A71-9A86-4FCCF5E4EAA7}"/>
              </a:ext>
            </a:extLst>
          </p:cNvPr>
          <p:cNvSpPr/>
          <p:nvPr/>
        </p:nvSpPr>
        <p:spPr>
          <a:xfrm>
            <a:off x="8167490" y="5045032"/>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cxnSp>
        <p:nvCxnSpPr>
          <p:cNvPr id="492" name="直接箭头连接符 491">
            <a:extLst>
              <a:ext uri="{FF2B5EF4-FFF2-40B4-BE49-F238E27FC236}">
                <a16:creationId xmlns:a16="http://schemas.microsoft.com/office/drawing/2014/main" id="{5DC2B443-25A1-EC3D-C06E-C3AF74918C1E}"/>
              </a:ext>
            </a:extLst>
          </p:cNvPr>
          <p:cNvCxnSpPr>
            <a:cxnSpLocks/>
          </p:cNvCxnSpPr>
          <p:nvPr/>
        </p:nvCxnSpPr>
        <p:spPr>
          <a:xfrm flipH="1" flipV="1">
            <a:off x="8993737" y="5390034"/>
            <a:ext cx="0"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1" name="直接箭头连接符 490">
            <a:extLst>
              <a:ext uri="{FF2B5EF4-FFF2-40B4-BE49-F238E27FC236}">
                <a16:creationId xmlns:a16="http://schemas.microsoft.com/office/drawing/2014/main" id="{A3068674-C65D-B697-35C3-11AD80D1AF1B}"/>
              </a:ext>
            </a:extLst>
          </p:cNvPr>
          <p:cNvCxnSpPr/>
          <p:nvPr/>
        </p:nvCxnSpPr>
        <p:spPr>
          <a:xfrm flipV="1">
            <a:off x="6378076" y="5390034"/>
            <a:ext cx="1097"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0" name="直接箭头连接符 489">
            <a:extLst>
              <a:ext uri="{FF2B5EF4-FFF2-40B4-BE49-F238E27FC236}">
                <a16:creationId xmlns:a16="http://schemas.microsoft.com/office/drawing/2014/main" id="{56D56E61-684E-CC01-60EA-E18A798B2271}"/>
              </a:ext>
            </a:extLst>
          </p:cNvPr>
          <p:cNvCxnSpPr>
            <a:cxnSpLocks/>
          </p:cNvCxnSpPr>
          <p:nvPr/>
        </p:nvCxnSpPr>
        <p:spPr>
          <a:xfrm flipV="1">
            <a:off x="4280281" y="5390034"/>
            <a:ext cx="1097"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grpSp>
        <p:nvGrpSpPr>
          <p:cNvPr id="6" name="组合 5">
            <a:extLst>
              <a:ext uri="{FF2B5EF4-FFF2-40B4-BE49-F238E27FC236}">
                <a16:creationId xmlns:a16="http://schemas.microsoft.com/office/drawing/2014/main" id="{72871189-31E6-CF04-B94F-48EBDD0AF06C}"/>
              </a:ext>
            </a:extLst>
          </p:cNvPr>
          <p:cNvGrpSpPr/>
          <p:nvPr/>
        </p:nvGrpSpPr>
        <p:grpSpPr>
          <a:xfrm>
            <a:off x="13100438" y="5921091"/>
            <a:ext cx="4764927" cy="1435948"/>
            <a:chOff x="10937559" y="5693296"/>
            <a:chExt cx="3786978" cy="863707"/>
          </a:xfrm>
        </p:grpSpPr>
        <p:sp>
          <p:nvSpPr>
            <p:cNvPr id="7" name="圆角矩形 2">
              <a:extLst>
                <a:ext uri="{FF2B5EF4-FFF2-40B4-BE49-F238E27FC236}">
                  <a16:creationId xmlns:a16="http://schemas.microsoft.com/office/drawing/2014/main" id="{F16B84C3-C544-F8C4-8FCF-091469898E9B}"/>
                </a:ext>
              </a:extLst>
            </p:cNvPr>
            <p:cNvSpPr/>
            <p:nvPr/>
          </p:nvSpPr>
          <p:spPr>
            <a:xfrm>
              <a:off x="10937559" y="5693296"/>
              <a:ext cx="3451380" cy="863707"/>
            </a:xfrm>
            <a:prstGeom prst="roundRect">
              <a:avLst>
                <a:gd name="adj" fmla="val 6084"/>
              </a:avLst>
            </a:prstGeom>
            <a:solidFill>
              <a:schemeClr val="accent4">
                <a:lumMod val="20000"/>
                <a:lumOff val="80000"/>
              </a:schemeClr>
            </a:solidFill>
            <a:ln w="9525">
              <a:solidFill>
                <a:schemeClr val="tx1">
                  <a:lumMod val="75000"/>
                  <a:lumOff val="2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en-US" altLang="zh-CN" sz="1200" kern="1200">
                <a:solidFill>
                  <a:srgbClr val="000000"/>
                </a:solidFill>
                <a:latin typeface="Times New Roman" panose="02020603050405020304" pitchFamily="18" charset="0"/>
                <a:ea typeface="微软雅黑"/>
                <a:cs typeface="Times New Roman" panose="02020603050405020304" pitchFamily="18" charset="0"/>
              </a:endParaRPr>
            </a:p>
          </p:txBody>
        </p:sp>
        <p:sp>
          <p:nvSpPr>
            <p:cNvPr id="8" name="文本框 7">
              <a:extLst>
                <a:ext uri="{FF2B5EF4-FFF2-40B4-BE49-F238E27FC236}">
                  <a16:creationId xmlns:a16="http://schemas.microsoft.com/office/drawing/2014/main" id="{9822F322-3EAE-FF9E-E5C0-EC1EE30958E5}"/>
                </a:ext>
              </a:extLst>
            </p:cNvPr>
            <p:cNvSpPr txBox="1"/>
            <p:nvPr/>
          </p:nvSpPr>
          <p:spPr>
            <a:xfrm>
              <a:off x="11202612" y="5807766"/>
              <a:ext cx="3521925" cy="222149"/>
            </a:xfrm>
            <a:prstGeom prst="rect">
              <a:avLst/>
            </a:prstGeom>
            <a:noFill/>
          </p:spPr>
          <p:txBody>
            <a:bodyPr wrap="square">
              <a:spAutoFit/>
            </a:bodyPr>
            <a:lstStyle/>
            <a:p>
              <a:r>
                <a:rPr lang="en-GB" altLang="zh-CN">
                  <a:latin typeface="Times New Roman" panose="02020603050405020304" pitchFamily="18" charset="0"/>
                  <a:cs typeface="Times New Roman" panose="02020603050405020304" pitchFamily="18" charset="0"/>
                </a:rPr>
                <a:t>Concatenation/Additive Embedding </a:t>
              </a:r>
              <a:endParaRPr lang="zh-CN" altLang="en-US">
                <a:latin typeface="Times New Roman" panose="02020603050405020304" pitchFamily="18" charset="0"/>
                <a:cs typeface="Times New Roman" panose="02020603050405020304" pitchFamily="18" charset="0"/>
              </a:endParaRPr>
            </a:p>
          </p:txBody>
        </p:sp>
        <p:grpSp>
          <p:nvGrpSpPr>
            <p:cNvPr id="9" name="Group 221">
              <a:extLst>
                <a:ext uri="{FF2B5EF4-FFF2-40B4-BE49-F238E27FC236}">
                  <a16:creationId xmlns:a16="http://schemas.microsoft.com/office/drawing/2014/main" id="{2B7CBB89-6007-B386-AB25-77DC5FB09DD8}"/>
                </a:ext>
              </a:extLst>
            </p:cNvPr>
            <p:cNvGrpSpPr/>
            <p:nvPr/>
          </p:nvGrpSpPr>
          <p:grpSpPr>
            <a:xfrm>
              <a:off x="11227000" y="6135562"/>
              <a:ext cx="2918612" cy="297637"/>
              <a:chOff x="0" y="-9293"/>
              <a:chExt cx="3753013" cy="346475"/>
            </a:xfrm>
          </p:grpSpPr>
          <p:grpSp>
            <p:nvGrpSpPr>
              <p:cNvPr id="11" name="Group 222">
                <a:extLst>
                  <a:ext uri="{FF2B5EF4-FFF2-40B4-BE49-F238E27FC236}">
                    <a16:creationId xmlns:a16="http://schemas.microsoft.com/office/drawing/2014/main" id="{B9C73BD0-9BB5-2C93-AF4C-EF49920E8D94}"/>
                  </a:ext>
                </a:extLst>
              </p:cNvPr>
              <p:cNvGrpSpPr/>
              <p:nvPr/>
            </p:nvGrpSpPr>
            <p:grpSpPr>
              <a:xfrm>
                <a:off x="0" y="1554"/>
                <a:ext cx="816991" cy="335628"/>
                <a:chOff x="0" y="-9525"/>
                <a:chExt cx="837380" cy="344003"/>
              </a:xfrm>
            </p:grpSpPr>
            <p:sp>
              <p:nvSpPr>
                <p:cNvPr id="461" name="Freeform 223">
                  <a:extLst>
                    <a:ext uri="{FF2B5EF4-FFF2-40B4-BE49-F238E27FC236}">
                      <a16:creationId xmlns:a16="http://schemas.microsoft.com/office/drawing/2014/main" id="{9B5FA020-6951-9368-94A4-ECB1D75B6185}"/>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62" name="TextBox 224">
                  <a:extLst>
                    <a:ext uri="{FF2B5EF4-FFF2-40B4-BE49-F238E27FC236}">
                      <a16:creationId xmlns:a16="http://schemas.microsoft.com/office/drawing/2014/main" id="{6E584CEE-0BC6-4294-1835-3A17875242D7}"/>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Token</a:t>
                  </a:r>
                </a:p>
              </p:txBody>
            </p:sp>
          </p:grpSp>
          <p:grpSp>
            <p:nvGrpSpPr>
              <p:cNvPr id="12" name="Group 225">
                <a:extLst>
                  <a:ext uri="{FF2B5EF4-FFF2-40B4-BE49-F238E27FC236}">
                    <a16:creationId xmlns:a16="http://schemas.microsoft.com/office/drawing/2014/main" id="{48B1C3CC-817C-EF39-487B-54CEA57A078F}"/>
                  </a:ext>
                </a:extLst>
              </p:cNvPr>
              <p:cNvGrpSpPr/>
              <p:nvPr/>
            </p:nvGrpSpPr>
            <p:grpSpPr>
              <a:xfrm>
                <a:off x="970192" y="0"/>
                <a:ext cx="816991" cy="326334"/>
                <a:chOff x="0" y="0"/>
                <a:chExt cx="837380" cy="334478"/>
              </a:xfrm>
            </p:grpSpPr>
            <p:sp>
              <p:nvSpPr>
                <p:cNvPr id="457" name="Freeform 226">
                  <a:extLst>
                    <a:ext uri="{FF2B5EF4-FFF2-40B4-BE49-F238E27FC236}">
                      <a16:creationId xmlns:a16="http://schemas.microsoft.com/office/drawing/2014/main" id="{32BAB32B-C18B-D64C-8F90-9D5EBC254621}"/>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60" name="TextBox 227">
                  <a:extLst>
                    <a:ext uri="{FF2B5EF4-FFF2-40B4-BE49-F238E27FC236}">
                      <a16:creationId xmlns:a16="http://schemas.microsoft.com/office/drawing/2014/main" id="{C021441D-62BC-2013-EA09-390F4094C46D}"/>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modality</a:t>
                  </a:r>
                </a:p>
              </p:txBody>
            </p:sp>
          </p:grpSp>
          <p:grpSp>
            <p:nvGrpSpPr>
              <p:cNvPr id="28" name="Group 228">
                <a:extLst>
                  <a:ext uri="{FF2B5EF4-FFF2-40B4-BE49-F238E27FC236}">
                    <a16:creationId xmlns:a16="http://schemas.microsoft.com/office/drawing/2014/main" id="{32AAAED7-5F9F-968C-312C-44310F66E8A5}"/>
                  </a:ext>
                </a:extLst>
              </p:cNvPr>
              <p:cNvGrpSpPr/>
              <p:nvPr/>
            </p:nvGrpSpPr>
            <p:grpSpPr>
              <a:xfrm>
                <a:off x="1953130" y="-9293"/>
                <a:ext cx="816991" cy="335627"/>
                <a:chOff x="0" y="-9525"/>
                <a:chExt cx="837380" cy="344003"/>
              </a:xfrm>
            </p:grpSpPr>
            <p:sp>
              <p:nvSpPr>
                <p:cNvPr id="455" name="Freeform 229">
                  <a:extLst>
                    <a:ext uri="{FF2B5EF4-FFF2-40B4-BE49-F238E27FC236}">
                      <a16:creationId xmlns:a16="http://schemas.microsoft.com/office/drawing/2014/main" id="{07217B70-A70A-1426-C11D-33FBE492C23B}"/>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56" name="TextBox 230">
                  <a:extLst>
                    <a:ext uri="{FF2B5EF4-FFF2-40B4-BE49-F238E27FC236}">
                      <a16:creationId xmlns:a16="http://schemas.microsoft.com/office/drawing/2014/main" id="{A0667CE4-913C-2BB7-028F-1F710F94BAB9}"/>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7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a:t>
                  </a: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task</a:t>
                  </a:r>
                </a:p>
              </p:txBody>
            </p:sp>
          </p:grpSp>
          <p:grpSp>
            <p:nvGrpSpPr>
              <p:cNvPr id="30" name="Group 231">
                <a:extLst>
                  <a:ext uri="{FF2B5EF4-FFF2-40B4-BE49-F238E27FC236}">
                    <a16:creationId xmlns:a16="http://schemas.microsoft.com/office/drawing/2014/main" id="{AE5892C7-6994-EF69-9F2F-BCCED385BAF8}"/>
                  </a:ext>
                </a:extLst>
              </p:cNvPr>
              <p:cNvGrpSpPr/>
              <p:nvPr/>
            </p:nvGrpSpPr>
            <p:grpSpPr>
              <a:xfrm>
                <a:off x="2936022" y="-9293"/>
                <a:ext cx="816991" cy="335627"/>
                <a:chOff x="0" y="-9525"/>
                <a:chExt cx="837380" cy="344003"/>
              </a:xfrm>
            </p:grpSpPr>
            <p:sp>
              <p:nvSpPr>
                <p:cNvPr id="453" name="Freeform 232">
                  <a:extLst>
                    <a:ext uri="{FF2B5EF4-FFF2-40B4-BE49-F238E27FC236}">
                      <a16:creationId xmlns:a16="http://schemas.microsoft.com/office/drawing/2014/main" id="{1C1F054F-BA7D-61EC-3CC6-2794D560C225}"/>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54" name="TextBox 233">
                  <a:extLst>
                    <a:ext uri="{FF2B5EF4-FFF2-40B4-BE49-F238E27FC236}">
                      <a16:creationId xmlns:a16="http://schemas.microsoft.com/office/drawing/2014/main" id="{A440AEB1-7675-1AF5-F1A8-423E0245D81A}"/>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missing flag</a:t>
                  </a:r>
                </a:p>
              </p:txBody>
            </p:sp>
          </p:grpSp>
          <p:sp>
            <p:nvSpPr>
              <p:cNvPr id="63" name="Freeform 234">
                <a:extLst>
                  <a:ext uri="{FF2B5EF4-FFF2-40B4-BE49-F238E27FC236}">
                    <a16:creationId xmlns:a16="http://schemas.microsoft.com/office/drawing/2014/main" id="{18C81ED0-5F66-9598-CBBA-57E1A0831E98}"/>
                  </a:ext>
                </a:extLst>
              </p:cNvPr>
              <p:cNvSpPr/>
              <p:nvPr/>
            </p:nvSpPr>
            <p:spPr>
              <a:xfrm>
                <a:off x="816991" y="97413"/>
                <a:ext cx="153201" cy="153201"/>
              </a:xfrm>
              <a:custGeom>
                <a:avLst/>
                <a:gdLst/>
                <a:ahLst/>
                <a:cxnLst/>
                <a:rect l="l" t="t" r="r" b="b"/>
                <a:pathLst>
                  <a:path w="153201" h="153201">
                    <a:moveTo>
                      <a:pt x="0" y="0"/>
                    </a:moveTo>
                    <a:lnTo>
                      <a:pt x="153201" y="0"/>
                    </a:lnTo>
                    <a:lnTo>
                      <a:pt x="153201" y="153201"/>
                    </a:lnTo>
                    <a:lnTo>
                      <a:pt x="0" y="1532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50" name="Freeform 235">
                <a:extLst>
                  <a:ext uri="{FF2B5EF4-FFF2-40B4-BE49-F238E27FC236}">
                    <a16:creationId xmlns:a16="http://schemas.microsoft.com/office/drawing/2014/main" id="{A74A3596-F7EA-E829-D6F2-5432A0553FDA}"/>
                  </a:ext>
                </a:extLst>
              </p:cNvPr>
              <p:cNvSpPr/>
              <p:nvPr/>
            </p:nvSpPr>
            <p:spPr>
              <a:xfrm>
                <a:off x="1787183" y="86567"/>
                <a:ext cx="153201" cy="153201"/>
              </a:xfrm>
              <a:custGeom>
                <a:avLst/>
                <a:gdLst/>
                <a:ahLst/>
                <a:cxnLst/>
                <a:rect l="l" t="t" r="r" b="b"/>
                <a:pathLst>
                  <a:path w="153201" h="153201">
                    <a:moveTo>
                      <a:pt x="0" y="0"/>
                    </a:moveTo>
                    <a:lnTo>
                      <a:pt x="153200" y="0"/>
                    </a:lnTo>
                    <a:lnTo>
                      <a:pt x="153200" y="153200"/>
                    </a:lnTo>
                    <a:lnTo>
                      <a:pt x="0" y="153200"/>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52" name="Freeform 236">
                <a:extLst>
                  <a:ext uri="{FF2B5EF4-FFF2-40B4-BE49-F238E27FC236}">
                    <a16:creationId xmlns:a16="http://schemas.microsoft.com/office/drawing/2014/main" id="{7575893A-6DB9-172C-A815-253006C0A442}"/>
                  </a:ext>
                </a:extLst>
              </p:cNvPr>
              <p:cNvSpPr/>
              <p:nvPr/>
            </p:nvSpPr>
            <p:spPr>
              <a:xfrm>
                <a:off x="2770121" y="86567"/>
                <a:ext cx="153201" cy="153201"/>
              </a:xfrm>
              <a:custGeom>
                <a:avLst/>
                <a:gdLst/>
                <a:ahLst/>
                <a:cxnLst/>
                <a:rect l="l" t="t" r="r" b="b"/>
                <a:pathLst>
                  <a:path w="153201" h="153201">
                    <a:moveTo>
                      <a:pt x="0" y="0"/>
                    </a:moveTo>
                    <a:lnTo>
                      <a:pt x="153201" y="0"/>
                    </a:lnTo>
                    <a:lnTo>
                      <a:pt x="153201" y="153200"/>
                    </a:lnTo>
                    <a:lnTo>
                      <a:pt x="0" y="153200"/>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grpSp>
      </p:grpSp>
      <p:sp>
        <p:nvSpPr>
          <p:cNvPr id="464" name="文本框 463">
            <a:extLst>
              <a:ext uri="{FF2B5EF4-FFF2-40B4-BE49-F238E27FC236}">
                <a16:creationId xmlns:a16="http://schemas.microsoft.com/office/drawing/2014/main" id="{B57C85DE-F1A4-3FE3-68ED-78C09FEA16F1}"/>
              </a:ext>
            </a:extLst>
          </p:cNvPr>
          <p:cNvSpPr txBox="1"/>
          <p:nvPr/>
        </p:nvSpPr>
        <p:spPr>
          <a:xfrm>
            <a:off x="10023216" y="8153858"/>
            <a:ext cx="16727517" cy="2611099"/>
          </a:xfrm>
          <a:prstGeom prst="rect">
            <a:avLst/>
          </a:prstGeom>
          <a:noFill/>
        </p:spPr>
        <p:txBody>
          <a:bodyPr wrap="square" rtlCol="0">
            <a:spAutoFit/>
          </a:bodyPr>
          <a:lstStyle/>
          <a:p>
            <a:pPr>
              <a:lnSpc>
                <a:spcPts val="3960"/>
              </a:lnSpc>
            </a:pPr>
            <a:r>
              <a:rPr lang="en-US" altLang="zh-CN" sz="2800">
                <a:latin typeface="等线" panose="02010600030101010101" pitchFamily="2" charset="-122"/>
                <a:ea typeface="等线" panose="02010600030101010101" pitchFamily="2" charset="-122"/>
              </a:rPr>
              <a:t>3. </a:t>
            </a:r>
            <a:r>
              <a:rPr lang="zh-CN" altLang="en-US" sz="2800">
                <a:latin typeface="等线" panose="02010600030101010101" pitchFamily="2" charset="-122"/>
                <a:ea typeface="等线" panose="02010600030101010101" pitchFamily="2" charset="-122"/>
              </a:rPr>
              <a:t>拼接辅助信息（</a:t>
            </a:r>
            <a:r>
              <a:rPr lang="en-US" altLang="zh-CN" sz="2800">
                <a:latin typeface="等线" panose="02010600030101010101" pitchFamily="2" charset="-122"/>
                <a:ea typeface="等线" panose="02010600030101010101" pitchFamily="2" charset="-122"/>
              </a:rPr>
              <a:t>Concatenation)</a:t>
            </a:r>
            <a:endParaRPr lang="zh-CN" altLang="en-US" sz="2800">
              <a:latin typeface="等线" panose="02010600030101010101" pitchFamily="2" charset="-122"/>
              <a:ea typeface="等线" panose="02010600030101010101" pitchFamily="2" charset="-122"/>
            </a:endParaRPr>
          </a:p>
          <a:p>
            <a:pPr marL="342900" indent="-342900">
              <a:lnSpc>
                <a:spcPts val="3960"/>
              </a:lnSpc>
              <a:buFont typeface="Arial" panose="020B0604020202020204" pitchFamily="34" charset="0"/>
              <a:buChar char="•"/>
            </a:pPr>
            <a:r>
              <a:rPr lang="zh-CN" altLang="en-US" sz="2400"/>
              <a:t>将原始表征与辅助信息拼接</a:t>
            </a:r>
            <a:endParaRPr lang="en-US" altLang="zh-CN" sz="2400"/>
          </a:p>
          <a:p>
            <a:pPr marL="342900" indent="-342900">
              <a:lnSpc>
                <a:spcPts val="3960"/>
              </a:lnSpc>
              <a:buFont typeface="Arial" panose="020B0604020202020204" pitchFamily="34" charset="0"/>
              <a:buChar char="•"/>
            </a:pPr>
            <a:r>
              <a:rPr lang="zh-CN" altLang="en-US" sz="2400"/>
              <a:t>提升 </a:t>
            </a:r>
            <a:r>
              <a:rPr lang="en-US" altLang="zh-CN" sz="2400"/>
              <a:t>gating </a:t>
            </a:r>
            <a:r>
              <a:rPr lang="zh-CN" altLang="en-US" sz="2400"/>
              <a:t>的任务感知能力</a:t>
            </a:r>
            <a:endParaRPr lang="en-US" altLang="zh-CN" sz="2400"/>
          </a:p>
          <a:p>
            <a:pPr>
              <a:lnSpc>
                <a:spcPts val="3960"/>
              </a:lnSpc>
            </a:pPr>
            <a:br>
              <a:rPr lang="en-US" altLang="zh-CN" sz="2400"/>
            </a:br>
            <a:endParaRPr lang="zh-CN" altLang="en-US" sz="2400">
              <a:latin typeface="等线" panose="02010600030101010101" pitchFamily="2" charset="-122"/>
              <a:ea typeface="等线" panose="02010600030101010101" pitchFamily="2" charset="-122"/>
            </a:endParaRPr>
          </a:p>
        </p:txBody>
      </p:sp>
      <p:cxnSp>
        <p:nvCxnSpPr>
          <p:cNvPr id="469" name="直接箭头连接符 468">
            <a:extLst>
              <a:ext uri="{FF2B5EF4-FFF2-40B4-BE49-F238E27FC236}">
                <a16:creationId xmlns:a16="http://schemas.microsoft.com/office/drawing/2014/main" id="{54B20A94-3446-800A-021F-0936455818EC}"/>
              </a:ext>
            </a:extLst>
          </p:cNvPr>
          <p:cNvCxnSpPr>
            <a:cxnSpLocks/>
            <a:stCxn id="7" idx="1"/>
            <a:endCxn id="531" idx="2"/>
          </p:cNvCxnSpPr>
          <p:nvPr/>
        </p:nvCxnSpPr>
        <p:spPr>
          <a:xfrm rot="10800000" flipV="1">
            <a:off x="11588258" y="6639065"/>
            <a:ext cx="1512181" cy="338986"/>
          </a:xfrm>
          <a:prstGeom prst="bentConnector4">
            <a:avLst>
              <a:gd name="adj1" fmla="val 8862"/>
              <a:gd name="adj2" fmla="val 2792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59CCC748-68F8-70FD-0B85-B74B14A7B6F9}"/>
              </a:ext>
            </a:extLst>
          </p:cNvPr>
          <p:cNvCxnSpPr>
            <a:cxnSpLocks/>
          </p:cNvCxnSpPr>
          <p:nvPr/>
        </p:nvCxnSpPr>
        <p:spPr>
          <a:xfrm flipV="1">
            <a:off x="15182034" y="2297693"/>
            <a:ext cx="0" cy="2795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8336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5154F-1F0B-8F94-ABDD-7E7F93E94729}"/>
            </a:ext>
          </a:extLst>
        </p:cNvPr>
        <p:cNvGrpSpPr/>
        <p:nvPr/>
      </p:nvGrpSpPr>
      <p:grpSpPr>
        <a:xfrm>
          <a:off x="0" y="0"/>
          <a:ext cx="0" cy="0"/>
          <a:chOff x="0" y="0"/>
          <a:chExt cx="0" cy="0"/>
        </a:xfrm>
      </p:grpSpPr>
      <p:pic>
        <p:nvPicPr>
          <p:cNvPr id="531" name="图片 530">
            <a:extLst>
              <a:ext uri="{FF2B5EF4-FFF2-40B4-BE49-F238E27FC236}">
                <a16:creationId xmlns:a16="http://schemas.microsoft.com/office/drawing/2014/main" id="{61BCDA54-43E4-0954-8CE1-2851C63A4AD3}"/>
              </a:ext>
            </a:extLst>
          </p:cNvPr>
          <p:cNvPicPr>
            <a:picLocks noChangeAspect="1"/>
          </p:cNvPicPr>
          <p:nvPr/>
        </p:nvPicPr>
        <p:blipFill>
          <a:blip r:embed="rId3"/>
          <a:srcRect l="8218"/>
          <a:stretch/>
        </p:blipFill>
        <p:spPr>
          <a:xfrm>
            <a:off x="10344104" y="2357372"/>
            <a:ext cx="2488305" cy="4620679"/>
          </a:xfrm>
          <a:prstGeom prst="rect">
            <a:avLst/>
          </a:prstGeom>
        </p:spPr>
      </p:pic>
      <p:sp>
        <p:nvSpPr>
          <p:cNvPr id="2" name="AutoShape 2">
            <a:extLst>
              <a:ext uri="{FF2B5EF4-FFF2-40B4-BE49-F238E27FC236}">
                <a16:creationId xmlns:a16="http://schemas.microsoft.com/office/drawing/2014/main" id="{9F035ED8-E439-0A92-5FD7-AC7620CC86BB}"/>
              </a:ext>
            </a:extLst>
          </p:cNvPr>
          <p:cNvSpPr/>
          <p:nvPr/>
        </p:nvSpPr>
        <p:spPr>
          <a:xfrm flipV="1">
            <a:off x="1117234" y="1333500"/>
            <a:ext cx="16053531" cy="0"/>
          </a:xfrm>
          <a:prstGeom prst="line">
            <a:avLst/>
          </a:prstGeom>
          <a:ln w="9525" cap="rnd">
            <a:solidFill>
              <a:srgbClr val="000000"/>
            </a:solidFill>
            <a:prstDash val="solid"/>
            <a:headEnd type="none" w="sm" len="sm"/>
            <a:tailEnd type="none" w="sm" len="sm"/>
          </a:ln>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3" name="Group 3">
            <a:extLst>
              <a:ext uri="{FF2B5EF4-FFF2-40B4-BE49-F238E27FC236}">
                <a16:creationId xmlns:a16="http://schemas.microsoft.com/office/drawing/2014/main" id="{5FCEE6E2-CC59-85F9-2D04-9432618EE8CB}"/>
              </a:ext>
            </a:extLst>
          </p:cNvPr>
          <p:cNvGrpSpPr/>
          <p:nvPr/>
        </p:nvGrpSpPr>
        <p:grpSpPr>
          <a:xfrm>
            <a:off x="1370222" y="566627"/>
            <a:ext cx="16084210" cy="730262"/>
            <a:chOff x="0" y="0"/>
            <a:chExt cx="21445614" cy="973682"/>
          </a:xfrm>
        </p:grpSpPr>
        <p:sp>
          <p:nvSpPr>
            <p:cNvPr id="4" name="Freeform 4">
              <a:extLst>
                <a:ext uri="{FF2B5EF4-FFF2-40B4-BE49-F238E27FC236}">
                  <a16:creationId xmlns:a16="http://schemas.microsoft.com/office/drawing/2014/main" id="{166A5A3A-720A-A0AA-E172-27643EC8263E}"/>
                </a:ext>
              </a:extLst>
            </p:cNvPr>
            <p:cNvSpPr/>
            <p:nvPr/>
          </p:nvSpPr>
          <p:spPr>
            <a:xfrm>
              <a:off x="0" y="0"/>
              <a:ext cx="21445613" cy="973682"/>
            </a:xfrm>
            <a:custGeom>
              <a:avLst/>
              <a:gdLst/>
              <a:ahLst/>
              <a:cxnLst/>
              <a:rect l="l" t="t" r="r" b="b"/>
              <a:pathLst>
                <a:path w="21445613" h="973682">
                  <a:moveTo>
                    <a:pt x="0" y="0"/>
                  </a:moveTo>
                  <a:lnTo>
                    <a:pt x="21445613" y="0"/>
                  </a:lnTo>
                  <a:lnTo>
                    <a:pt x="21445613" y="973682"/>
                  </a:lnTo>
                  <a:lnTo>
                    <a:pt x="0" y="973682"/>
                  </a:lnTo>
                  <a:close/>
                </a:path>
              </a:pathLst>
            </a:custGeom>
            <a:solidFill>
              <a:srgbClr val="000000">
                <a:alpha val="0"/>
              </a:srgb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5" name="TextBox 5">
              <a:extLst>
                <a:ext uri="{FF2B5EF4-FFF2-40B4-BE49-F238E27FC236}">
                  <a16:creationId xmlns:a16="http://schemas.microsoft.com/office/drawing/2014/main" id="{E6E4E09C-D87F-3E64-9EA7-D7D1C66D30BC}"/>
                </a:ext>
              </a:extLst>
            </p:cNvPr>
            <p:cNvSpPr txBox="1"/>
            <p:nvPr/>
          </p:nvSpPr>
          <p:spPr>
            <a:xfrm>
              <a:off x="0" y="-28575"/>
              <a:ext cx="21445614" cy="1002257"/>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3.4 技术路线</a:t>
              </a:r>
            </a:p>
          </p:txBody>
        </p:sp>
      </p:grpSp>
      <p:sp>
        <p:nvSpPr>
          <p:cNvPr id="439" name="矩形 438">
            <a:extLst>
              <a:ext uri="{FF2B5EF4-FFF2-40B4-BE49-F238E27FC236}">
                <a16:creationId xmlns:a16="http://schemas.microsoft.com/office/drawing/2014/main" id="{324D6989-6026-3E8A-71EE-CFC25A95760A}"/>
              </a:ext>
            </a:extLst>
          </p:cNvPr>
          <p:cNvSpPr/>
          <p:nvPr/>
        </p:nvSpPr>
        <p:spPr>
          <a:xfrm>
            <a:off x="1497550" y="5796302"/>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48" name="矩形 447">
            <a:extLst>
              <a:ext uri="{FF2B5EF4-FFF2-40B4-BE49-F238E27FC236}">
                <a16:creationId xmlns:a16="http://schemas.microsoft.com/office/drawing/2014/main" id="{F2E0F9D8-794D-24D5-5230-BFEE7B0345E5}"/>
              </a:ext>
            </a:extLst>
          </p:cNvPr>
          <p:cNvSpPr/>
          <p:nvPr/>
        </p:nvSpPr>
        <p:spPr>
          <a:xfrm>
            <a:off x="1199420" y="4292484"/>
            <a:ext cx="8709359" cy="1306313"/>
          </a:xfrm>
          <a:prstGeom prst="rect">
            <a:avLst/>
          </a:prstGeom>
          <a:solidFill>
            <a:srgbClr val="D9E8FB"/>
          </a:solidFill>
          <a:ln w="15875">
            <a:solidFill>
              <a:srgbClr val="90B9ED"/>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49" name="矩形 448">
            <a:extLst>
              <a:ext uri="{FF2B5EF4-FFF2-40B4-BE49-F238E27FC236}">
                <a16:creationId xmlns:a16="http://schemas.microsoft.com/office/drawing/2014/main" id="{B5551FB1-BF7D-FB79-4F86-0CA2064466A5}"/>
              </a:ext>
            </a:extLst>
          </p:cNvPr>
          <p:cNvSpPr/>
          <p:nvPr/>
        </p:nvSpPr>
        <p:spPr>
          <a:xfrm>
            <a:off x="1190094" y="2080666"/>
            <a:ext cx="8709359" cy="2106900"/>
          </a:xfrm>
          <a:prstGeom prst="rect">
            <a:avLst/>
          </a:prstGeom>
          <a:solidFill>
            <a:srgbClr val="FFF2CC"/>
          </a:solidFill>
          <a:ln w="15875">
            <a:solidFill>
              <a:srgbClr val="FFD88B"/>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nvGrpSpPr>
          <p:cNvPr id="701" name="组合 700">
            <a:extLst>
              <a:ext uri="{FF2B5EF4-FFF2-40B4-BE49-F238E27FC236}">
                <a16:creationId xmlns:a16="http://schemas.microsoft.com/office/drawing/2014/main" id="{1EA36C82-7F3A-D185-D44B-D38CBD590059}"/>
              </a:ext>
            </a:extLst>
          </p:cNvPr>
          <p:cNvGrpSpPr/>
          <p:nvPr/>
        </p:nvGrpSpPr>
        <p:grpSpPr>
          <a:xfrm>
            <a:off x="1698889" y="5929261"/>
            <a:ext cx="862378" cy="250986"/>
            <a:chOff x="4288" y="1734"/>
            <a:chExt cx="786" cy="244"/>
          </a:xfrm>
        </p:grpSpPr>
        <p:sp>
          <p:nvSpPr>
            <p:cNvPr id="705" name="椭圆 704">
              <a:extLst>
                <a:ext uri="{FF2B5EF4-FFF2-40B4-BE49-F238E27FC236}">
                  <a16:creationId xmlns:a16="http://schemas.microsoft.com/office/drawing/2014/main" id="{768FF989-48A6-259D-AB3D-5EC5BC7418F5}"/>
                </a:ext>
              </a:extLst>
            </p:cNvPr>
            <p:cNvSpPr/>
            <p:nvPr/>
          </p:nvSpPr>
          <p:spPr>
            <a:xfrm>
              <a:off x="4288" y="1734"/>
              <a:ext cx="217" cy="235"/>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707" name="椭圆 706">
              <a:extLst>
                <a:ext uri="{FF2B5EF4-FFF2-40B4-BE49-F238E27FC236}">
                  <a16:creationId xmlns:a16="http://schemas.microsoft.com/office/drawing/2014/main" id="{0641889D-6CB9-FAF8-49BC-189CE8AA4D50}"/>
                </a:ext>
              </a:extLst>
            </p:cNvPr>
            <p:cNvSpPr/>
            <p:nvPr/>
          </p:nvSpPr>
          <p:spPr>
            <a:xfrm>
              <a:off x="4572" y="1743"/>
              <a:ext cx="217" cy="235"/>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708" name="椭圆 707">
              <a:extLst>
                <a:ext uri="{FF2B5EF4-FFF2-40B4-BE49-F238E27FC236}">
                  <a16:creationId xmlns:a16="http://schemas.microsoft.com/office/drawing/2014/main" id="{EE3EDC4B-B7B8-D36C-D4CE-280C96CCFE64}"/>
                </a:ext>
              </a:extLst>
            </p:cNvPr>
            <p:cNvSpPr/>
            <p:nvPr/>
          </p:nvSpPr>
          <p:spPr>
            <a:xfrm>
              <a:off x="4857" y="1743"/>
              <a:ext cx="217" cy="235"/>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sp>
        <p:nvSpPr>
          <p:cNvPr id="463" name="矩形 462">
            <a:extLst>
              <a:ext uri="{FF2B5EF4-FFF2-40B4-BE49-F238E27FC236}">
                <a16:creationId xmlns:a16="http://schemas.microsoft.com/office/drawing/2014/main" id="{8824C7AF-076F-1C03-62F9-E6952EDD616F}"/>
              </a:ext>
            </a:extLst>
          </p:cNvPr>
          <p:cNvSpPr/>
          <p:nvPr/>
        </p:nvSpPr>
        <p:spPr>
          <a:xfrm>
            <a:off x="1112118" y="1854873"/>
            <a:ext cx="8911098" cy="6324600"/>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65" name="圆角矩形 436">
            <a:extLst>
              <a:ext uri="{FF2B5EF4-FFF2-40B4-BE49-F238E27FC236}">
                <a16:creationId xmlns:a16="http://schemas.microsoft.com/office/drawing/2014/main" id="{2B63AE70-7D9F-B79F-6013-F166EACF1623}"/>
              </a:ext>
            </a:extLst>
          </p:cNvPr>
          <p:cNvSpPr/>
          <p:nvPr/>
        </p:nvSpPr>
        <p:spPr>
          <a:xfrm>
            <a:off x="1276169" y="2303061"/>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kern="1200">
                <a:solidFill>
                  <a:srgbClr val="000000"/>
                </a:solidFill>
                <a:latin typeface="Times New Roman" panose="02020603050405020304" pitchFamily="18" charset="0"/>
                <a:ea typeface="微软雅黑"/>
                <a:cs typeface="Times New Roman" panose="02020603050405020304" pitchFamily="18" charset="0"/>
              </a:rPr>
              <a:t>Prediction Heads</a:t>
            </a:r>
          </a:p>
        </p:txBody>
      </p:sp>
      <p:sp>
        <p:nvSpPr>
          <p:cNvPr id="466" name="圆角矩形 437">
            <a:extLst>
              <a:ext uri="{FF2B5EF4-FFF2-40B4-BE49-F238E27FC236}">
                <a16:creationId xmlns:a16="http://schemas.microsoft.com/office/drawing/2014/main" id="{D4160901-FB2C-D7D6-C104-F3A950CA0AD0}"/>
              </a:ext>
            </a:extLst>
          </p:cNvPr>
          <p:cNvSpPr/>
          <p:nvPr/>
        </p:nvSpPr>
        <p:spPr>
          <a:xfrm>
            <a:off x="1288291" y="3734967"/>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sz="1800" kern="1200">
                <a:solidFill>
                  <a:srgbClr val="000000"/>
                </a:solidFill>
                <a:latin typeface="Times New Roman" panose="02020603050405020304" pitchFamily="18" charset="0"/>
                <a:ea typeface="微软雅黑"/>
                <a:cs typeface="Times New Roman" panose="02020603050405020304" pitchFamily="18" charset="0"/>
              </a:rPr>
              <a:t>Concatenation Layer</a:t>
            </a:r>
          </a:p>
        </p:txBody>
      </p:sp>
      <p:sp>
        <p:nvSpPr>
          <p:cNvPr id="468" name="圆角矩形 438">
            <a:extLst>
              <a:ext uri="{FF2B5EF4-FFF2-40B4-BE49-F238E27FC236}">
                <a16:creationId xmlns:a16="http://schemas.microsoft.com/office/drawing/2014/main" id="{2BC10521-AB25-5B42-90A9-ACE6CA2B4BDD}"/>
              </a:ext>
            </a:extLst>
          </p:cNvPr>
          <p:cNvSpPr/>
          <p:nvPr/>
        </p:nvSpPr>
        <p:spPr>
          <a:xfrm>
            <a:off x="1336566" y="4427236"/>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GB" altLang="zh-CN">
                <a:solidFill>
                  <a:schemeClr val="tx1"/>
                </a:solidFill>
                <a:latin typeface="Times New Roman" panose="02020603050405020304" pitchFamily="18" charset="0"/>
                <a:cs typeface="Times New Roman" panose="02020603050405020304" pitchFamily="18" charset="0"/>
              </a:rPr>
              <a:t>Shared Projection Head(MLP)</a:t>
            </a:r>
            <a:endParaRPr lang="en-US" altLang="zh-CN" kern="1200">
              <a:solidFill>
                <a:schemeClr val="tx1"/>
              </a:solidFill>
              <a:latin typeface="Times New Roman" panose="02020603050405020304" pitchFamily="18" charset="0"/>
              <a:ea typeface="微软雅黑"/>
              <a:cs typeface="Times New Roman" panose="02020603050405020304" pitchFamily="18" charset="0"/>
            </a:endParaRPr>
          </a:p>
        </p:txBody>
      </p:sp>
      <p:cxnSp>
        <p:nvCxnSpPr>
          <p:cNvPr id="493" name="直接箭头连接符 492">
            <a:extLst>
              <a:ext uri="{FF2B5EF4-FFF2-40B4-BE49-F238E27FC236}">
                <a16:creationId xmlns:a16="http://schemas.microsoft.com/office/drawing/2014/main" id="{648EA49E-E0EC-094C-5CB7-215C6B69BFFC}"/>
              </a:ext>
            </a:extLst>
          </p:cNvPr>
          <p:cNvCxnSpPr/>
          <p:nvPr/>
        </p:nvCxnSpPr>
        <p:spPr>
          <a:xfrm flipV="1">
            <a:off x="2112268" y="4786228"/>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4" name="直接箭头连接符 493">
            <a:extLst>
              <a:ext uri="{FF2B5EF4-FFF2-40B4-BE49-F238E27FC236}">
                <a16:creationId xmlns:a16="http://schemas.microsoft.com/office/drawing/2014/main" id="{CE667BE3-F960-3AA8-2C48-ED87BE037A79}"/>
              </a:ext>
            </a:extLst>
          </p:cNvPr>
          <p:cNvCxnSpPr/>
          <p:nvPr/>
        </p:nvCxnSpPr>
        <p:spPr>
          <a:xfrm flipV="1">
            <a:off x="4280281" y="4786228"/>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5" name="直接箭头连接符 494">
            <a:extLst>
              <a:ext uri="{FF2B5EF4-FFF2-40B4-BE49-F238E27FC236}">
                <a16:creationId xmlns:a16="http://schemas.microsoft.com/office/drawing/2014/main" id="{1244AD8A-4976-FAAF-BEFD-8B8BD5590596}"/>
              </a:ext>
            </a:extLst>
          </p:cNvPr>
          <p:cNvCxnSpPr/>
          <p:nvPr/>
        </p:nvCxnSpPr>
        <p:spPr>
          <a:xfrm flipV="1">
            <a:off x="6380271" y="4784171"/>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6" name="直接箭头连接符 495">
            <a:extLst>
              <a:ext uri="{FF2B5EF4-FFF2-40B4-BE49-F238E27FC236}">
                <a16:creationId xmlns:a16="http://schemas.microsoft.com/office/drawing/2014/main" id="{12AAF758-D2EA-8BC6-3DA9-CD4D00BB8B71}"/>
              </a:ext>
            </a:extLst>
          </p:cNvPr>
          <p:cNvCxnSpPr/>
          <p:nvPr/>
        </p:nvCxnSpPr>
        <p:spPr>
          <a:xfrm flipV="1">
            <a:off x="8993737" y="4776970"/>
            <a:ext cx="1097" cy="256129"/>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0" name="直接箭头连接符 499">
            <a:extLst>
              <a:ext uri="{FF2B5EF4-FFF2-40B4-BE49-F238E27FC236}">
                <a16:creationId xmlns:a16="http://schemas.microsoft.com/office/drawing/2014/main" id="{BE5FBE44-D4D0-74C9-1C45-7D060743752E}"/>
              </a:ext>
            </a:extLst>
          </p:cNvPr>
          <p:cNvCxnSpPr>
            <a:cxnSpLocks/>
          </p:cNvCxnSpPr>
          <p:nvPr/>
        </p:nvCxnSpPr>
        <p:spPr>
          <a:xfrm flipV="1">
            <a:off x="2111170" y="408984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1" name="直接箭头连接符 500">
            <a:extLst>
              <a:ext uri="{FF2B5EF4-FFF2-40B4-BE49-F238E27FC236}">
                <a16:creationId xmlns:a16="http://schemas.microsoft.com/office/drawing/2014/main" id="{2EC402D9-BDA1-A563-6D46-DCE088F660BC}"/>
              </a:ext>
            </a:extLst>
          </p:cNvPr>
          <p:cNvCxnSpPr>
            <a:cxnSpLocks/>
          </p:cNvCxnSpPr>
          <p:nvPr/>
        </p:nvCxnSpPr>
        <p:spPr>
          <a:xfrm flipV="1">
            <a:off x="4279184" y="408984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2" name="直接箭头连接符 501">
            <a:extLst>
              <a:ext uri="{FF2B5EF4-FFF2-40B4-BE49-F238E27FC236}">
                <a16:creationId xmlns:a16="http://schemas.microsoft.com/office/drawing/2014/main" id="{46AD69C1-B774-4938-4C80-CD0ACAAFE800}"/>
              </a:ext>
            </a:extLst>
          </p:cNvPr>
          <p:cNvCxnSpPr>
            <a:cxnSpLocks/>
          </p:cNvCxnSpPr>
          <p:nvPr/>
        </p:nvCxnSpPr>
        <p:spPr>
          <a:xfrm flipV="1">
            <a:off x="6376979" y="4086759"/>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3" name="直接箭头连接符 502">
            <a:extLst>
              <a:ext uri="{FF2B5EF4-FFF2-40B4-BE49-F238E27FC236}">
                <a16:creationId xmlns:a16="http://schemas.microsoft.com/office/drawing/2014/main" id="{21FD2B7C-F03E-4F2C-1291-92E7F85E592D}"/>
              </a:ext>
            </a:extLst>
          </p:cNvPr>
          <p:cNvCxnSpPr>
            <a:cxnSpLocks/>
          </p:cNvCxnSpPr>
          <p:nvPr/>
        </p:nvCxnSpPr>
        <p:spPr>
          <a:xfrm flipV="1">
            <a:off x="8992640" y="4085730"/>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05" name="直接箭头连接符 504">
            <a:extLst>
              <a:ext uri="{FF2B5EF4-FFF2-40B4-BE49-F238E27FC236}">
                <a16:creationId xmlns:a16="http://schemas.microsoft.com/office/drawing/2014/main" id="{AE149D82-EEDE-C156-8E9F-2A16CD9BFAAD}"/>
              </a:ext>
            </a:extLst>
          </p:cNvPr>
          <p:cNvCxnSpPr>
            <a:cxnSpLocks/>
          </p:cNvCxnSpPr>
          <p:nvPr/>
        </p:nvCxnSpPr>
        <p:spPr>
          <a:xfrm flipV="1">
            <a:off x="5448467" y="1638300"/>
            <a:ext cx="0" cy="659393"/>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526" name="文本框 525">
            <a:extLst>
              <a:ext uri="{FF2B5EF4-FFF2-40B4-BE49-F238E27FC236}">
                <a16:creationId xmlns:a16="http://schemas.microsoft.com/office/drawing/2014/main" id="{4946C1C1-D634-2E9E-BD53-8E9775217E96}"/>
              </a:ext>
            </a:extLst>
          </p:cNvPr>
          <p:cNvSpPr txBox="1"/>
          <p:nvPr/>
        </p:nvSpPr>
        <p:spPr>
          <a:xfrm>
            <a:off x="7320548" y="4916864"/>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7" name="文本框 526">
            <a:extLst>
              <a:ext uri="{FF2B5EF4-FFF2-40B4-BE49-F238E27FC236}">
                <a16:creationId xmlns:a16="http://schemas.microsoft.com/office/drawing/2014/main" id="{1CCB5970-6A91-ABF8-07DC-404CD3626560}"/>
              </a:ext>
            </a:extLst>
          </p:cNvPr>
          <p:cNvSpPr txBox="1"/>
          <p:nvPr/>
        </p:nvSpPr>
        <p:spPr>
          <a:xfrm>
            <a:off x="7320548" y="5836460"/>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528" name="文本框 527">
            <a:extLst>
              <a:ext uri="{FF2B5EF4-FFF2-40B4-BE49-F238E27FC236}">
                <a16:creationId xmlns:a16="http://schemas.microsoft.com/office/drawing/2014/main" id="{D6E920C8-6696-6B44-E9DA-60F8A6D08614}"/>
              </a:ext>
            </a:extLst>
          </p:cNvPr>
          <p:cNvSpPr txBox="1"/>
          <p:nvPr/>
        </p:nvSpPr>
        <p:spPr>
          <a:xfrm>
            <a:off x="7320548" y="3220651"/>
            <a:ext cx="702191" cy="369279"/>
          </a:xfrm>
          <a:prstGeom prst="rect">
            <a:avLst/>
          </a:prstGeom>
          <a:noFill/>
        </p:spPr>
        <p:txBody>
          <a:bodyPr wrap="square" rtlCol="0">
            <a:spAutoFit/>
          </a:bodyPr>
          <a:lstStyle/>
          <a:p>
            <a:pPr algn="ctr" defTabSz="685800" fontAlgn="base">
              <a:spcBef>
                <a:spcPct val="0"/>
              </a:spcBef>
              <a:spcAft>
                <a:spcPct val="0"/>
              </a:spcAft>
              <a:buClrTx/>
            </a:pPr>
            <a:r>
              <a:rPr lang="en-US" altLang="zh-CN" kern="12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22" name="文本框 421">
            <a:extLst>
              <a:ext uri="{FF2B5EF4-FFF2-40B4-BE49-F238E27FC236}">
                <a16:creationId xmlns:a16="http://schemas.microsoft.com/office/drawing/2014/main" id="{46CC440E-F5A7-4ABF-1639-528D5AB3DD07}"/>
              </a:ext>
            </a:extLst>
          </p:cNvPr>
          <p:cNvSpPr txBox="1"/>
          <p:nvPr/>
        </p:nvSpPr>
        <p:spPr>
          <a:xfrm>
            <a:off x="1408430" y="6359551"/>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06" name="组合 405">
            <a:extLst>
              <a:ext uri="{FF2B5EF4-FFF2-40B4-BE49-F238E27FC236}">
                <a16:creationId xmlns:a16="http://schemas.microsoft.com/office/drawing/2014/main" id="{E7F692C7-7B49-38EF-2B01-5031D67039DE}"/>
              </a:ext>
            </a:extLst>
          </p:cNvPr>
          <p:cNvGrpSpPr/>
          <p:nvPr/>
        </p:nvGrpSpPr>
        <p:grpSpPr>
          <a:xfrm>
            <a:off x="1620174" y="7254788"/>
            <a:ext cx="6831271" cy="394494"/>
            <a:chOff x="3853" y="8773"/>
            <a:chExt cx="5809" cy="356"/>
          </a:xfrm>
        </p:grpSpPr>
        <p:sp>
          <p:nvSpPr>
            <p:cNvPr id="407" name="椭圆 406">
              <a:extLst>
                <a:ext uri="{FF2B5EF4-FFF2-40B4-BE49-F238E27FC236}">
                  <a16:creationId xmlns:a16="http://schemas.microsoft.com/office/drawing/2014/main" id="{6B839F17-9B16-44BA-CF4B-AB4CED3C5C61}"/>
                </a:ext>
              </a:extLst>
            </p:cNvPr>
            <p:cNvSpPr/>
            <p:nvPr/>
          </p:nvSpPr>
          <p:spPr>
            <a:xfrm>
              <a:off x="4036" y="8915"/>
              <a:ext cx="113" cy="113"/>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8" name="椭圆 407">
              <a:extLst>
                <a:ext uri="{FF2B5EF4-FFF2-40B4-BE49-F238E27FC236}">
                  <a16:creationId xmlns:a16="http://schemas.microsoft.com/office/drawing/2014/main" id="{A8FBFE96-6ADD-97B0-5532-1A78522C6E1B}"/>
                </a:ext>
              </a:extLst>
            </p:cNvPr>
            <p:cNvSpPr/>
            <p:nvPr/>
          </p:nvSpPr>
          <p:spPr>
            <a:xfrm>
              <a:off x="5748" y="8887"/>
              <a:ext cx="113" cy="113"/>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9" name="椭圆 408">
              <a:extLst>
                <a:ext uri="{FF2B5EF4-FFF2-40B4-BE49-F238E27FC236}">
                  <a16:creationId xmlns:a16="http://schemas.microsoft.com/office/drawing/2014/main" id="{D9D4D18B-CB14-43E7-FAB0-B5F0C93BBFCF}"/>
                </a:ext>
              </a:extLst>
            </p:cNvPr>
            <p:cNvSpPr/>
            <p:nvPr/>
          </p:nvSpPr>
          <p:spPr>
            <a:xfrm>
              <a:off x="7925" y="8855"/>
              <a:ext cx="113" cy="113"/>
            </a:xfrm>
            <a:prstGeom prst="ellipse">
              <a:avLst/>
            </a:prstGeom>
            <a:solidFill>
              <a:srgbClr val="E1D2E5"/>
            </a:solidFill>
            <a:ln w="6350">
              <a:solidFill>
                <a:srgbClr val="9F6AA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10" name="文本框 409">
              <a:extLst>
                <a:ext uri="{FF2B5EF4-FFF2-40B4-BE49-F238E27FC236}">
                  <a16:creationId xmlns:a16="http://schemas.microsoft.com/office/drawing/2014/main" id="{ED2A56FD-019B-39F4-F856-01B5337F9AD5}"/>
                </a:ext>
              </a:extLst>
            </p:cNvPr>
            <p:cNvSpPr txBox="1"/>
            <p:nvPr/>
          </p:nvSpPr>
          <p:spPr>
            <a:xfrm>
              <a:off x="3853" y="8778"/>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1</a:t>
              </a:r>
            </a:p>
          </p:txBody>
        </p:sp>
        <p:sp>
          <p:nvSpPr>
            <p:cNvPr id="411" name="文本框 410">
              <a:extLst>
                <a:ext uri="{FF2B5EF4-FFF2-40B4-BE49-F238E27FC236}">
                  <a16:creationId xmlns:a16="http://schemas.microsoft.com/office/drawing/2014/main" id="{C0B406CA-E593-F1E3-8A57-6CC1A9D707B4}"/>
                </a:ext>
              </a:extLst>
            </p:cNvPr>
            <p:cNvSpPr txBox="1"/>
            <p:nvPr/>
          </p:nvSpPr>
          <p:spPr>
            <a:xfrm>
              <a:off x="5805" y="8773"/>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2</a:t>
              </a:r>
            </a:p>
          </p:txBody>
        </p:sp>
        <p:sp>
          <p:nvSpPr>
            <p:cNvPr id="412" name="文本框 411">
              <a:extLst>
                <a:ext uri="{FF2B5EF4-FFF2-40B4-BE49-F238E27FC236}">
                  <a16:creationId xmlns:a16="http://schemas.microsoft.com/office/drawing/2014/main" id="{A0CBDB07-DE7A-8D48-463A-EC645CE035DA}"/>
                </a:ext>
              </a:extLst>
            </p:cNvPr>
            <p:cNvSpPr txBox="1"/>
            <p:nvPr/>
          </p:nvSpPr>
          <p:spPr>
            <a:xfrm>
              <a:off x="8132" y="8823"/>
              <a:ext cx="1530" cy="306"/>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Model 3</a:t>
              </a:r>
            </a:p>
          </p:txBody>
        </p:sp>
      </p:grpSp>
      <p:sp>
        <p:nvSpPr>
          <p:cNvPr id="399" name="矩形 398">
            <a:extLst>
              <a:ext uri="{FF2B5EF4-FFF2-40B4-BE49-F238E27FC236}">
                <a16:creationId xmlns:a16="http://schemas.microsoft.com/office/drawing/2014/main" id="{D647F990-2410-77A9-7AAD-A55061C8F669}"/>
              </a:ext>
            </a:extLst>
          </p:cNvPr>
          <p:cNvSpPr/>
          <p:nvPr/>
        </p:nvSpPr>
        <p:spPr>
          <a:xfrm>
            <a:off x="1745033" y="7750201"/>
            <a:ext cx="273196" cy="256129"/>
          </a:xfrm>
          <a:prstGeom prst="rect">
            <a:avLst/>
          </a:prstGeom>
          <a:solidFill>
            <a:srgbClr val="D9E8FC"/>
          </a:solidFill>
          <a:ln>
            <a:solidFill>
              <a:srgbClr val="90B9ED"/>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0" name="矩形 399">
            <a:extLst>
              <a:ext uri="{FF2B5EF4-FFF2-40B4-BE49-F238E27FC236}">
                <a16:creationId xmlns:a16="http://schemas.microsoft.com/office/drawing/2014/main" id="{1C689442-8A19-0369-E026-0C7353D7BA6F}"/>
              </a:ext>
            </a:extLst>
          </p:cNvPr>
          <p:cNvSpPr/>
          <p:nvPr/>
        </p:nvSpPr>
        <p:spPr>
          <a:xfrm>
            <a:off x="3778592" y="7750199"/>
            <a:ext cx="273196" cy="256129"/>
          </a:xfrm>
          <a:prstGeom prst="rect">
            <a:avLst/>
          </a:prstGeom>
          <a:solidFill>
            <a:srgbClr val="FFF2CC"/>
          </a:solidFill>
          <a:ln>
            <a:solidFill>
              <a:srgbClr val="FFD88B"/>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60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1" name="矩形 400">
            <a:extLst>
              <a:ext uri="{FF2B5EF4-FFF2-40B4-BE49-F238E27FC236}">
                <a16:creationId xmlns:a16="http://schemas.microsoft.com/office/drawing/2014/main" id="{864DDFA0-3435-0721-57E2-9547BBEFE073}"/>
              </a:ext>
            </a:extLst>
          </p:cNvPr>
          <p:cNvSpPr/>
          <p:nvPr/>
        </p:nvSpPr>
        <p:spPr>
          <a:xfrm>
            <a:off x="6337645" y="7750198"/>
            <a:ext cx="273196" cy="256129"/>
          </a:xfrm>
          <a:prstGeom prst="rect">
            <a:avLst/>
          </a:prstGeom>
          <a:solidFill>
            <a:srgbClr val="D5E8D4"/>
          </a:solidFill>
          <a:ln>
            <a:solidFill>
              <a:srgbClr val="93BF8F"/>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02" name="文本框 401">
            <a:extLst>
              <a:ext uri="{FF2B5EF4-FFF2-40B4-BE49-F238E27FC236}">
                <a16:creationId xmlns:a16="http://schemas.microsoft.com/office/drawing/2014/main" id="{C759EFDD-249B-7901-4579-86AC2B37E16E}"/>
              </a:ext>
            </a:extLst>
          </p:cNvPr>
          <p:cNvSpPr txBox="1"/>
          <p:nvPr/>
        </p:nvSpPr>
        <p:spPr>
          <a:xfrm>
            <a:off x="2048901" y="7693625"/>
            <a:ext cx="1570584"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kern="1200">
                <a:latin typeface="Times New Roman" panose="02020603050405020304" pitchFamily="18" charset="0"/>
                <a:ea typeface="宋体" panose="02010600030101010101" pitchFamily="2" charset="-122"/>
                <a:cs typeface="Times New Roman" panose="02020603050405020304" pitchFamily="18" charset="0"/>
              </a:rPr>
              <a:t>Zoom-in Server</a:t>
            </a:r>
          </a:p>
        </p:txBody>
      </p:sp>
      <p:sp>
        <p:nvSpPr>
          <p:cNvPr id="403" name="文本框 402">
            <a:extLst>
              <a:ext uri="{FF2B5EF4-FFF2-40B4-BE49-F238E27FC236}">
                <a16:creationId xmlns:a16="http://schemas.microsoft.com/office/drawing/2014/main" id="{D7A00E70-CC34-6174-8289-9563FD9D707A}"/>
              </a:ext>
            </a:extLst>
          </p:cNvPr>
          <p:cNvSpPr txBox="1"/>
          <p:nvPr/>
        </p:nvSpPr>
        <p:spPr>
          <a:xfrm>
            <a:off x="4030949" y="7684027"/>
            <a:ext cx="1660992"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a:latin typeface="Times New Roman" panose="02020603050405020304" pitchFamily="18" charset="0"/>
                <a:ea typeface="宋体" panose="02010600030101010101" pitchFamily="2" charset="-122"/>
                <a:cs typeface="Times New Roman" panose="02020603050405020304" pitchFamily="18" charset="0"/>
              </a:rPr>
              <a:t>Zoom-in Client</a:t>
            </a:r>
            <a:endParaRPr lang="en-US" altLang="zh-CN" sz="1600"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04" name="文本框 403">
            <a:extLst>
              <a:ext uri="{FF2B5EF4-FFF2-40B4-BE49-F238E27FC236}">
                <a16:creationId xmlns:a16="http://schemas.microsoft.com/office/drawing/2014/main" id="{2D32785D-2558-CA61-B800-9301A5C1E43B}"/>
              </a:ext>
            </a:extLst>
          </p:cNvPr>
          <p:cNvSpPr txBox="1"/>
          <p:nvPr/>
        </p:nvSpPr>
        <p:spPr>
          <a:xfrm>
            <a:off x="6196045" y="7684027"/>
            <a:ext cx="2711115"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a:latin typeface="Times New Roman" panose="02020603050405020304" pitchFamily="18" charset="0"/>
                <a:ea typeface="宋体" panose="02010600030101010101" pitchFamily="2" charset="-122"/>
                <a:cs typeface="Times New Roman" panose="02020603050405020304" pitchFamily="18" charset="0"/>
              </a:rPr>
              <a:t>Zoom-in MoE</a:t>
            </a:r>
            <a:endParaRPr lang="en-US" altLang="zh-CN" sz="1600"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41" name="圆角矩形 436">
            <a:extLst>
              <a:ext uri="{FF2B5EF4-FFF2-40B4-BE49-F238E27FC236}">
                <a16:creationId xmlns:a16="http://schemas.microsoft.com/office/drawing/2014/main" id="{C21249BC-673D-6F41-6B81-6F5B7F626A90}"/>
              </a:ext>
            </a:extLst>
          </p:cNvPr>
          <p:cNvSpPr/>
          <p:nvPr/>
        </p:nvSpPr>
        <p:spPr>
          <a:xfrm>
            <a:off x="1288290" y="3051640"/>
            <a:ext cx="8439455"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r>
              <a:rPr lang="en-US" altLang="zh-CN" sz="1800" kern="1200">
                <a:solidFill>
                  <a:srgbClr val="000000"/>
                </a:solidFill>
                <a:latin typeface="Times New Roman" panose="02020603050405020304" pitchFamily="18" charset="0"/>
                <a:ea typeface="微软雅黑"/>
                <a:cs typeface="Times New Roman" panose="02020603050405020304" pitchFamily="18" charset="0"/>
              </a:rPr>
              <a:t>Transformer Encoder</a:t>
            </a:r>
          </a:p>
        </p:txBody>
      </p:sp>
      <p:cxnSp>
        <p:nvCxnSpPr>
          <p:cNvPr id="842" name="直接箭头连接符 841">
            <a:extLst>
              <a:ext uri="{FF2B5EF4-FFF2-40B4-BE49-F238E27FC236}">
                <a16:creationId xmlns:a16="http://schemas.microsoft.com/office/drawing/2014/main" id="{0C7118C9-2F8F-8B6E-5B8E-84047CDCF74F}"/>
              </a:ext>
            </a:extLst>
          </p:cNvPr>
          <p:cNvCxnSpPr>
            <a:cxnSpLocks/>
          </p:cNvCxnSpPr>
          <p:nvPr/>
        </p:nvCxnSpPr>
        <p:spPr>
          <a:xfrm flipV="1">
            <a:off x="2109270" y="3387290"/>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6" name="直接箭头连接符 845">
            <a:extLst>
              <a:ext uri="{FF2B5EF4-FFF2-40B4-BE49-F238E27FC236}">
                <a16:creationId xmlns:a16="http://schemas.microsoft.com/office/drawing/2014/main" id="{9E52C230-9D94-5C4F-40E8-633F70DDB3CF}"/>
              </a:ext>
            </a:extLst>
          </p:cNvPr>
          <p:cNvCxnSpPr>
            <a:cxnSpLocks/>
          </p:cNvCxnSpPr>
          <p:nvPr/>
        </p:nvCxnSpPr>
        <p:spPr>
          <a:xfrm flipV="1">
            <a:off x="4288122" y="3395004"/>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7" name="直接箭头连接符 846">
            <a:extLst>
              <a:ext uri="{FF2B5EF4-FFF2-40B4-BE49-F238E27FC236}">
                <a16:creationId xmlns:a16="http://schemas.microsoft.com/office/drawing/2014/main" id="{C2BBC675-46F4-1457-E5EC-CB2A83DEA68B}"/>
              </a:ext>
            </a:extLst>
          </p:cNvPr>
          <p:cNvCxnSpPr>
            <a:cxnSpLocks/>
          </p:cNvCxnSpPr>
          <p:nvPr/>
        </p:nvCxnSpPr>
        <p:spPr>
          <a:xfrm flipV="1">
            <a:off x="6380356" y="3401375"/>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848" name="直接箭头连接符 847">
            <a:extLst>
              <a:ext uri="{FF2B5EF4-FFF2-40B4-BE49-F238E27FC236}">
                <a16:creationId xmlns:a16="http://schemas.microsoft.com/office/drawing/2014/main" id="{7B1E58E0-8B3C-3E41-6DAD-CD8C54FAF459}"/>
              </a:ext>
            </a:extLst>
          </p:cNvPr>
          <p:cNvCxnSpPr>
            <a:cxnSpLocks/>
          </p:cNvCxnSpPr>
          <p:nvPr/>
        </p:nvCxnSpPr>
        <p:spPr>
          <a:xfrm flipV="1">
            <a:off x="8991453" y="3391552"/>
            <a:ext cx="1097" cy="33842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sp>
        <p:nvSpPr>
          <p:cNvPr id="57" name="矩形 56">
            <a:extLst>
              <a:ext uri="{FF2B5EF4-FFF2-40B4-BE49-F238E27FC236}">
                <a16:creationId xmlns:a16="http://schemas.microsoft.com/office/drawing/2014/main" id="{B38B1AFE-407B-BA60-DC8B-791A19A1F814}"/>
              </a:ext>
            </a:extLst>
          </p:cNvPr>
          <p:cNvSpPr/>
          <p:nvPr/>
        </p:nvSpPr>
        <p:spPr>
          <a:xfrm>
            <a:off x="5757807" y="5773715"/>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nvGrpSpPr>
          <p:cNvPr id="58" name="组合 57">
            <a:extLst>
              <a:ext uri="{FF2B5EF4-FFF2-40B4-BE49-F238E27FC236}">
                <a16:creationId xmlns:a16="http://schemas.microsoft.com/office/drawing/2014/main" id="{99C0AA19-973E-AEBE-2876-423CD73D6689}"/>
              </a:ext>
            </a:extLst>
          </p:cNvPr>
          <p:cNvGrpSpPr/>
          <p:nvPr/>
        </p:nvGrpSpPr>
        <p:grpSpPr>
          <a:xfrm>
            <a:off x="5974318" y="5913607"/>
            <a:ext cx="862378" cy="250986"/>
            <a:chOff x="4288" y="1734"/>
            <a:chExt cx="786" cy="244"/>
          </a:xfrm>
        </p:grpSpPr>
        <p:sp>
          <p:nvSpPr>
            <p:cNvPr id="59" name="椭圆 58">
              <a:extLst>
                <a:ext uri="{FF2B5EF4-FFF2-40B4-BE49-F238E27FC236}">
                  <a16:creationId xmlns:a16="http://schemas.microsoft.com/office/drawing/2014/main" id="{C02D3340-96EE-0D93-288F-86965E49FE0B}"/>
                </a:ext>
              </a:extLst>
            </p:cNvPr>
            <p:cNvSpPr/>
            <p:nvPr/>
          </p:nvSpPr>
          <p:spPr>
            <a:xfrm>
              <a:off x="4288" y="1734"/>
              <a:ext cx="217" cy="235"/>
            </a:xfrm>
            <a:prstGeom prst="ellipse">
              <a:avLst/>
            </a:prstGeom>
            <a:solidFill>
              <a:srgbClr val="FFD2CD"/>
            </a:solidFill>
            <a:ln w="6350">
              <a:solidFill>
                <a:srgbClr val="A20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61" name="椭圆 60">
              <a:extLst>
                <a:ext uri="{FF2B5EF4-FFF2-40B4-BE49-F238E27FC236}">
                  <a16:creationId xmlns:a16="http://schemas.microsoft.com/office/drawing/2014/main" id="{685B9991-40E0-A491-D02D-7FE6018B0F2A}"/>
                </a:ext>
              </a:extLst>
            </p:cNvPr>
            <p:cNvSpPr/>
            <p:nvPr/>
          </p:nvSpPr>
          <p:spPr>
            <a:xfrm>
              <a:off x="4857" y="1743"/>
              <a:ext cx="217" cy="235"/>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pSp>
      <p:sp>
        <p:nvSpPr>
          <p:cNvPr id="62" name="矩形 61">
            <a:extLst>
              <a:ext uri="{FF2B5EF4-FFF2-40B4-BE49-F238E27FC236}">
                <a16:creationId xmlns:a16="http://schemas.microsoft.com/office/drawing/2014/main" id="{7D361236-6F78-C0C6-D162-AD3409A828D7}"/>
              </a:ext>
            </a:extLst>
          </p:cNvPr>
          <p:cNvSpPr/>
          <p:nvPr/>
        </p:nvSpPr>
        <p:spPr>
          <a:xfrm>
            <a:off x="3660781" y="5778614"/>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1" name="椭圆 450">
            <a:extLst>
              <a:ext uri="{FF2B5EF4-FFF2-40B4-BE49-F238E27FC236}">
                <a16:creationId xmlns:a16="http://schemas.microsoft.com/office/drawing/2014/main" id="{5C8C8D3D-34B1-67B3-4247-7C7A74E7C102}"/>
              </a:ext>
            </a:extLst>
          </p:cNvPr>
          <p:cNvSpPr/>
          <p:nvPr/>
        </p:nvSpPr>
        <p:spPr>
          <a:xfrm>
            <a:off x="4177563" y="5921092"/>
            <a:ext cx="238087" cy="241728"/>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8" name="文本框 457">
            <a:extLst>
              <a:ext uri="{FF2B5EF4-FFF2-40B4-BE49-F238E27FC236}">
                <a16:creationId xmlns:a16="http://schemas.microsoft.com/office/drawing/2014/main" id="{72F7D94F-E8CE-886C-D4B9-4130991FC7EC}"/>
              </a:ext>
            </a:extLst>
          </p:cNvPr>
          <p:cNvSpPr txBox="1"/>
          <p:nvPr/>
        </p:nvSpPr>
        <p:spPr>
          <a:xfrm>
            <a:off x="3593866" y="6366369"/>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Txt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9" name="文本框 458">
            <a:extLst>
              <a:ext uri="{FF2B5EF4-FFF2-40B4-BE49-F238E27FC236}">
                <a16:creationId xmlns:a16="http://schemas.microsoft.com/office/drawing/2014/main" id="{6BB94D3E-0F02-1FFF-F7F5-F4F0FE276BC0}"/>
              </a:ext>
            </a:extLst>
          </p:cNvPr>
          <p:cNvSpPr txBox="1"/>
          <p:nvPr/>
        </p:nvSpPr>
        <p:spPr>
          <a:xfrm>
            <a:off x="5702767" y="6366041"/>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2" name="对象 31">
            <a:hlinkClick r:id="" action="ppaction://ole?verb=0"/>
            <a:extLst>
              <a:ext uri="{FF2B5EF4-FFF2-40B4-BE49-F238E27FC236}">
                <a16:creationId xmlns:a16="http://schemas.microsoft.com/office/drawing/2014/main" id="{EDF8F8A5-CC40-B4F6-3C41-B6EC80138FFF}"/>
              </a:ext>
            </a:extLst>
          </p:cNvPr>
          <p:cNvGraphicFramePr>
            <a:graphicFrameLocks noChangeAspect="1"/>
          </p:cNvGraphicFramePr>
          <p:nvPr/>
        </p:nvGraphicFramePr>
        <p:xfrm>
          <a:off x="4633571" y="4859890"/>
          <a:ext cx="227874" cy="188345"/>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32" name="对象 31">
                        <a:hlinkClick r:id="" action="ppaction://ole?verb=0"/>
                        <a:extLst>
                          <a:ext uri="{FF2B5EF4-FFF2-40B4-BE49-F238E27FC236}">
                            <a16:creationId xmlns:a16="http://schemas.microsoft.com/office/drawing/2014/main" id="{7833CECD-D097-CB0B-4902-788452665893}"/>
                          </a:ext>
                        </a:extLst>
                      </p:cNvPr>
                      <p:cNvPicPr/>
                      <p:nvPr/>
                    </p:nvPicPr>
                    <p:blipFill>
                      <a:blip r:embed="rId5"/>
                      <a:stretch>
                        <a:fillRect/>
                      </a:stretch>
                    </p:blipFill>
                    <p:spPr>
                      <a:xfrm>
                        <a:off x="4633571" y="4859890"/>
                        <a:ext cx="227874" cy="188345"/>
                      </a:xfrm>
                      <a:prstGeom prst="rect">
                        <a:avLst/>
                      </a:prstGeom>
                    </p:spPr>
                  </p:pic>
                </p:oleObj>
              </mc:Fallback>
            </mc:AlternateContent>
          </a:graphicData>
        </a:graphic>
      </p:graphicFrame>
      <p:graphicFrame>
        <p:nvGraphicFramePr>
          <p:cNvPr id="33" name="对象 32">
            <a:hlinkClick r:id="" action="ppaction://ole?verb=0"/>
            <a:extLst>
              <a:ext uri="{FF2B5EF4-FFF2-40B4-BE49-F238E27FC236}">
                <a16:creationId xmlns:a16="http://schemas.microsoft.com/office/drawing/2014/main" id="{160583EE-40E9-AA18-7D83-822B2D73B9A3}"/>
              </a:ext>
            </a:extLst>
          </p:cNvPr>
          <p:cNvGraphicFramePr>
            <a:graphicFrameLocks noChangeAspect="1"/>
          </p:cNvGraphicFramePr>
          <p:nvPr/>
        </p:nvGraphicFramePr>
        <p:xfrm>
          <a:off x="6757149" y="4859890"/>
          <a:ext cx="227874" cy="188345"/>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33" name="对象 32">
                        <a:hlinkClick r:id="" action="ppaction://ole?verb=0"/>
                        <a:extLst>
                          <a:ext uri="{FF2B5EF4-FFF2-40B4-BE49-F238E27FC236}">
                            <a16:creationId xmlns:a16="http://schemas.microsoft.com/office/drawing/2014/main" id="{D75CDEF4-A039-5AF6-098E-1D9E2570FA9D}"/>
                          </a:ext>
                        </a:extLst>
                      </p:cNvPr>
                      <p:cNvPicPr/>
                      <p:nvPr/>
                    </p:nvPicPr>
                    <p:blipFill>
                      <a:blip r:embed="rId5"/>
                      <a:stretch>
                        <a:fillRect/>
                      </a:stretch>
                    </p:blipFill>
                    <p:spPr>
                      <a:xfrm>
                        <a:off x="6757149" y="4859890"/>
                        <a:ext cx="227874" cy="188345"/>
                      </a:xfrm>
                      <a:prstGeom prst="rect">
                        <a:avLst/>
                      </a:prstGeom>
                    </p:spPr>
                  </p:pic>
                </p:oleObj>
              </mc:Fallback>
            </mc:AlternateContent>
          </a:graphicData>
        </a:graphic>
      </p:graphicFrame>
      <p:graphicFrame>
        <p:nvGraphicFramePr>
          <p:cNvPr id="34" name="对象 33">
            <a:hlinkClick r:id="" action="ppaction://ole?verb=0"/>
            <a:extLst>
              <a:ext uri="{FF2B5EF4-FFF2-40B4-BE49-F238E27FC236}">
                <a16:creationId xmlns:a16="http://schemas.microsoft.com/office/drawing/2014/main" id="{F72292DB-70CA-2D45-E6C6-A923FB498204}"/>
              </a:ext>
            </a:extLst>
          </p:cNvPr>
          <p:cNvGraphicFramePr>
            <a:graphicFrameLocks noChangeAspect="1"/>
          </p:cNvGraphicFramePr>
          <p:nvPr/>
        </p:nvGraphicFramePr>
        <p:xfrm>
          <a:off x="9443615" y="4837978"/>
          <a:ext cx="227874" cy="188345"/>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34" name="对象 33">
                        <a:hlinkClick r:id="" action="ppaction://ole?verb=0"/>
                        <a:extLst>
                          <a:ext uri="{FF2B5EF4-FFF2-40B4-BE49-F238E27FC236}">
                            <a16:creationId xmlns:a16="http://schemas.microsoft.com/office/drawing/2014/main" id="{ED476DE0-B02E-D3FF-C4ED-CF9CC27E94DB}"/>
                          </a:ext>
                        </a:extLst>
                      </p:cNvPr>
                      <p:cNvPicPr/>
                      <p:nvPr/>
                    </p:nvPicPr>
                    <p:blipFill>
                      <a:blip r:embed="rId5"/>
                      <a:stretch>
                        <a:fillRect/>
                      </a:stretch>
                    </p:blipFill>
                    <p:spPr>
                      <a:xfrm>
                        <a:off x="9443615" y="4837978"/>
                        <a:ext cx="227874" cy="188345"/>
                      </a:xfrm>
                      <a:prstGeom prst="rect">
                        <a:avLst/>
                      </a:prstGeom>
                    </p:spPr>
                  </p:pic>
                </p:oleObj>
              </mc:Fallback>
            </mc:AlternateContent>
          </a:graphicData>
        </a:graphic>
      </p:graphicFrame>
      <p:sp>
        <p:nvSpPr>
          <p:cNvPr id="35" name="圆角矩形 2">
            <a:extLst>
              <a:ext uri="{FF2B5EF4-FFF2-40B4-BE49-F238E27FC236}">
                <a16:creationId xmlns:a16="http://schemas.microsoft.com/office/drawing/2014/main" id="{E76D518C-B5E3-DA58-5F2F-DDDA72556003}"/>
              </a:ext>
            </a:extLst>
          </p:cNvPr>
          <p:cNvSpPr/>
          <p:nvPr/>
        </p:nvSpPr>
        <p:spPr>
          <a:xfrm>
            <a:off x="13028501" y="2393028"/>
            <a:ext cx="4328632" cy="2454862"/>
          </a:xfrm>
          <a:prstGeom prst="roundRect">
            <a:avLst>
              <a:gd name="adj" fmla="val 6084"/>
            </a:avLst>
          </a:prstGeom>
          <a:solidFill>
            <a:srgbClr val="E2EFD9"/>
          </a:solidFill>
          <a:ln w="9525">
            <a:solidFill>
              <a:schemeClr val="tx1">
                <a:lumMod val="75000"/>
                <a:lumOff val="2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en-US" altLang="zh-CN" sz="1200" kern="1200">
              <a:solidFill>
                <a:srgbClr val="000000"/>
              </a:solidFill>
              <a:latin typeface="Times New Roman" panose="02020603050405020304" pitchFamily="18" charset="0"/>
              <a:ea typeface="微软雅黑"/>
              <a:cs typeface="Times New Roman" panose="02020603050405020304" pitchFamily="18" charset="0"/>
            </a:endParaRPr>
          </a:p>
        </p:txBody>
      </p:sp>
      <p:grpSp>
        <p:nvGrpSpPr>
          <p:cNvPr id="37" name="组合 36">
            <a:extLst>
              <a:ext uri="{FF2B5EF4-FFF2-40B4-BE49-F238E27FC236}">
                <a16:creationId xmlns:a16="http://schemas.microsoft.com/office/drawing/2014/main" id="{05408ED9-BA85-34F3-4B3B-42FE1CB3091E}"/>
              </a:ext>
            </a:extLst>
          </p:cNvPr>
          <p:cNvGrpSpPr/>
          <p:nvPr/>
        </p:nvGrpSpPr>
        <p:grpSpPr>
          <a:xfrm>
            <a:off x="13336968" y="2577242"/>
            <a:ext cx="3743314" cy="2355578"/>
            <a:chOff x="9896485" y="2291413"/>
            <a:chExt cx="4090838" cy="2554605"/>
          </a:xfrm>
        </p:grpSpPr>
        <p:cxnSp>
          <p:nvCxnSpPr>
            <p:cNvPr id="38" name="直接箭头连接符 37">
              <a:extLst>
                <a:ext uri="{FF2B5EF4-FFF2-40B4-BE49-F238E27FC236}">
                  <a16:creationId xmlns:a16="http://schemas.microsoft.com/office/drawing/2014/main" id="{616EB21B-C5DB-C163-A039-C337ABFACD5E}"/>
                </a:ext>
              </a:extLst>
            </p:cNvPr>
            <p:cNvCxnSpPr>
              <a:cxnSpLocks/>
            </p:cNvCxnSpPr>
            <p:nvPr/>
          </p:nvCxnSpPr>
          <p:spPr>
            <a:xfrm flipV="1">
              <a:off x="12000711" y="4671992"/>
              <a:ext cx="0" cy="174026"/>
            </a:xfrm>
            <a:prstGeom prst="straightConnector1">
              <a:avLst/>
            </a:prstGeom>
            <a:ln w="15875">
              <a:solidFill>
                <a:schemeClr val="tx1"/>
              </a:solidFill>
              <a:tailEnd type="none" w="med" len="med"/>
            </a:ln>
          </p:spPr>
          <p:style>
            <a:lnRef idx="2">
              <a:schemeClr val="accent1"/>
            </a:lnRef>
            <a:fillRef idx="0">
              <a:srgbClr val="FFFFFF"/>
            </a:fillRef>
            <a:effectRef idx="0">
              <a:srgbClr val="FFFFFF"/>
            </a:effectRef>
            <a:fontRef idx="minor">
              <a:schemeClr val="tx1"/>
            </a:fontRef>
          </p:style>
        </p:cxnSp>
        <p:pic>
          <p:nvPicPr>
            <p:cNvPr id="39" name="图片 38">
              <a:extLst>
                <a:ext uri="{FF2B5EF4-FFF2-40B4-BE49-F238E27FC236}">
                  <a16:creationId xmlns:a16="http://schemas.microsoft.com/office/drawing/2014/main" id="{7971009D-7AD4-1A5E-AD84-728E5AA77394}"/>
                </a:ext>
              </a:extLst>
            </p:cNvPr>
            <p:cNvPicPr>
              <a:picLocks noChangeAspect="1"/>
            </p:cNvPicPr>
            <p:nvPr/>
          </p:nvPicPr>
          <p:blipFill>
            <a:blip r:embed="rId6"/>
            <a:stretch>
              <a:fillRect/>
            </a:stretch>
          </p:blipFill>
          <p:spPr>
            <a:xfrm>
              <a:off x="11568793" y="3610695"/>
              <a:ext cx="846155" cy="655538"/>
            </a:xfrm>
            <a:prstGeom prst="rect">
              <a:avLst/>
            </a:prstGeom>
          </p:spPr>
        </p:pic>
        <p:sp>
          <p:nvSpPr>
            <p:cNvPr id="40" name="圆角矩形 32">
              <a:extLst>
                <a:ext uri="{FF2B5EF4-FFF2-40B4-BE49-F238E27FC236}">
                  <a16:creationId xmlns:a16="http://schemas.microsoft.com/office/drawing/2014/main" id="{7DBB1147-03A5-FE19-6F2C-FA2ECF192F81}"/>
                </a:ext>
              </a:extLst>
            </p:cNvPr>
            <p:cNvSpPr/>
            <p:nvPr/>
          </p:nvSpPr>
          <p:spPr>
            <a:xfrm rot="16200000">
              <a:off x="11817107" y="3731852"/>
              <a:ext cx="349527" cy="1510951"/>
            </a:xfrm>
            <a:prstGeom prst="roundRect">
              <a:avLst>
                <a:gd name="adj" fmla="val 35630"/>
              </a:avLst>
            </a:prstGeom>
            <a:solidFill>
              <a:srgbClr val="FBE5D5"/>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defTabSz="685800" fontAlgn="base">
                <a:spcBef>
                  <a:spcPct val="0"/>
                </a:spcBef>
                <a:spcAft>
                  <a:spcPct val="0"/>
                </a:spcAft>
                <a:buClrTx/>
              </a:pPr>
              <a:endParaRPr lang="zh-CN" altLang="en-US">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941CC5DE-B995-D556-23F5-6D49E1541296}"/>
                </a:ext>
              </a:extLst>
            </p:cNvPr>
            <p:cNvSpPr txBox="1"/>
            <p:nvPr/>
          </p:nvSpPr>
          <p:spPr>
            <a:xfrm>
              <a:off x="10952441" y="4277032"/>
              <a:ext cx="2125555" cy="400538"/>
            </a:xfrm>
            <a:prstGeom prst="rect">
              <a:avLst/>
            </a:prstGeom>
            <a:noFill/>
          </p:spPr>
          <p:txBody>
            <a:bodyPr wrap="square" rtlCol="0">
              <a:spAutoFit/>
            </a:bodyPr>
            <a:lstStyle/>
            <a:p>
              <a:pPr algn="ctr" defTabSz="685800" fontAlgn="base">
                <a:spcBef>
                  <a:spcPct val="0"/>
                </a:spcBef>
                <a:spcAft>
                  <a:spcPct val="0"/>
                </a:spcAft>
                <a:buClrTx/>
              </a:pPr>
              <a:r>
                <a:rPr lang="zh-CN" altLang="zh-CN">
                  <a:effectLst/>
                  <a:latin typeface="Times New Roman" panose="02020603050405020304" pitchFamily="18" charset="0"/>
                  <a:ea typeface="微软雅黑 Light" panose="020B0502040204020203" pitchFamily="34" charset="-122"/>
                  <a:cs typeface="Times New Roman" panose="02020603050405020304" pitchFamily="18" charset="0"/>
                </a:rPr>
                <a:t>Sparse </a:t>
              </a:r>
              <a:r>
                <a:rPr lang="en-US" altLang="zh-CN">
                  <a:latin typeface="Times New Roman" panose="02020603050405020304" pitchFamily="18" charset="0"/>
                  <a:ea typeface="Calibri" panose="020F0502020204030204" pitchFamily="34" charset="0"/>
                  <a:cs typeface="Times New Roman" panose="02020603050405020304" pitchFamily="18" charset="0"/>
                </a:rPr>
                <a:t>Gating</a:t>
              </a:r>
              <a:endParaRPr lang="en-US" altLang="zh-CN"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圆角矩形 26">
              <a:extLst>
                <a:ext uri="{FF2B5EF4-FFF2-40B4-BE49-F238E27FC236}">
                  <a16:creationId xmlns:a16="http://schemas.microsoft.com/office/drawing/2014/main" id="{1C83CF93-480F-93EC-70C4-CF67427AA822}"/>
                </a:ext>
              </a:extLst>
            </p:cNvPr>
            <p:cNvSpPr/>
            <p:nvPr/>
          </p:nvSpPr>
          <p:spPr>
            <a:xfrm rot="5400000">
              <a:off x="10286246" y="259026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3" name="文本框 42">
              <a:extLst>
                <a:ext uri="{FF2B5EF4-FFF2-40B4-BE49-F238E27FC236}">
                  <a16:creationId xmlns:a16="http://schemas.microsoft.com/office/drawing/2014/main" id="{82C29296-C5DC-C939-0C84-F5E362AE6211}"/>
                </a:ext>
              </a:extLst>
            </p:cNvPr>
            <p:cNvSpPr txBox="1"/>
            <p:nvPr/>
          </p:nvSpPr>
          <p:spPr>
            <a:xfrm>
              <a:off x="9896485" y="2879314"/>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expert1</a:t>
              </a:r>
            </a:p>
          </p:txBody>
        </p:sp>
        <p:sp>
          <p:nvSpPr>
            <p:cNvPr id="44" name="圆角矩形 26">
              <a:extLst>
                <a:ext uri="{FF2B5EF4-FFF2-40B4-BE49-F238E27FC236}">
                  <a16:creationId xmlns:a16="http://schemas.microsoft.com/office/drawing/2014/main" id="{0D788102-A8D5-0098-4698-6C4AE66505A0}"/>
                </a:ext>
              </a:extLst>
            </p:cNvPr>
            <p:cNvSpPr/>
            <p:nvPr/>
          </p:nvSpPr>
          <p:spPr>
            <a:xfrm rot="5400000">
              <a:off x="12265376" y="259026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5" name="圆角矩形 26">
              <a:extLst>
                <a:ext uri="{FF2B5EF4-FFF2-40B4-BE49-F238E27FC236}">
                  <a16:creationId xmlns:a16="http://schemas.microsoft.com/office/drawing/2014/main" id="{C0B5DDD3-5B7C-95CE-2998-F383BE506436}"/>
                </a:ext>
              </a:extLst>
            </p:cNvPr>
            <p:cNvSpPr/>
            <p:nvPr/>
          </p:nvSpPr>
          <p:spPr>
            <a:xfrm rot="5400000">
              <a:off x="13265968" y="2571040"/>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6" name="圆角矩形 26">
              <a:extLst>
                <a:ext uri="{FF2B5EF4-FFF2-40B4-BE49-F238E27FC236}">
                  <a16:creationId xmlns:a16="http://schemas.microsoft.com/office/drawing/2014/main" id="{75747FB7-A3C7-EF61-DEDB-816C0F02EC53}"/>
                </a:ext>
              </a:extLst>
            </p:cNvPr>
            <p:cNvSpPr/>
            <p:nvPr/>
          </p:nvSpPr>
          <p:spPr>
            <a:xfrm rot="5400000">
              <a:off x="11247680" y="2601176"/>
              <a:ext cx="313777" cy="883859"/>
            </a:xfrm>
            <a:prstGeom prst="roundRect">
              <a:avLst>
                <a:gd name="adj" fmla="val 35630"/>
              </a:avLst>
            </a:prstGeom>
            <a:solidFill>
              <a:srgbClr val="DEEBF6"/>
            </a:solidFill>
            <a:ln w="19050">
              <a:solidFill>
                <a:schemeClr val="tx1">
                  <a:lumMod val="65000"/>
                  <a:lumOff val="3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47" name="文本框 46">
              <a:extLst>
                <a:ext uri="{FF2B5EF4-FFF2-40B4-BE49-F238E27FC236}">
                  <a16:creationId xmlns:a16="http://schemas.microsoft.com/office/drawing/2014/main" id="{16CAD967-2776-87C0-1A8B-BF14BBC50328}"/>
                </a:ext>
              </a:extLst>
            </p:cNvPr>
            <p:cNvSpPr txBox="1"/>
            <p:nvPr/>
          </p:nvSpPr>
          <p:spPr>
            <a:xfrm>
              <a:off x="10826179" y="2883857"/>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FFNN2</a:t>
              </a:r>
            </a:p>
          </p:txBody>
        </p:sp>
        <p:sp>
          <p:nvSpPr>
            <p:cNvPr id="48" name="文本框 47">
              <a:extLst>
                <a:ext uri="{FF2B5EF4-FFF2-40B4-BE49-F238E27FC236}">
                  <a16:creationId xmlns:a16="http://schemas.microsoft.com/office/drawing/2014/main" id="{DB092FBD-9A50-1B5C-A2FF-EC400C3C6461}"/>
                </a:ext>
              </a:extLst>
            </p:cNvPr>
            <p:cNvSpPr txBox="1"/>
            <p:nvPr/>
          </p:nvSpPr>
          <p:spPr>
            <a:xfrm>
              <a:off x="11877124" y="2879314"/>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FFNN3</a:t>
              </a:r>
            </a:p>
          </p:txBody>
        </p:sp>
        <p:sp>
          <p:nvSpPr>
            <p:cNvPr id="49" name="文本框 48">
              <a:extLst>
                <a:ext uri="{FF2B5EF4-FFF2-40B4-BE49-F238E27FC236}">
                  <a16:creationId xmlns:a16="http://schemas.microsoft.com/office/drawing/2014/main" id="{2B77FF2B-0B86-06D2-8118-4B3F606B3F33}"/>
                </a:ext>
              </a:extLst>
            </p:cNvPr>
            <p:cNvSpPr txBox="1"/>
            <p:nvPr/>
          </p:nvSpPr>
          <p:spPr>
            <a:xfrm>
              <a:off x="12870955" y="2860158"/>
              <a:ext cx="1116368" cy="333782"/>
            </a:xfrm>
            <a:prstGeom prst="rect">
              <a:avLst/>
            </a:prstGeom>
            <a:noFill/>
          </p:spPr>
          <p:txBody>
            <a:bodyPr wrap="square" rtlCol="0">
              <a:spAutoFit/>
            </a:bodyPr>
            <a:lstStyle/>
            <a:p>
              <a:pPr algn="ctr" defTabSz="685800" fontAlgn="base">
                <a:spcBef>
                  <a:spcPct val="0"/>
                </a:spcBef>
                <a:spcAft>
                  <a:spcPct val="0"/>
                </a:spcAft>
                <a:buClrTx/>
              </a:pPr>
              <a:r>
                <a:rPr lang="en-US" altLang="zh-CN" sz="1400" kern="1200">
                  <a:latin typeface="Times New Roman" panose="02020603050405020304" pitchFamily="18" charset="0"/>
                  <a:ea typeface="宋体" panose="02010600030101010101" pitchFamily="2" charset="-122"/>
                  <a:cs typeface="Times New Roman" panose="02020603050405020304" pitchFamily="18" charset="0"/>
                </a:rPr>
                <a:t>FFNN4</a:t>
              </a:r>
            </a:p>
          </p:txBody>
        </p:sp>
        <p:cxnSp>
          <p:nvCxnSpPr>
            <p:cNvPr id="50" name="Google Shape;10217;p142">
              <a:extLst>
                <a:ext uri="{FF2B5EF4-FFF2-40B4-BE49-F238E27FC236}">
                  <a16:creationId xmlns:a16="http://schemas.microsoft.com/office/drawing/2014/main" id="{48E82077-0786-8249-E1B7-C6AB7750BAC0}"/>
                </a:ext>
              </a:extLst>
            </p:cNvPr>
            <p:cNvCxnSpPr>
              <a:cxnSpLocks/>
              <a:stCxn id="39" idx="0"/>
              <a:endCxn id="43" idx="2"/>
            </p:cNvCxnSpPr>
            <p:nvPr/>
          </p:nvCxnSpPr>
          <p:spPr>
            <a:xfrm rot="16200000" flipV="1">
              <a:off x="11024472" y="2643295"/>
              <a:ext cx="397600" cy="153720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51" name="Google Shape;10217;p142">
              <a:extLst>
                <a:ext uri="{FF2B5EF4-FFF2-40B4-BE49-F238E27FC236}">
                  <a16:creationId xmlns:a16="http://schemas.microsoft.com/office/drawing/2014/main" id="{ACB3DB4E-52A6-2F6C-91CE-51337C82A337}"/>
                </a:ext>
              </a:extLst>
            </p:cNvPr>
            <p:cNvCxnSpPr>
              <a:cxnSpLocks/>
            </p:cNvCxnSpPr>
            <p:nvPr/>
          </p:nvCxnSpPr>
          <p:spPr>
            <a:xfrm flipH="1">
              <a:off x="9932104" y="2466193"/>
              <a:ext cx="1818815" cy="0"/>
            </a:xfrm>
            <a:prstGeom prst="straightConnector1">
              <a:avLst/>
            </a:prstGeom>
            <a:noFill/>
            <a:ln w="9525" cap="flat" cmpd="sng">
              <a:solidFill>
                <a:schemeClr val="dk2"/>
              </a:solidFill>
              <a:prstDash val="sysDash"/>
              <a:round/>
              <a:headEnd type="triangle" w="med" len="med"/>
              <a:tailEnd type="none" w="med" len="med"/>
            </a:ln>
          </p:spPr>
        </p:cxnSp>
        <p:sp>
          <p:nvSpPr>
            <p:cNvPr id="52" name="椭圆 51">
              <a:extLst>
                <a:ext uri="{FF2B5EF4-FFF2-40B4-BE49-F238E27FC236}">
                  <a16:creationId xmlns:a16="http://schemas.microsoft.com/office/drawing/2014/main" id="{20559EF0-D2CA-F935-47B0-9D5E13848524}"/>
                </a:ext>
              </a:extLst>
            </p:cNvPr>
            <p:cNvSpPr/>
            <p:nvPr/>
          </p:nvSpPr>
          <p:spPr>
            <a:xfrm>
              <a:off x="11750919" y="2291413"/>
              <a:ext cx="323850" cy="323850"/>
            </a:xfrm>
            <a:prstGeom prst="ellipse">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sz="1350" kern="1200">
                <a:solidFill>
                  <a:srgbClr val="FFFFFF"/>
                </a:solidFill>
                <a:latin typeface="Times New Roman" panose="02020603050405020304" pitchFamily="18" charset="0"/>
                <a:ea typeface="微软雅黑"/>
                <a:cs typeface="Times New Roman" panose="02020603050405020304" pitchFamily="18" charset="0"/>
              </a:endParaRPr>
            </a:p>
          </p:txBody>
        </p:sp>
        <p:cxnSp>
          <p:nvCxnSpPr>
            <p:cNvPr id="53" name="直接连接符 52">
              <a:extLst>
                <a:ext uri="{FF2B5EF4-FFF2-40B4-BE49-F238E27FC236}">
                  <a16:creationId xmlns:a16="http://schemas.microsoft.com/office/drawing/2014/main" id="{106889B4-D30A-1459-249D-29761E079504}"/>
                </a:ext>
              </a:extLst>
            </p:cNvPr>
            <p:cNvCxnSpPr/>
            <p:nvPr/>
          </p:nvCxnSpPr>
          <p:spPr>
            <a:xfrm rot="5400000">
              <a:off x="11833787" y="2361239"/>
              <a:ext cx="175736" cy="175736"/>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54" name="直接连接符 53">
              <a:extLst>
                <a:ext uri="{FF2B5EF4-FFF2-40B4-BE49-F238E27FC236}">
                  <a16:creationId xmlns:a16="http://schemas.microsoft.com/office/drawing/2014/main" id="{8FF93A2E-2FF4-8684-F62F-8188DE86B855}"/>
                </a:ext>
              </a:extLst>
            </p:cNvPr>
            <p:cNvCxnSpPr/>
            <p:nvPr/>
          </p:nvCxnSpPr>
          <p:spPr>
            <a:xfrm>
              <a:off x="11824976" y="2361239"/>
              <a:ext cx="175736" cy="175736"/>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55" name="Google Shape;10217;p142">
              <a:extLst>
                <a:ext uri="{FF2B5EF4-FFF2-40B4-BE49-F238E27FC236}">
                  <a16:creationId xmlns:a16="http://schemas.microsoft.com/office/drawing/2014/main" id="{4CCD957E-1595-11E9-29CE-68357B3F4802}"/>
                </a:ext>
              </a:extLst>
            </p:cNvPr>
            <p:cNvCxnSpPr>
              <a:cxnSpLocks/>
            </p:cNvCxnSpPr>
            <p:nvPr/>
          </p:nvCxnSpPr>
          <p:spPr>
            <a:xfrm rot="10800000">
              <a:off x="9932105" y="3802932"/>
              <a:ext cx="1930267" cy="1"/>
            </a:xfrm>
            <a:prstGeom prst="bentConnector3">
              <a:avLst>
                <a:gd name="adj1" fmla="val 50000"/>
              </a:avLst>
            </a:prstGeom>
            <a:noFill/>
            <a:ln w="9525" cap="flat" cmpd="sng">
              <a:solidFill>
                <a:schemeClr val="dk2"/>
              </a:solidFill>
              <a:prstDash val="sysDash"/>
              <a:round/>
              <a:headEnd type="none" w="med" len="med"/>
              <a:tailEnd type="none" w="med" len="med"/>
            </a:ln>
          </p:spPr>
        </p:cxnSp>
        <p:cxnSp>
          <p:nvCxnSpPr>
            <p:cNvPr id="56" name="Google Shape;10217;p142">
              <a:extLst>
                <a:ext uri="{FF2B5EF4-FFF2-40B4-BE49-F238E27FC236}">
                  <a16:creationId xmlns:a16="http://schemas.microsoft.com/office/drawing/2014/main" id="{FBA14460-C003-D5A8-E805-45BEE7CE5A30}"/>
                </a:ext>
              </a:extLst>
            </p:cNvPr>
            <p:cNvCxnSpPr>
              <a:cxnSpLocks/>
            </p:cNvCxnSpPr>
            <p:nvPr/>
          </p:nvCxnSpPr>
          <p:spPr>
            <a:xfrm rot="5400000" flipH="1" flipV="1">
              <a:off x="9266124" y="3139773"/>
              <a:ext cx="1331963" cy="3"/>
            </a:xfrm>
            <a:prstGeom prst="bentConnector3">
              <a:avLst>
                <a:gd name="adj1" fmla="val 50001"/>
              </a:avLst>
            </a:prstGeom>
            <a:noFill/>
            <a:ln w="9525" cap="flat" cmpd="sng">
              <a:solidFill>
                <a:schemeClr val="dk2"/>
              </a:solidFill>
              <a:prstDash val="sysDash"/>
              <a:round/>
              <a:headEnd type="none" w="med" len="med"/>
              <a:tailEnd type="none" w="med" len="med"/>
            </a:ln>
          </p:spPr>
        </p:cxnSp>
        <p:cxnSp>
          <p:nvCxnSpPr>
            <p:cNvPr id="60" name="Google Shape;10217;p142">
              <a:extLst>
                <a:ext uri="{FF2B5EF4-FFF2-40B4-BE49-F238E27FC236}">
                  <a16:creationId xmlns:a16="http://schemas.microsoft.com/office/drawing/2014/main" id="{9F9996EA-D0B8-D326-FE1B-CDB5148ABD91}"/>
                </a:ext>
              </a:extLst>
            </p:cNvPr>
            <p:cNvCxnSpPr>
              <a:cxnSpLocks/>
              <a:stCxn id="43" idx="0"/>
              <a:endCxn id="52" idx="4"/>
            </p:cNvCxnSpPr>
            <p:nvPr/>
          </p:nvCxnSpPr>
          <p:spPr>
            <a:xfrm rot="5400000" flipH="1" flipV="1">
              <a:off x="11051732" y="2018202"/>
              <a:ext cx="264051" cy="1458175"/>
            </a:xfrm>
            <a:prstGeom prst="bentConnector3">
              <a:avLst>
                <a:gd name="adj1" fmla="val 50000"/>
              </a:avLst>
            </a:prstGeom>
            <a:noFill/>
            <a:ln w="9525" cap="flat" cmpd="sng">
              <a:solidFill>
                <a:schemeClr val="dk2"/>
              </a:solidFill>
              <a:prstDash val="solid"/>
              <a:round/>
              <a:headEnd type="none" w="med" len="med"/>
              <a:tailEnd type="triangle" w="med" len="med"/>
            </a:ln>
          </p:spPr>
        </p:cxnSp>
      </p:grpSp>
      <p:sp>
        <p:nvSpPr>
          <p:cNvPr id="488" name="矩形 487">
            <a:extLst>
              <a:ext uri="{FF2B5EF4-FFF2-40B4-BE49-F238E27FC236}">
                <a16:creationId xmlns:a16="http://schemas.microsoft.com/office/drawing/2014/main" id="{DD7B684B-C22A-F179-4CB1-CDF2839329B7}"/>
              </a:ext>
            </a:extLst>
          </p:cNvPr>
          <p:cNvSpPr/>
          <p:nvPr/>
        </p:nvSpPr>
        <p:spPr>
          <a:xfrm>
            <a:off x="8346740" y="5771942"/>
            <a:ext cx="1295400" cy="516904"/>
          </a:xfrm>
          <a:prstGeom prst="rect">
            <a:avLst/>
          </a:prstGeom>
          <a:solidFill>
            <a:schemeClr val="bg1"/>
          </a:solidFill>
          <a:ln w="9525">
            <a:solidFill>
              <a:schemeClr val="tx1"/>
            </a:solid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504" name="椭圆 503">
            <a:extLst>
              <a:ext uri="{FF2B5EF4-FFF2-40B4-BE49-F238E27FC236}">
                <a16:creationId xmlns:a16="http://schemas.microsoft.com/office/drawing/2014/main" id="{1AC4DA4B-F0A9-A886-A58C-F190E20B98A8}"/>
              </a:ext>
            </a:extLst>
          </p:cNvPr>
          <p:cNvSpPr/>
          <p:nvPr/>
        </p:nvSpPr>
        <p:spPr>
          <a:xfrm>
            <a:off x="9187543" y="5921091"/>
            <a:ext cx="238087" cy="241728"/>
          </a:xfrm>
          <a:prstGeom prst="ellipse">
            <a:avLst/>
          </a:prstGeom>
          <a:solidFill>
            <a:srgbClr val="D2E5FA"/>
          </a:solidFill>
          <a:ln w="6350">
            <a:solidFill>
              <a:srgbClr val="1764A5"/>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sp>
        <p:nvSpPr>
          <p:cNvPr id="506" name="文本框 505">
            <a:extLst>
              <a:ext uri="{FF2B5EF4-FFF2-40B4-BE49-F238E27FC236}">
                <a16:creationId xmlns:a16="http://schemas.microsoft.com/office/drawing/2014/main" id="{A86FC695-2C9B-FABE-2172-AFF240294155}"/>
              </a:ext>
            </a:extLst>
          </p:cNvPr>
          <p:cNvSpPr txBox="1"/>
          <p:nvPr/>
        </p:nvSpPr>
        <p:spPr>
          <a:xfrm>
            <a:off x="8291700" y="6364268"/>
            <a:ext cx="1405479" cy="369279"/>
          </a:xfrm>
          <a:prstGeom prst="rect">
            <a:avLst/>
          </a:prstGeom>
          <a:noFill/>
        </p:spPr>
        <p:txBody>
          <a:bodyPr wrap="square" rtlCol="0">
            <a:spAutoFit/>
          </a:bodyPr>
          <a:lstStyle/>
          <a:p>
            <a:pPr algn="ctr" defTabSz="685800" fontAlgn="base">
              <a:spcBef>
                <a:spcPct val="0"/>
              </a:spcBef>
              <a:spcAft>
                <a:spcPct val="0"/>
              </a:spcAft>
              <a:buClrTx/>
            </a:pPr>
            <a:r>
              <a:rPr lang="en-US" altLang="zh-CN">
                <a:latin typeface="Times New Roman" panose="02020603050405020304" pitchFamily="18" charset="0"/>
                <a:ea typeface="宋体" panose="02010600030101010101" pitchFamily="2" charset="-122"/>
                <a:cs typeface="Times New Roman" panose="02020603050405020304" pitchFamily="18" charset="0"/>
              </a:rPr>
              <a:t>MM </a:t>
            </a:r>
            <a:r>
              <a:rPr lang="en-US" altLang="zh-CN" kern="1200">
                <a:latin typeface="Times New Roman" panose="02020603050405020304" pitchFamily="18" charset="0"/>
                <a:ea typeface="宋体" panose="02010600030101010101" pitchFamily="2" charset="-122"/>
                <a:cs typeface="Times New Roman" panose="02020603050405020304" pitchFamily="18" charset="0"/>
              </a:rPr>
              <a:t>Client </a:t>
            </a:r>
            <a:endParaRPr lang="en-US" altLang="zh-CN" kern="1200" baseline="-2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08" name="椭圆 507">
            <a:extLst>
              <a:ext uri="{FF2B5EF4-FFF2-40B4-BE49-F238E27FC236}">
                <a16:creationId xmlns:a16="http://schemas.microsoft.com/office/drawing/2014/main" id="{472F90E6-8B62-495B-079F-9C484423A3FC}"/>
              </a:ext>
            </a:extLst>
          </p:cNvPr>
          <p:cNvSpPr/>
          <p:nvPr/>
        </p:nvSpPr>
        <p:spPr>
          <a:xfrm>
            <a:off x="8583604" y="5921092"/>
            <a:ext cx="238087" cy="241728"/>
          </a:xfrm>
          <a:prstGeom prst="ellipse">
            <a:avLst/>
          </a:prstGeom>
          <a:solidFill>
            <a:schemeClr val="accent4">
              <a:lumMod val="20000"/>
              <a:lumOff val="80000"/>
            </a:schemeClr>
          </a:solidFill>
          <a:ln w="6350">
            <a:solidFill>
              <a:srgbClr val="7030A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cxnSp>
        <p:nvCxnSpPr>
          <p:cNvPr id="510" name="直接箭头连接符 509">
            <a:extLst>
              <a:ext uri="{FF2B5EF4-FFF2-40B4-BE49-F238E27FC236}">
                <a16:creationId xmlns:a16="http://schemas.microsoft.com/office/drawing/2014/main" id="{4451D6A3-05E3-4BAD-4813-84C0BF087694}"/>
              </a:ext>
            </a:extLst>
          </p:cNvPr>
          <p:cNvCxnSpPr/>
          <p:nvPr/>
        </p:nvCxnSpPr>
        <p:spPr>
          <a:xfrm flipV="1">
            <a:off x="5456360" y="2660760"/>
            <a:ext cx="0" cy="390880"/>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513" name="直接连接符 512">
            <a:extLst>
              <a:ext uri="{FF2B5EF4-FFF2-40B4-BE49-F238E27FC236}">
                <a16:creationId xmlns:a16="http://schemas.microsoft.com/office/drawing/2014/main" id="{85D3EFC4-DDD9-376A-67D6-B2F4D1B30E9B}"/>
              </a:ext>
            </a:extLst>
          </p:cNvPr>
          <p:cNvCxnSpPr>
            <a:cxnSpLocks/>
            <a:endCxn id="35" idx="1"/>
          </p:cNvCxnSpPr>
          <p:nvPr/>
        </p:nvCxnSpPr>
        <p:spPr>
          <a:xfrm>
            <a:off x="11850432" y="3620459"/>
            <a:ext cx="1178069"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538" name="矩形 537">
            <a:extLst>
              <a:ext uri="{FF2B5EF4-FFF2-40B4-BE49-F238E27FC236}">
                <a16:creationId xmlns:a16="http://schemas.microsoft.com/office/drawing/2014/main" id="{12932363-3D74-31A6-88D0-26996C091C17}"/>
              </a:ext>
            </a:extLst>
          </p:cNvPr>
          <p:cNvSpPr/>
          <p:nvPr/>
        </p:nvSpPr>
        <p:spPr>
          <a:xfrm>
            <a:off x="10236288" y="1820317"/>
            <a:ext cx="7500275" cy="5873308"/>
          </a:xfrm>
          <a:prstGeom prst="rect">
            <a:avLst/>
          </a:prstGeom>
          <a:noFill/>
          <a:ln w="19050">
            <a:solidFill>
              <a:schemeClr val="bg1">
                <a:lumMod val="65000"/>
              </a:schemeClr>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zh-CN" altLang="en-US" kern="1200">
              <a:solidFill>
                <a:srgbClr val="FFFFFF"/>
              </a:solidFill>
              <a:latin typeface="Times New Roman" panose="02020603050405020304" pitchFamily="18" charset="0"/>
              <a:ea typeface="微软雅黑"/>
              <a:cs typeface="Times New Roman" panose="02020603050405020304" pitchFamily="18" charset="0"/>
            </a:endParaRPr>
          </a:p>
        </p:txBody>
      </p:sp>
      <p:graphicFrame>
        <p:nvGraphicFramePr>
          <p:cNvPr id="546" name="对象 545">
            <a:hlinkClick r:id="" action="ppaction://ole?verb=0"/>
            <a:extLst>
              <a:ext uri="{FF2B5EF4-FFF2-40B4-BE49-F238E27FC236}">
                <a16:creationId xmlns:a16="http://schemas.microsoft.com/office/drawing/2014/main" id="{0C8F2417-40BB-1639-1662-0C8F3C2AB9B9}"/>
              </a:ext>
            </a:extLst>
          </p:cNvPr>
          <p:cNvGraphicFramePr>
            <a:graphicFrameLocks noChangeAspect="1"/>
          </p:cNvGraphicFramePr>
          <p:nvPr/>
        </p:nvGraphicFramePr>
        <p:xfrm>
          <a:off x="2684468" y="5408278"/>
          <a:ext cx="228600" cy="188913"/>
        </p:xfrm>
        <a:graphic>
          <a:graphicData uri="http://schemas.openxmlformats.org/presentationml/2006/ole">
            <mc:AlternateContent xmlns:mc="http://schemas.openxmlformats.org/markup-compatibility/2006">
              <mc:Choice xmlns:v="urn:schemas-microsoft-com:vml" Requires="v">
                <p:oleObj r:id="rId4" imgW="215900" imgH="177165" progId="Equation.KSEE3">
                  <p:embed/>
                </p:oleObj>
              </mc:Choice>
              <mc:Fallback>
                <p:oleObj r:id="rId4" imgW="215900" imgH="177165" progId="Equation.KSEE3">
                  <p:embed/>
                  <p:pic>
                    <p:nvPicPr>
                      <p:cNvPr id="546" name="对象 545">
                        <a:hlinkClick r:id="" action="ppaction://ole?verb=0"/>
                        <a:extLst>
                          <a:ext uri="{FF2B5EF4-FFF2-40B4-BE49-F238E27FC236}">
                            <a16:creationId xmlns:a16="http://schemas.microsoft.com/office/drawing/2014/main" id="{AB675EF5-2806-7BC0-F2F9-C4ADD224A690}"/>
                          </a:ext>
                        </a:extLst>
                      </p:cNvPr>
                      <p:cNvPicPr/>
                      <p:nvPr/>
                    </p:nvPicPr>
                    <p:blipFill>
                      <a:blip r:embed="rId5"/>
                      <a:stretch>
                        <a:fillRect/>
                      </a:stretch>
                    </p:blipFill>
                    <p:spPr>
                      <a:xfrm>
                        <a:off x="2684468" y="5408278"/>
                        <a:ext cx="228600" cy="188913"/>
                      </a:xfrm>
                      <a:prstGeom prst="rect">
                        <a:avLst/>
                      </a:prstGeom>
                    </p:spPr>
                  </p:pic>
                </p:oleObj>
              </mc:Fallback>
            </mc:AlternateContent>
          </a:graphicData>
        </a:graphic>
      </p:graphicFrame>
      <p:sp>
        <p:nvSpPr>
          <p:cNvPr id="550" name="圆角矩形 440">
            <a:extLst>
              <a:ext uri="{FF2B5EF4-FFF2-40B4-BE49-F238E27FC236}">
                <a16:creationId xmlns:a16="http://schemas.microsoft.com/office/drawing/2014/main" id="{A832CAFC-FF36-E60E-C0E7-554CCF883269}"/>
              </a:ext>
            </a:extLst>
          </p:cNvPr>
          <p:cNvSpPr/>
          <p:nvPr/>
        </p:nvSpPr>
        <p:spPr>
          <a:xfrm>
            <a:off x="3401110" y="5112073"/>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1" name="圆角矩形 440">
            <a:extLst>
              <a:ext uri="{FF2B5EF4-FFF2-40B4-BE49-F238E27FC236}">
                <a16:creationId xmlns:a16="http://schemas.microsoft.com/office/drawing/2014/main" id="{C0230BD9-56DA-0639-AEEE-F72135190998}"/>
              </a:ext>
            </a:extLst>
          </p:cNvPr>
          <p:cNvSpPr/>
          <p:nvPr/>
        </p:nvSpPr>
        <p:spPr>
          <a:xfrm>
            <a:off x="3444206" y="5073675"/>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2" name="圆角矩形 440">
            <a:extLst>
              <a:ext uri="{FF2B5EF4-FFF2-40B4-BE49-F238E27FC236}">
                <a16:creationId xmlns:a16="http://schemas.microsoft.com/office/drawing/2014/main" id="{7E918018-E5C7-2227-BB05-9DE4F7B96D8F}"/>
              </a:ext>
            </a:extLst>
          </p:cNvPr>
          <p:cNvSpPr/>
          <p:nvPr/>
        </p:nvSpPr>
        <p:spPr>
          <a:xfrm>
            <a:off x="3492849" y="5035277"/>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3" name="圆角矩形 440">
            <a:extLst>
              <a:ext uri="{FF2B5EF4-FFF2-40B4-BE49-F238E27FC236}">
                <a16:creationId xmlns:a16="http://schemas.microsoft.com/office/drawing/2014/main" id="{019A9634-E361-8629-1425-7A72752031AE}"/>
              </a:ext>
            </a:extLst>
          </p:cNvPr>
          <p:cNvSpPr/>
          <p:nvPr/>
        </p:nvSpPr>
        <p:spPr>
          <a:xfrm>
            <a:off x="1282891" y="5093711"/>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4" name="圆角矩形 440">
            <a:extLst>
              <a:ext uri="{FF2B5EF4-FFF2-40B4-BE49-F238E27FC236}">
                <a16:creationId xmlns:a16="http://schemas.microsoft.com/office/drawing/2014/main" id="{8D989164-A84F-CE2A-F160-F1ACA5C0A6F0}"/>
              </a:ext>
            </a:extLst>
          </p:cNvPr>
          <p:cNvSpPr/>
          <p:nvPr/>
        </p:nvSpPr>
        <p:spPr>
          <a:xfrm>
            <a:off x="1325987" y="5055313"/>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55" name="圆角矩形 440">
            <a:extLst>
              <a:ext uri="{FF2B5EF4-FFF2-40B4-BE49-F238E27FC236}">
                <a16:creationId xmlns:a16="http://schemas.microsoft.com/office/drawing/2014/main" id="{68AED34A-4D0F-368F-B70A-DFB0AE926F5C}"/>
              </a:ext>
            </a:extLst>
          </p:cNvPr>
          <p:cNvSpPr/>
          <p:nvPr/>
        </p:nvSpPr>
        <p:spPr>
          <a:xfrm>
            <a:off x="1374630" y="5016915"/>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cxnSp>
        <p:nvCxnSpPr>
          <p:cNvPr id="560" name="直接箭头连接符 559">
            <a:extLst>
              <a:ext uri="{FF2B5EF4-FFF2-40B4-BE49-F238E27FC236}">
                <a16:creationId xmlns:a16="http://schemas.microsoft.com/office/drawing/2014/main" id="{CD5BA159-5B8B-9680-3719-610086B9644E}"/>
              </a:ext>
            </a:extLst>
          </p:cNvPr>
          <p:cNvCxnSpPr>
            <a:cxnSpLocks/>
            <a:stCxn id="439" idx="0"/>
            <a:endCxn id="555" idx="2"/>
          </p:cNvCxnSpPr>
          <p:nvPr/>
        </p:nvCxnSpPr>
        <p:spPr>
          <a:xfrm flipV="1">
            <a:off x="2145250" y="5366650"/>
            <a:ext cx="5630" cy="4296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6" name="圆角矩形 440">
            <a:extLst>
              <a:ext uri="{FF2B5EF4-FFF2-40B4-BE49-F238E27FC236}">
                <a16:creationId xmlns:a16="http://schemas.microsoft.com/office/drawing/2014/main" id="{721C4D3F-4F17-DBAC-6472-A992953E7FA6}"/>
              </a:ext>
            </a:extLst>
          </p:cNvPr>
          <p:cNvSpPr/>
          <p:nvPr/>
        </p:nvSpPr>
        <p:spPr>
          <a:xfrm>
            <a:off x="5615643" y="5116334"/>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67" name="圆角矩形 440">
            <a:extLst>
              <a:ext uri="{FF2B5EF4-FFF2-40B4-BE49-F238E27FC236}">
                <a16:creationId xmlns:a16="http://schemas.microsoft.com/office/drawing/2014/main" id="{A12395C2-342D-B6EB-4D93-936AB169FFA1}"/>
              </a:ext>
            </a:extLst>
          </p:cNvPr>
          <p:cNvSpPr/>
          <p:nvPr/>
        </p:nvSpPr>
        <p:spPr>
          <a:xfrm>
            <a:off x="5658739" y="5077936"/>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68" name="圆角矩形 440">
            <a:extLst>
              <a:ext uri="{FF2B5EF4-FFF2-40B4-BE49-F238E27FC236}">
                <a16:creationId xmlns:a16="http://schemas.microsoft.com/office/drawing/2014/main" id="{D29D5028-B35F-266F-686D-45BA8B6AC6E5}"/>
              </a:ext>
            </a:extLst>
          </p:cNvPr>
          <p:cNvSpPr/>
          <p:nvPr/>
        </p:nvSpPr>
        <p:spPr>
          <a:xfrm>
            <a:off x="5707382" y="5039538"/>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2" name="圆角矩形 440">
            <a:extLst>
              <a:ext uri="{FF2B5EF4-FFF2-40B4-BE49-F238E27FC236}">
                <a16:creationId xmlns:a16="http://schemas.microsoft.com/office/drawing/2014/main" id="{620B4D44-A3A2-7E94-8D24-AD3510B2B1B3}"/>
              </a:ext>
            </a:extLst>
          </p:cNvPr>
          <p:cNvSpPr/>
          <p:nvPr/>
        </p:nvSpPr>
        <p:spPr>
          <a:xfrm>
            <a:off x="8075751" y="5121828"/>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3" name="圆角矩形 440">
            <a:extLst>
              <a:ext uri="{FF2B5EF4-FFF2-40B4-BE49-F238E27FC236}">
                <a16:creationId xmlns:a16="http://schemas.microsoft.com/office/drawing/2014/main" id="{0ED5863C-633B-DB0C-B27F-A7CFB304E6A7}"/>
              </a:ext>
            </a:extLst>
          </p:cNvPr>
          <p:cNvSpPr/>
          <p:nvPr/>
        </p:nvSpPr>
        <p:spPr>
          <a:xfrm>
            <a:off x="8118847" y="5083430"/>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sp>
        <p:nvSpPr>
          <p:cNvPr id="574" name="圆角矩形 440">
            <a:extLst>
              <a:ext uri="{FF2B5EF4-FFF2-40B4-BE49-F238E27FC236}">
                <a16:creationId xmlns:a16="http://schemas.microsoft.com/office/drawing/2014/main" id="{E70E85A0-EBD2-1E44-65E3-80874DDF08F0}"/>
              </a:ext>
            </a:extLst>
          </p:cNvPr>
          <p:cNvSpPr/>
          <p:nvPr/>
        </p:nvSpPr>
        <p:spPr>
          <a:xfrm>
            <a:off x="8167490" y="5045032"/>
            <a:ext cx="1552500" cy="349735"/>
          </a:xfrm>
          <a:prstGeom prst="roundRect">
            <a:avLst/>
          </a:prstGeom>
          <a:solidFill>
            <a:srgbClr val="F5F5F5"/>
          </a:solidFill>
          <a:ln w="15875">
            <a:solidFill>
              <a:schemeClr val="bg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pPr>
            <a:r>
              <a:rPr lang="en-US" altLang="zh-CN" kern="1200">
                <a:solidFill>
                  <a:srgbClr val="000000"/>
                </a:solidFill>
                <a:latin typeface="Times New Roman" panose="02020603050405020304" pitchFamily="18" charset="0"/>
                <a:ea typeface="微软雅黑"/>
                <a:cs typeface="Times New Roman" panose="02020603050405020304" pitchFamily="18" charset="0"/>
              </a:rPr>
              <a:t>Local</a:t>
            </a:r>
            <a:r>
              <a:rPr lang="zh-CN" altLang="en-US" kern="1200">
                <a:solidFill>
                  <a:srgbClr val="000000"/>
                </a:solidFill>
                <a:latin typeface="Times New Roman" panose="02020603050405020304" pitchFamily="18" charset="0"/>
                <a:ea typeface="微软雅黑"/>
                <a:cs typeface="Times New Roman" panose="02020603050405020304" pitchFamily="18" charset="0"/>
              </a:rPr>
              <a:t> </a:t>
            </a:r>
            <a:r>
              <a:rPr lang="en-US" altLang="zh-CN" kern="1200">
                <a:solidFill>
                  <a:srgbClr val="000000"/>
                </a:solidFill>
                <a:latin typeface="Times New Roman" panose="02020603050405020304" pitchFamily="18" charset="0"/>
                <a:ea typeface="微软雅黑"/>
                <a:cs typeface="Times New Roman" panose="02020603050405020304" pitchFamily="18" charset="0"/>
              </a:rPr>
              <a:t>expert</a:t>
            </a:r>
          </a:p>
        </p:txBody>
      </p:sp>
      <p:cxnSp>
        <p:nvCxnSpPr>
          <p:cNvPr id="492" name="直接箭头连接符 491">
            <a:extLst>
              <a:ext uri="{FF2B5EF4-FFF2-40B4-BE49-F238E27FC236}">
                <a16:creationId xmlns:a16="http://schemas.microsoft.com/office/drawing/2014/main" id="{D22490A8-3DA2-B65C-EF8B-405DC4DCF548}"/>
              </a:ext>
            </a:extLst>
          </p:cNvPr>
          <p:cNvCxnSpPr>
            <a:cxnSpLocks/>
          </p:cNvCxnSpPr>
          <p:nvPr/>
        </p:nvCxnSpPr>
        <p:spPr>
          <a:xfrm flipH="1" flipV="1">
            <a:off x="8993737" y="5390034"/>
            <a:ext cx="0"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1" name="直接箭头连接符 490">
            <a:extLst>
              <a:ext uri="{FF2B5EF4-FFF2-40B4-BE49-F238E27FC236}">
                <a16:creationId xmlns:a16="http://schemas.microsoft.com/office/drawing/2014/main" id="{42F56F2D-6174-A9E0-1154-6B4523272AAA}"/>
              </a:ext>
            </a:extLst>
          </p:cNvPr>
          <p:cNvCxnSpPr/>
          <p:nvPr/>
        </p:nvCxnSpPr>
        <p:spPr>
          <a:xfrm flipV="1">
            <a:off x="6378076" y="5390034"/>
            <a:ext cx="1097"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cxnSp>
        <p:nvCxnSpPr>
          <p:cNvPr id="490" name="直接箭头连接符 489">
            <a:extLst>
              <a:ext uri="{FF2B5EF4-FFF2-40B4-BE49-F238E27FC236}">
                <a16:creationId xmlns:a16="http://schemas.microsoft.com/office/drawing/2014/main" id="{AEE72C8F-FD78-698F-0B94-146D2092947A}"/>
              </a:ext>
            </a:extLst>
          </p:cNvPr>
          <p:cNvCxnSpPr>
            <a:cxnSpLocks/>
          </p:cNvCxnSpPr>
          <p:nvPr/>
        </p:nvCxnSpPr>
        <p:spPr>
          <a:xfrm flipV="1">
            <a:off x="4280281" y="5390034"/>
            <a:ext cx="1097" cy="378536"/>
          </a:xfrm>
          <a:prstGeom prst="straightConnector1">
            <a:avLst/>
          </a:prstGeom>
          <a:ln w="12700">
            <a:solidFill>
              <a:schemeClr val="tx1"/>
            </a:solidFill>
            <a:tailEnd type="triangle" w="med" len="med"/>
          </a:ln>
        </p:spPr>
        <p:style>
          <a:lnRef idx="2">
            <a:schemeClr val="accent1"/>
          </a:lnRef>
          <a:fillRef idx="0">
            <a:srgbClr val="FFFFFF"/>
          </a:fillRef>
          <a:effectRef idx="0">
            <a:srgbClr val="FFFFFF"/>
          </a:effectRef>
          <a:fontRef idx="minor">
            <a:schemeClr val="tx1"/>
          </a:fontRef>
        </p:style>
      </p:cxnSp>
      <p:grpSp>
        <p:nvGrpSpPr>
          <p:cNvPr id="6" name="组合 5">
            <a:extLst>
              <a:ext uri="{FF2B5EF4-FFF2-40B4-BE49-F238E27FC236}">
                <a16:creationId xmlns:a16="http://schemas.microsoft.com/office/drawing/2014/main" id="{A5CA1B49-C7CD-B021-C453-07CAC50E85CC}"/>
              </a:ext>
            </a:extLst>
          </p:cNvPr>
          <p:cNvGrpSpPr/>
          <p:nvPr/>
        </p:nvGrpSpPr>
        <p:grpSpPr>
          <a:xfrm>
            <a:off x="13100438" y="5921091"/>
            <a:ext cx="4764927" cy="1435948"/>
            <a:chOff x="10937559" y="5693296"/>
            <a:chExt cx="3786978" cy="863707"/>
          </a:xfrm>
        </p:grpSpPr>
        <p:sp>
          <p:nvSpPr>
            <p:cNvPr id="7" name="圆角矩形 2">
              <a:extLst>
                <a:ext uri="{FF2B5EF4-FFF2-40B4-BE49-F238E27FC236}">
                  <a16:creationId xmlns:a16="http://schemas.microsoft.com/office/drawing/2014/main" id="{E5568B1C-9AD5-493F-2B3A-96475229EDA1}"/>
                </a:ext>
              </a:extLst>
            </p:cNvPr>
            <p:cNvSpPr/>
            <p:nvPr/>
          </p:nvSpPr>
          <p:spPr>
            <a:xfrm>
              <a:off x="10937559" y="5693296"/>
              <a:ext cx="3451380" cy="863707"/>
            </a:xfrm>
            <a:prstGeom prst="roundRect">
              <a:avLst>
                <a:gd name="adj" fmla="val 6084"/>
              </a:avLst>
            </a:prstGeom>
            <a:solidFill>
              <a:schemeClr val="accent4">
                <a:lumMod val="20000"/>
                <a:lumOff val="80000"/>
              </a:schemeClr>
            </a:solidFill>
            <a:ln w="9525">
              <a:solidFill>
                <a:schemeClr val="tx1">
                  <a:lumMod val="75000"/>
                  <a:lumOff val="25000"/>
                </a:schemeClr>
              </a:solidFill>
              <a:prstDash val="dash"/>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defTabSz="685800" fontAlgn="base">
                <a:spcBef>
                  <a:spcPct val="0"/>
                </a:spcBef>
                <a:spcAft>
                  <a:spcPct val="0"/>
                </a:spcAft>
                <a:buClrTx/>
              </a:pPr>
              <a:endParaRPr lang="en-US" altLang="zh-CN" sz="1200" kern="1200">
                <a:solidFill>
                  <a:srgbClr val="000000"/>
                </a:solidFill>
                <a:latin typeface="Times New Roman" panose="02020603050405020304" pitchFamily="18" charset="0"/>
                <a:ea typeface="微软雅黑"/>
                <a:cs typeface="Times New Roman" panose="02020603050405020304" pitchFamily="18" charset="0"/>
              </a:endParaRPr>
            </a:p>
          </p:txBody>
        </p:sp>
        <p:sp>
          <p:nvSpPr>
            <p:cNvPr id="8" name="文本框 7">
              <a:extLst>
                <a:ext uri="{FF2B5EF4-FFF2-40B4-BE49-F238E27FC236}">
                  <a16:creationId xmlns:a16="http://schemas.microsoft.com/office/drawing/2014/main" id="{A619596B-2124-D23E-03FC-82A6E44644AE}"/>
                </a:ext>
              </a:extLst>
            </p:cNvPr>
            <p:cNvSpPr txBox="1"/>
            <p:nvPr/>
          </p:nvSpPr>
          <p:spPr>
            <a:xfrm>
              <a:off x="11202612" y="5807766"/>
              <a:ext cx="3521925" cy="222149"/>
            </a:xfrm>
            <a:prstGeom prst="rect">
              <a:avLst/>
            </a:prstGeom>
            <a:noFill/>
          </p:spPr>
          <p:txBody>
            <a:bodyPr wrap="square">
              <a:spAutoFit/>
            </a:bodyPr>
            <a:lstStyle/>
            <a:p>
              <a:r>
                <a:rPr lang="en-GB" altLang="zh-CN">
                  <a:latin typeface="Times New Roman" panose="02020603050405020304" pitchFamily="18" charset="0"/>
                  <a:cs typeface="Times New Roman" panose="02020603050405020304" pitchFamily="18" charset="0"/>
                </a:rPr>
                <a:t>Concatenation/Additive Embedding </a:t>
              </a:r>
              <a:endParaRPr lang="zh-CN" altLang="en-US">
                <a:latin typeface="Times New Roman" panose="02020603050405020304" pitchFamily="18" charset="0"/>
                <a:cs typeface="Times New Roman" panose="02020603050405020304" pitchFamily="18" charset="0"/>
              </a:endParaRPr>
            </a:p>
          </p:txBody>
        </p:sp>
        <p:grpSp>
          <p:nvGrpSpPr>
            <p:cNvPr id="9" name="Group 221">
              <a:extLst>
                <a:ext uri="{FF2B5EF4-FFF2-40B4-BE49-F238E27FC236}">
                  <a16:creationId xmlns:a16="http://schemas.microsoft.com/office/drawing/2014/main" id="{F5478206-A645-9B15-A71A-C1205822B4B6}"/>
                </a:ext>
              </a:extLst>
            </p:cNvPr>
            <p:cNvGrpSpPr/>
            <p:nvPr/>
          </p:nvGrpSpPr>
          <p:grpSpPr>
            <a:xfrm>
              <a:off x="11227000" y="6135562"/>
              <a:ext cx="2918612" cy="297637"/>
              <a:chOff x="0" y="-9293"/>
              <a:chExt cx="3753013" cy="346475"/>
            </a:xfrm>
          </p:grpSpPr>
          <p:grpSp>
            <p:nvGrpSpPr>
              <p:cNvPr id="11" name="Group 222">
                <a:extLst>
                  <a:ext uri="{FF2B5EF4-FFF2-40B4-BE49-F238E27FC236}">
                    <a16:creationId xmlns:a16="http://schemas.microsoft.com/office/drawing/2014/main" id="{A7BBF41C-1EA5-C796-5F92-A03891AA6AEB}"/>
                  </a:ext>
                </a:extLst>
              </p:cNvPr>
              <p:cNvGrpSpPr/>
              <p:nvPr/>
            </p:nvGrpSpPr>
            <p:grpSpPr>
              <a:xfrm>
                <a:off x="0" y="1554"/>
                <a:ext cx="816991" cy="335628"/>
                <a:chOff x="0" y="-9525"/>
                <a:chExt cx="837380" cy="344003"/>
              </a:xfrm>
            </p:grpSpPr>
            <p:sp>
              <p:nvSpPr>
                <p:cNvPr id="461" name="Freeform 223">
                  <a:extLst>
                    <a:ext uri="{FF2B5EF4-FFF2-40B4-BE49-F238E27FC236}">
                      <a16:creationId xmlns:a16="http://schemas.microsoft.com/office/drawing/2014/main" id="{E11F2804-114A-7D28-04A0-8B4D29917B97}"/>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62" name="TextBox 224">
                  <a:extLst>
                    <a:ext uri="{FF2B5EF4-FFF2-40B4-BE49-F238E27FC236}">
                      <a16:creationId xmlns:a16="http://schemas.microsoft.com/office/drawing/2014/main" id="{495B6E27-990C-543D-8490-FDB6E7EB2606}"/>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Token</a:t>
                  </a:r>
                </a:p>
              </p:txBody>
            </p:sp>
          </p:grpSp>
          <p:grpSp>
            <p:nvGrpSpPr>
              <p:cNvPr id="12" name="Group 225">
                <a:extLst>
                  <a:ext uri="{FF2B5EF4-FFF2-40B4-BE49-F238E27FC236}">
                    <a16:creationId xmlns:a16="http://schemas.microsoft.com/office/drawing/2014/main" id="{F7540ABB-60D4-6F50-A89A-26C1EF6F6063}"/>
                  </a:ext>
                </a:extLst>
              </p:cNvPr>
              <p:cNvGrpSpPr/>
              <p:nvPr/>
            </p:nvGrpSpPr>
            <p:grpSpPr>
              <a:xfrm>
                <a:off x="970192" y="0"/>
                <a:ext cx="816991" cy="326334"/>
                <a:chOff x="0" y="0"/>
                <a:chExt cx="837380" cy="334478"/>
              </a:xfrm>
            </p:grpSpPr>
            <p:sp>
              <p:nvSpPr>
                <p:cNvPr id="457" name="Freeform 226">
                  <a:extLst>
                    <a:ext uri="{FF2B5EF4-FFF2-40B4-BE49-F238E27FC236}">
                      <a16:creationId xmlns:a16="http://schemas.microsoft.com/office/drawing/2014/main" id="{F81B5AF2-58FA-BEAE-4D12-09520ACCC082}"/>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60" name="TextBox 227">
                  <a:extLst>
                    <a:ext uri="{FF2B5EF4-FFF2-40B4-BE49-F238E27FC236}">
                      <a16:creationId xmlns:a16="http://schemas.microsoft.com/office/drawing/2014/main" id="{9A15C770-9636-2201-E132-3B4BEB4136A5}"/>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modality</a:t>
                  </a:r>
                </a:p>
              </p:txBody>
            </p:sp>
          </p:grpSp>
          <p:grpSp>
            <p:nvGrpSpPr>
              <p:cNvPr id="28" name="Group 228">
                <a:extLst>
                  <a:ext uri="{FF2B5EF4-FFF2-40B4-BE49-F238E27FC236}">
                    <a16:creationId xmlns:a16="http://schemas.microsoft.com/office/drawing/2014/main" id="{BCBAEA45-7E91-B3AB-9D73-E0F2753736D2}"/>
                  </a:ext>
                </a:extLst>
              </p:cNvPr>
              <p:cNvGrpSpPr/>
              <p:nvPr/>
            </p:nvGrpSpPr>
            <p:grpSpPr>
              <a:xfrm>
                <a:off x="1953130" y="-9293"/>
                <a:ext cx="816991" cy="335627"/>
                <a:chOff x="0" y="-9525"/>
                <a:chExt cx="837380" cy="344003"/>
              </a:xfrm>
            </p:grpSpPr>
            <p:sp>
              <p:nvSpPr>
                <p:cNvPr id="455" name="Freeform 229">
                  <a:extLst>
                    <a:ext uri="{FF2B5EF4-FFF2-40B4-BE49-F238E27FC236}">
                      <a16:creationId xmlns:a16="http://schemas.microsoft.com/office/drawing/2014/main" id="{DAB9AB25-E361-0D73-B033-306D492E01E6}"/>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sz="1200">
                    <a:latin typeface="Times New Roman" panose="02020603050405020304" pitchFamily="18" charset="0"/>
                    <a:cs typeface="Times New Roman" panose="02020603050405020304" pitchFamily="18" charset="0"/>
                  </a:endParaRPr>
                </a:p>
              </p:txBody>
            </p:sp>
            <p:sp>
              <p:nvSpPr>
                <p:cNvPr id="456" name="TextBox 230">
                  <a:extLst>
                    <a:ext uri="{FF2B5EF4-FFF2-40B4-BE49-F238E27FC236}">
                      <a16:creationId xmlns:a16="http://schemas.microsoft.com/office/drawing/2014/main" id="{71FF6F1E-A30F-033E-ECEA-ABE2C929C7B3}"/>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7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a:t>
                  </a: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task</a:t>
                  </a:r>
                </a:p>
              </p:txBody>
            </p:sp>
          </p:grpSp>
          <p:grpSp>
            <p:nvGrpSpPr>
              <p:cNvPr id="30" name="Group 231">
                <a:extLst>
                  <a:ext uri="{FF2B5EF4-FFF2-40B4-BE49-F238E27FC236}">
                    <a16:creationId xmlns:a16="http://schemas.microsoft.com/office/drawing/2014/main" id="{1643848B-52EF-44AD-A0E7-DA6CC9197F48}"/>
                  </a:ext>
                </a:extLst>
              </p:cNvPr>
              <p:cNvGrpSpPr/>
              <p:nvPr/>
            </p:nvGrpSpPr>
            <p:grpSpPr>
              <a:xfrm>
                <a:off x="2936022" y="-9293"/>
                <a:ext cx="816991" cy="335627"/>
                <a:chOff x="0" y="-9525"/>
                <a:chExt cx="837380" cy="344003"/>
              </a:xfrm>
            </p:grpSpPr>
            <p:sp>
              <p:nvSpPr>
                <p:cNvPr id="453" name="Freeform 232">
                  <a:extLst>
                    <a:ext uri="{FF2B5EF4-FFF2-40B4-BE49-F238E27FC236}">
                      <a16:creationId xmlns:a16="http://schemas.microsoft.com/office/drawing/2014/main" id="{7CDAF8F7-FF9E-F8E2-FA2C-42B9C022182E}"/>
                    </a:ext>
                  </a:extLst>
                </p:cNvPr>
                <p:cNvSpPr/>
                <p:nvPr/>
              </p:nvSpPr>
              <p:spPr>
                <a:xfrm>
                  <a:off x="0" y="0"/>
                  <a:ext cx="837380" cy="334478"/>
                </a:xfrm>
                <a:custGeom>
                  <a:avLst/>
                  <a:gdLst/>
                  <a:ahLst/>
                  <a:cxnLst/>
                  <a:rect l="l" t="t" r="r" b="b"/>
                  <a:pathLst>
                    <a:path w="837380" h="334478">
                      <a:moveTo>
                        <a:pt x="75809" y="0"/>
                      </a:moveTo>
                      <a:lnTo>
                        <a:pt x="761571" y="0"/>
                      </a:lnTo>
                      <a:cubicBezTo>
                        <a:pt x="803440" y="0"/>
                        <a:pt x="837380" y="33941"/>
                        <a:pt x="837380" y="75809"/>
                      </a:cubicBezTo>
                      <a:lnTo>
                        <a:pt x="837380" y="258669"/>
                      </a:lnTo>
                      <a:cubicBezTo>
                        <a:pt x="837380" y="300537"/>
                        <a:pt x="803440" y="334478"/>
                        <a:pt x="761571" y="334478"/>
                      </a:cubicBezTo>
                      <a:lnTo>
                        <a:pt x="75809" y="334478"/>
                      </a:lnTo>
                      <a:cubicBezTo>
                        <a:pt x="33941" y="334478"/>
                        <a:pt x="0" y="300537"/>
                        <a:pt x="0" y="258669"/>
                      </a:cubicBezTo>
                      <a:lnTo>
                        <a:pt x="0" y="75809"/>
                      </a:lnTo>
                      <a:cubicBezTo>
                        <a:pt x="0" y="33941"/>
                        <a:pt x="33941" y="0"/>
                        <a:pt x="75809" y="0"/>
                      </a:cubicBezTo>
                      <a:close/>
                    </a:path>
                  </a:pathLst>
                </a:custGeom>
                <a:solidFill>
                  <a:schemeClr val="accent2">
                    <a:lumMod val="60000"/>
                    <a:lumOff val="40000"/>
                  </a:schemeClr>
                </a:solid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54" name="TextBox 233">
                  <a:extLst>
                    <a:ext uri="{FF2B5EF4-FFF2-40B4-BE49-F238E27FC236}">
                      <a16:creationId xmlns:a16="http://schemas.microsoft.com/office/drawing/2014/main" id="{E84E5CE0-39EE-5655-6133-488D4EB22595}"/>
                    </a:ext>
                  </a:extLst>
                </p:cNvPr>
                <p:cNvSpPr txBox="1"/>
                <p:nvPr/>
              </p:nvSpPr>
              <p:spPr>
                <a:xfrm>
                  <a:off x="0" y="-9525"/>
                  <a:ext cx="837380" cy="344003"/>
                </a:xfrm>
                <a:prstGeom prst="rect">
                  <a:avLst/>
                </a:prstGeom>
              </p:spPr>
              <p:txBody>
                <a:bodyPr lIns="10722" tIns="10722" rIns="10722" bIns="10722" rtlCol="0" anchor="ctr"/>
                <a:lstStyle/>
                <a:p>
                  <a:pPr algn="ctr">
                    <a:lnSpc>
                      <a:spcPts val="861"/>
                    </a:lnSpc>
                  </a:pPr>
                  <a:r>
                    <a:rPr lang="en-US" sz="1400">
                      <a:solidFill>
                        <a:srgbClr val="FFFFFF"/>
                      </a:solidFill>
                      <a:latin typeface="Times New Roman" panose="02020603050405020304" pitchFamily="18" charset="0"/>
                      <a:ea typeface="微软雅黑 Light" panose="020B0502040204020203" pitchFamily="34" charset="-122"/>
                      <a:cs typeface="Times New Roman" panose="02020603050405020304" pitchFamily="18" charset="0"/>
                      <a:sym typeface="Bricolage Grotesque"/>
                    </a:rPr>
                    <a:t> missing flag</a:t>
                  </a:r>
                </a:p>
              </p:txBody>
            </p:sp>
          </p:grpSp>
          <p:sp>
            <p:nvSpPr>
              <p:cNvPr id="63" name="Freeform 234">
                <a:extLst>
                  <a:ext uri="{FF2B5EF4-FFF2-40B4-BE49-F238E27FC236}">
                    <a16:creationId xmlns:a16="http://schemas.microsoft.com/office/drawing/2014/main" id="{7A33C156-5E87-77A2-43D7-DF7D22A300C8}"/>
                  </a:ext>
                </a:extLst>
              </p:cNvPr>
              <p:cNvSpPr/>
              <p:nvPr/>
            </p:nvSpPr>
            <p:spPr>
              <a:xfrm>
                <a:off x="816991" y="97413"/>
                <a:ext cx="153201" cy="153201"/>
              </a:xfrm>
              <a:custGeom>
                <a:avLst/>
                <a:gdLst/>
                <a:ahLst/>
                <a:cxnLst/>
                <a:rect l="l" t="t" r="r" b="b"/>
                <a:pathLst>
                  <a:path w="153201" h="153201">
                    <a:moveTo>
                      <a:pt x="0" y="0"/>
                    </a:moveTo>
                    <a:lnTo>
                      <a:pt x="153201" y="0"/>
                    </a:lnTo>
                    <a:lnTo>
                      <a:pt x="153201" y="153201"/>
                    </a:lnTo>
                    <a:lnTo>
                      <a:pt x="0" y="1532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50" name="Freeform 235">
                <a:extLst>
                  <a:ext uri="{FF2B5EF4-FFF2-40B4-BE49-F238E27FC236}">
                    <a16:creationId xmlns:a16="http://schemas.microsoft.com/office/drawing/2014/main" id="{C101B0BE-1B19-378C-32F0-58D7FB313A04}"/>
                  </a:ext>
                </a:extLst>
              </p:cNvPr>
              <p:cNvSpPr/>
              <p:nvPr/>
            </p:nvSpPr>
            <p:spPr>
              <a:xfrm>
                <a:off x="1787183" y="86567"/>
                <a:ext cx="153201" cy="153201"/>
              </a:xfrm>
              <a:custGeom>
                <a:avLst/>
                <a:gdLst/>
                <a:ahLst/>
                <a:cxnLst/>
                <a:rect l="l" t="t" r="r" b="b"/>
                <a:pathLst>
                  <a:path w="153201" h="153201">
                    <a:moveTo>
                      <a:pt x="0" y="0"/>
                    </a:moveTo>
                    <a:lnTo>
                      <a:pt x="153200" y="0"/>
                    </a:lnTo>
                    <a:lnTo>
                      <a:pt x="153200" y="153200"/>
                    </a:lnTo>
                    <a:lnTo>
                      <a:pt x="0" y="153200"/>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sp>
            <p:nvSpPr>
              <p:cNvPr id="452" name="Freeform 236">
                <a:extLst>
                  <a:ext uri="{FF2B5EF4-FFF2-40B4-BE49-F238E27FC236}">
                    <a16:creationId xmlns:a16="http://schemas.microsoft.com/office/drawing/2014/main" id="{38D0CFD8-11E7-6425-95F2-29DC9FF1FDA6}"/>
                  </a:ext>
                </a:extLst>
              </p:cNvPr>
              <p:cNvSpPr/>
              <p:nvPr/>
            </p:nvSpPr>
            <p:spPr>
              <a:xfrm>
                <a:off x="2770121" y="86567"/>
                <a:ext cx="153201" cy="153201"/>
              </a:xfrm>
              <a:custGeom>
                <a:avLst/>
                <a:gdLst/>
                <a:ahLst/>
                <a:cxnLst/>
                <a:rect l="l" t="t" r="r" b="b"/>
                <a:pathLst>
                  <a:path w="153201" h="153201">
                    <a:moveTo>
                      <a:pt x="0" y="0"/>
                    </a:moveTo>
                    <a:lnTo>
                      <a:pt x="153201" y="0"/>
                    </a:lnTo>
                    <a:lnTo>
                      <a:pt x="153201" y="153200"/>
                    </a:lnTo>
                    <a:lnTo>
                      <a:pt x="0" y="153200"/>
                    </a:lnTo>
                    <a:lnTo>
                      <a:pt x="0" y="0"/>
                    </a:lnTo>
                    <a:close/>
                  </a:path>
                </a:pathLst>
              </a:custGeom>
              <a:blipFill>
                <a:blip r:embed="rId7">
                  <a:extLst>
                    <a:ext uri="{96DAC541-7B7A-43D3-8B79-37D633B846F1}">
                      <asvg:svgBlip xmlns:asvg="http://schemas.microsoft.com/office/drawing/2016/SVG/main" r:embed="rId9"/>
                    </a:ext>
                  </a:extLst>
                </a:blip>
                <a:stretch>
                  <a:fillRect/>
                </a:stretch>
              </a:blipFill>
            </p:spPr>
            <p:txBody>
              <a:bodyPr/>
              <a:lstStyle/>
              <a:p>
                <a:endParaRPr lang="zh-CN" altLang="en-US">
                  <a:latin typeface="Times New Roman" panose="02020603050405020304" pitchFamily="18" charset="0"/>
                  <a:cs typeface="Times New Roman" panose="02020603050405020304" pitchFamily="18" charset="0"/>
                </a:endParaRPr>
              </a:p>
            </p:txBody>
          </p:sp>
        </p:grpSp>
      </p:grpSp>
      <p:cxnSp>
        <p:nvCxnSpPr>
          <p:cNvPr id="469" name="直接箭头连接符 468">
            <a:extLst>
              <a:ext uri="{FF2B5EF4-FFF2-40B4-BE49-F238E27FC236}">
                <a16:creationId xmlns:a16="http://schemas.microsoft.com/office/drawing/2014/main" id="{AE7207EE-CFD5-45CB-86DA-C0BE2585BD08}"/>
              </a:ext>
            </a:extLst>
          </p:cNvPr>
          <p:cNvCxnSpPr>
            <a:cxnSpLocks/>
            <a:stCxn id="7" idx="1"/>
            <a:endCxn id="531" idx="2"/>
          </p:cNvCxnSpPr>
          <p:nvPr/>
        </p:nvCxnSpPr>
        <p:spPr>
          <a:xfrm rot="10800000" flipV="1">
            <a:off x="11588258" y="6639065"/>
            <a:ext cx="1512181" cy="338986"/>
          </a:xfrm>
          <a:prstGeom prst="bentConnector4">
            <a:avLst>
              <a:gd name="adj1" fmla="val 8862"/>
              <a:gd name="adj2" fmla="val 279237"/>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9F61C8E-579E-73C1-D0BF-6E22DDFAC4D8}"/>
              </a:ext>
            </a:extLst>
          </p:cNvPr>
          <p:cNvSpPr txBox="1"/>
          <p:nvPr/>
        </p:nvSpPr>
        <p:spPr>
          <a:xfrm>
            <a:off x="15123494" y="2417814"/>
            <a:ext cx="2711115" cy="338554"/>
          </a:xfrm>
          <a:prstGeom prst="rect">
            <a:avLst/>
          </a:prstGeom>
          <a:noFill/>
        </p:spPr>
        <p:txBody>
          <a:bodyPr wrap="square" rtlCol="0">
            <a:spAutoFit/>
          </a:bodyPr>
          <a:lstStyle/>
          <a:p>
            <a:pPr algn="ctr" defTabSz="685800" fontAlgn="base">
              <a:spcBef>
                <a:spcPct val="0"/>
              </a:spcBef>
              <a:spcAft>
                <a:spcPct val="0"/>
              </a:spcAft>
              <a:buClrTx/>
            </a:pPr>
            <a:r>
              <a:rPr lang="en-US" altLang="zh-CN" sz="1600">
                <a:latin typeface="Times New Roman" panose="02020603050405020304" pitchFamily="18" charset="0"/>
                <a:ea typeface="宋体" panose="02010600030101010101" pitchFamily="2" charset="-122"/>
                <a:cs typeface="Times New Roman" panose="02020603050405020304" pitchFamily="18" charset="0"/>
              </a:rPr>
              <a:t>Zoom-in MoE</a:t>
            </a:r>
            <a:endParaRPr lang="en-US" altLang="zh-CN" sz="1600" kern="12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12059787-20BE-030C-F4C2-85D0D7A6A4B8}"/>
              </a:ext>
            </a:extLst>
          </p:cNvPr>
          <p:cNvSpPr txBox="1"/>
          <p:nvPr/>
        </p:nvSpPr>
        <p:spPr>
          <a:xfrm>
            <a:off x="10164816" y="7729124"/>
            <a:ext cx="7631869" cy="3637021"/>
          </a:xfrm>
          <a:prstGeom prst="rect">
            <a:avLst/>
          </a:prstGeom>
          <a:noFill/>
        </p:spPr>
        <p:txBody>
          <a:bodyPr wrap="square" rtlCol="0">
            <a:spAutoFit/>
          </a:bodyPr>
          <a:lstStyle/>
          <a:p>
            <a:pPr>
              <a:lnSpc>
                <a:spcPts val="3960"/>
              </a:lnSpc>
            </a:pPr>
            <a:r>
              <a:rPr lang="en-US" altLang="zh-CN" sz="2800">
                <a:latin typeface="等线" panose="02010600030101010101" pitchFamily="2" charset="-122"/>
                <a:ea typeface="等线" panose="02010600030101010101" pitchFamily="2" charset="-122"/>
              </a:rPr>
              <a:t>4. MoE </a:t>
            </a:r>
            <a:r>
              <a:rPr lang="zh-CN" altLang="en-US" sz="2800">
                <a:latin typeface="等线" panose="02010600030101010101" pitchFamily="2" charset="-122"/>
                <a:ea typeface="等线" panose="02010600030101010101" pitchFamily="2" charset="-122"/>
              </a:rPr>
              <a:t>作为模态特征的动态适配层</a:t>
            </a:r>
            <a:endParaRPr lang="en-US" altLang="zh-CN" sz="2800">
              <a:latin typeface="等线" panose="02010600030101010101" pitchFamily="2" charset="-122"/>
              <a:ea typeface="等线" panose="02010600030101010101" pitchFamily="2" charset="-122"/>
            </a:endParaRPr>
          </a:p>
          <a:p>
            <a:pPr marL="342900" indent="-342900">
              <a:lnSpc>
                <a:spcPts val="3960"/>
              </a:lnSpc>
              <a:buFont typeface="Arial" panose="020B0604020202020204" pitchFamily="34" charset="0"/>
              <a:buChar char="•"/>
            </a:pPr>
            <a:r>
              <a:rPr lang="en-US" altLang="zh-CN" sz="2400"/>
              <a:t>MoE gating </a:t>
            </a:r>
            <a:r>
              <a:rPr lang="zh-CN" altLang="en-US" sz="2400"/>
              <a:t>机制可以适应不同的模态组合，</a:t>
            </a:r>
            <a:r>
              <a:rPr lang="zh-CN" altLang="en-US" sz="2400" b="1">
                <a:latin typeface="新宋体" panose="02010609030101010101" pitchFamily="49" charset="-122"/>
                <a:ea typeface="新宋体" panose="02010609030101010101" pitchFamily="49" charset="-122"/>
              </a:rPr>
              <a:t>有一定的任务感知能力</a:t>
            </a:r>
            <a:r>
              <a:rPr lang="zh-CN" altLang="en-US" sz="2400">
                <a:latin typeface="新宋体" panose="02010609030101010101" pitchFamily="49" charset="-122"/>
                <a:ea typeface="新宋体" panose="02010609030101010101" pitchFamily="49" charset="-122"/>
              </a:rPr>
              <a:t>，即能知道何时调用哪个 </a:t>
            </a:r>
            <a:r>
              <a:rPr lang="en-US" altLang="zh-CN" sz="2400">
                <a:latin typeface="新宋体" panose="02010609030101010101" pitchFamily="49" charset="-122"/>
                <a:ea typeface="新宋体" panose="02010609030101010101" pitchFamily="49" charset="-122"/>
              </a:rPr>
              <a:t>expert</a:t>
            </a:r>
            <a:r>
              <a:rPr lang="zh-CN" altLang="en-US" sz="2400">
                <a:latin typeface="新宋体" panose="02010609030101010101" pitchFamily="49" charset="-122"/>
                <a:ea typeface="新宋体" panose="02010609030101010101" pitchFamily="49" charset="-122"/>
              </a:rPr>
              <a:t>。</a:t>
            </a:r>
            <a:endParaRPr lang="en-US" altLang="zh-CN" sz="2400"/>
          </a:p>
          <a:p>
            <a:pPr marL="342900" indent="-342900">
              <a:lnSpc>
                <a:spcPts val="3960"/>
              </a:lnSpc>
              <a:buFont typeface="Arial" panose="020B0604020202020204" pitchFamily="34" charset="0"/>
              <a:buChar char="•"/>
            </a:pPr>
            <a:r>
              <a:rPr lang="zh-CN" altLang="en-US" sz="2400">
                <a:latin typeface="新宋体" panose="02010609030101010101" pitchFamily="49" charset="-122"/>
                <a:ea typeface="新宋体" panose="02010609030101010101" pitchFamily="49" charset="-122"/>
              </a:rPr>
              <a:t>每个客户端的独特表征不会丢失，而是被 </a:t>
            </a:r>
            <a:r>
              <a:rPr lang="en-US" altLang="zh-CN" sz="2400">
                <a:latin typeface="新宋体" panose="02010609030101010101" pitchFamily="49" charset="-122"/>
                <a:ea typeface="新宋体" panose="02010609030101010101" pitchFamily="49" charset="-122"/>
              </a:rPr>
              <a:t>MoE </a:t>
            </a:r>
            <a:r>
              <a:rPr lang="zh-CN" altLang="en-US" sz="2400">
                <a:latin typeface="新宋体" panose="02010609030101010101" pitchFamily="49" charset="-122"/>
                <a:ea typeface="新宋体" panose="02010609030101010101" pitchFamily="49" charset="-122"/>
              </a:rPr>
              <a:t>灵活地吸收。</a:t>
            </a:r>
            <a:br>
              <a:rPr lang="zh-CN" altLang="en-US" sz="2400">
                <a:highlight>
                  <a:srgbClr val="FFFF00"/>
                </a:highlight>
                <a:latin typeface="新宋体" panose="02010609030101010101" pitchFamily="49" charset="-122"/>
                <a:ea typeface="新宋体" panose="02010609030101010101" pitchFamily="49" charset="-122"/>
              </a:rPr>
            </a:br>
            <a:br>
              <a:rPr lang="en-US" altLang="zh-CN" sz="2400"/>
            </a:br>
            <a:endParaRPr lang="zh-CN" altLang="en-US" sz="2400">
              <a:latin typeface="等线" panose="02010600030101010101" pitchFamily="2" charset="-122"/>
              <a:ea typeface="等线" panose="02010600030101010101" pitchFamily="2" charset="-122"/>
            </a:endParaRPr>
          </a:p>
        </p:txBody>
      </p:sp>
      <p:cxnSp>
        <p:nvCxnSpPr>
          <p:cNvPr id="14" name="直接连接符 13">
            <a:extLst>
              <a:ext uri="{FF2B5EF4-FFF2-40B4-BE49-F238E27FC236}">
                <a16:creationId xmlns:a16="http://schemas.microsoft.com/office/drawing/2014/main" id="{E488F7C9-6D45-23B3-3945-FDAB587DAD73}"/>
              </a:ext>
            </a:extLst>
          </p:cNvPr>
          <p:cNvCxnSpPr>
            <a:cxnSpLocks/>
          </p:cNvCxnSpPr>
          <p:nvPr/>
        </p:nvCxnSpPr>
        <p:spPr>
          <a:xfrm flipV="1">
            <a:off x="15182034" y="2297693"/>
            <a:ext cx="0" cy="2795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9597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205769" y="1414821"/>
            <a:ext cx="16053531"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3" name="Group 3"/>
          <p:cNvGrpSpPr/>
          <p:nvPr/>
        </p:nvGrpSpPr>
        <p:grpSpPr>
          <a:xfrm>
            <a:off x="1404049" y="565534"/>
            <a:ext cx="16084210" cy="730225"/>
            <a:chOff x="0" y="0"/>
            <a:chExt cx="21445614" cy="973634"/>
          </a:xfrm>
        </p:grpSpPr>
        <p:sp>
          <p:nvSpPr>
            <p:cNvPr id="4" name="Freeform 4"/>
            <p:cNvSpPr/>
            <p:nvPr/>
          </p:nvSpPr>
          <p:spPr>
            <a:xfrm>
              <a:off x="0" y="0"/>
              <a:ext cx="21445613" cy="973634"/>
            </a:xfrm>
            <a:custGeom>
              <a:avLst/>
              <a:gdLst/>
              <a:ahLst/>
              <a:cxnLst/>
              <a:rect l="l" t="t" r="r" b="b"/>
              <a:pathLst>
                <a:path w="21445613" h="973634">
                  <a:moveTo>
                    <a:pt x="0" y="0"/>
                  </a:moveTo>
                  <a:lnTo>
                    <a:pt x="21445613" y="0"/>
                  </a:lnTo>
                  <a:lnTo>
                    <a:pt x="21445613" y="973634"/>
                  </a:lnTo>
                  <a:lnTo>
                    <a:pt x="0" y="973634"/>
                  </a:lnTo>
                  <a:close/>
                </a:path>
              </a:pathLst>
            </a:custGeom>
            <a:solidFill>
              <a:srgbClr val="000000">
                <a:alpha val="0"/>
              </a:srgbClr>
            </a:solidFill>
          </p:spPr>
          <p:txBody>
            <a:bodyPr/>
            <a:lstStyle/>
            <a:p>
              <a:endParaRPr lang="zh-CN" altLang="en-US"/>
            </a:p>
          </p:txBody>
        </p:sp>
        <p:sp>
          <p:nvSpPr>
            <p:cNvPr id="5" name="TextBox 5"/>
            <p:cNvSpPr txBox="1"/>
            <p:nvPr/>
          </p:nvSpPr>
          <p:spPr>
            <a:xfrm>
              <a:off x="0" y="-28575"/>
              <a:ext cx="21445614" cy="1002209"/>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3.5 </a:t>
              </a:r>
              <a:r>
                <a:rPr lang="zh-CN" altLang="en-US" sz="3600" b="1" spc="450">
                  <a:solidFill>
                    <a:srgbClr val="141E8C"/>
                  </a:solidFill>
                  <a:latin typeface="Arimo Bold"/>
                  <a:ea typeface="微软雅黑 Light" panose="020B0502040204020203" pitchFamily="34" charset="-122"/>
                  <a:cs typeface="Arimo Bold"/>
                  <a:sym typeface="Arimo Bold"/>
                </a:rPr>
                <a:t>创新点</a:t>
              </a:r>
              <a:endParaRPr lang="en-US" sz="3600" b="1" spc="450">
                <a:solidFill>
                  <a:srgbClr val="141E8C"/>
                </a:solidFill>
                <a:latin typeface="Arimo Bold"/>
                <a:ea typeface="Arimo Bold"/>
                <a:cs typeface="Arimo Bold"/>
                <a:sym typeface="Arimo Bold"/>
              </a:endParaRPr>
            </a:p>
          </p:txBody>
        </p:sp>
      </p:grpSp>
      <p:sp>
        <p:nvSpPr>
          <p:cNvPr id="8" name="文本框 7">
            <a:extLst>
              <a:ext uri="{FF2B5EF4-FFF2-40B4-BE49-F238E27FC236}">
                <a16:creationId xmlns:a16="http://schemas.microsoft.com/office/drawing/2014/main" id="{FC694B0F-1B7F-C1BB-DC7E-61A76D667DC4}"/>
              </a:ext>
            </a:extLst>
          </p:cNvPr>
          <p:cNvSpPr txBox="1"/>
          <p:nvPr/>
        </p:nvSpPr>
        <p:spPr>
          <a:xfrm>
            <a:off x="2705100" y="2322862"/>
            <a:ext cx="14554200" cy="6001643"/>
          </a:xfrm>
          <a:prstGeom prst="rect">
            <a:avLst/>
          </a:prstGeom>
          <a:noFill/>
        </p:spPr>
        <p:txBody>
          <a:bodyPr wrap="square" rtlCol="0">
            <a:spAutoFit/>
          </a:bodyPr>
          <a:lstStyle/>
          <a:p>
            <a:r>
              <a:rPr lang="zh-CN" altLang="en-US" sz="2800" b="1">
                <a:latin typeface="+mn-ea"/>
              </a:rPr>
              <a:t>提出面向三重异构（模态异构、任务异构、架构异构）的多模态联邦学习框架</a:t>
            </a:r>
            <a:endParaRPr lang="en-US" altLang="zh-CN" sz="2800" b="1">
              <a:latin typeface="+mn-ea"/>
            </a:endParaRPr>
          </a:p>
          <a:p>
            <a:endParaRPr lang="zh-CN" altLang="en-US" sz="2400">
              <a:latin typeface="+mn-ea"/>
            </a:endParaRPr>
          </a:p>
          <a:p>
            <a:pPr marL="342900" indent="-342900">
              <a:buFont typeface="Arial" panose="020B0604020202020204" pitchFamily="34" charset="0"/>
              <a:buChar char="•"/>
            </a:pPr>
            <a:r>
              <a:rPr lang="zh-CN" altLang="en-US" sz="2400" b="1">
                <a:latin typeface="+mn-ea"/>
              </a:rPr>
              <a:t>引入</a:t>
            </a:r>
            <a:r>
              <a:rPr lang="en-US" altLang="zh-CN" sz="2400" b="1">
                <a:latin typeface="+mn-ea"/>
              </a:rPr>
              <a:t>MoE</a:t>
            </a:r>
            <a:r>
              <a:rPr lang="zh-CN" altLang="en-US" sz="2400" b="1">
                <a:latin typeface="+mn-ea"/>
              </a:rPr>
              <a:t>设计</a:t>
            </a:r>
            <a:r>
              <a:rPr lang="en-US" altLang="zh-CN" sz="2400" b="1">
                <a:latin typeface="+mn-ea"/>
              </a:rPr>
              <a:t>,</a:t>
            </a:r>
            <a:r>
              <a:rPr lang="zh-CN" altLang="en-US" sz="2400" b="1">
                <a:latin typeface="+mn-ea"/>
              </a:rPr>
              <a:t>任意模态组合。能够处理模态缺失的情况</a:t>
            </a:r>
            <a:r>
              <a:rPr lang="zh-CN" altLang="en-US" sz="2400" b="1"/>
              <a:t>。</a:t>
            </a:r>
            <a:endParaRPr lang="en-US" altLang="zh-CN" sz="2400" b="1"/>
          </a:p>
          <a:p>
            <a:endParaRPr lang="en-US" altLang="zh-CN" sz="2400" b="1">
              <a:latin typeface="+mn-ea"/>
            </a:endParaRPr>
          </a:p>
          <a:p>
            <a:endParaRPr lang="en-US" altLang="zh-CN" sz="2800" b="1">
              <a:latin typeface="+mn-ea"/>
            </a:endParaRPr>
          </a:p>
          <a:p>
            <a:r>
              <a:rPr lang="zh-CN" altLang="en-US" sz="2800" b="1">
                <a:latin typeface="+mn-ea"/>
              </a:rPr>
              <a:t>专家级表征的动态融合与智能路由机制</a:t>
            </a:r>
            <a:endParaRPr lang="en-US" altLang="zh-CN" sz="2800" b="1">
              <a:latin typeface="+mn-ea"/>
            </a:endParaRPr>
          </a:p>
          <a:p>
            <a:endParaRPr lang="zh-CN" altLang="en-US" sz="2400">
              <a:latin typeface="+mn-ea"/>
            </a:endParaRPr>
          </a:p>
          <a:p>
            <a:pPr marL="342900" indent="-342900">
              <a:buFont typeface="Arial" panose="020B0604020202020204" pitchFamily="34" charset="0"/>
              <a:buChar char="•"/>
            </a:pPr>
            <a:r>
              <a:rPr lang="zh-CN" altLang="en-US" sz="2400" b="1"/>
              <a:t>根据模态类型、任务需求与语义内容智能选择专家。</a:t>
            </a:r>
            <a:endParaRPr lang="en-US" altLang="zh-CN" sz="2400" b="1"/>
          </a:p>
          <a:p>
            <a:pPr marL="342900" indent="-342900">
              <a:buFont typeface="Arial" panose="020B0604020202020204" pitchFamily="34" charset="0"/>
              <a:buChar char="•"/>
            </a:pPr>
            <a:r>
              <a:rPr lang="zh-CN" altLang="en-US" sz="2400" b="1"/>
              <a:t>提升了模型对不同任务与模态组合的泛化能力。</a:t>
            </a:r>
            <a:endParaRPr lang="en-US" altLang="zh-CN" sz="2400" b="1">
              <a:latin typeface="+mn-ea"/>
            </a:endParaRPr>
          </a:p>
          <a:p>
            <a:endParaRPr lang="en-US" altLang="zh-CN" sz="2800" b="1">
              <a:latin typeface="+mn-ea"/>
            </a:endParaRPr>
          </a:p>
          <a:p>
            <a:r>
              <a:rPr lang="zh-CN" altLang="en-US" sz="2800" b="1">
                <a:latin typeface="+mn-ea"/>
              </a:rPr>
              <a:t>客户端独特表征的灵活吸收</a:t>
            </a:r>
            <a:endParaRPr lang="en-US" altLang="zh-CN" sz="2800" b="1">
              <a:latin typeface="+mn-ea"/>
            </a:endParaRPr>
          </a:p>
          <a:p>
            <a:endParaRPr lang="en-US" altLang="zh-CN" sz="2800" b="1">
              <a:latin typeface="+mn-ea"/>
            </a:endParaRPr>
          </a:p>
          <a:p>
            <a:pPr marL="342900" indent="-342900">
              <a:buFont typeface="Arial" panose="020B0604020202020204" pitchFamily="34" charset="0"/>
              <a:buChar char="•"/>
            </a:pPr>
            <a:r>
              <a:rPr lang="zh-CN" altLang="en-US" sz="2400" b="1">
                <a:latin typeface="新宋体" panose="02010609030101010101" pitchFamily="49" charset="-122"/>
                <a:ea typeface="新宋体" panose="02010609030101010101" pitchFamily="49" charset="-122"/>
              </a:rPr>
              <a:t>每个客户端的独特表征不会丢失，而是被 </a:t>
            </a:r>
            <a:r>
              <a:rPr lang="en-US" altLang="zh-CN" sz="2400" b="1">
                <a:latin typeface="新宋体" panose="02010609030101010101" pitchFamily="49" charset="-122"/>
                <a:ea typeface="新宋体" panose="02010609030101010101" pitchFamily="49" charset="-122"/>
              </a:rPr>
              <a:t>MoE </a:t>
            </a:r>
            <a:r>
              <a:rPr lang="zh-CN" altLang="en-US" sz="2400" b="1">
                <a:latin typeface="新宋体" panose="02010609030101010101" pitchFamily="49" charset="-122"/>
                <a:ea typeface="新宋体" panose="02010609030101010101" pitchFamily="49" charset="-122"/>
              </a:rPr>
              <a:t>灵活地吸收。</a:t>
            </a:r>
            <a:endParaRPr lang="en-US" altLang="zh-CN" sz="2400" b="1">
              <a:latin typeface="新宋体" panose="02010609030101010101" pitchFamily="49" charset="-122"/>
              <a:ea typeface="新宋体" panose="02010609030101010101" pitchFamily="49" charset="-122"/>
            </a:endParaRPr>
          </a:p>
          <a:p>
            <a:endParaRPr lang="zh-CN" altLang="en-US" sz="2400">
              <a:latin typeface="+mn-ea"/>
            </a:endParaRPr>
          </a:p>
          <a:p>
            <a:endParaRPr lang="zh-CN" altLang="en-US" sz="2400">
              <a:latin typeface="+mn-ea"/>
            </a:endParaRPr>
          </a:p>
        </p:txBody>
      </p:sp>
      <p:grpSp>
        <p:nvGrpSpPr>
          <p:cNvPr id="32" name="Group 38">
            <a:extLst>
              <a:ext uri="{FF2B5EF4-FFF2-40B4-BE49-F238E27FC236}">
                <a16:creationId xmlns:a16="http://schemas.microsoft.com/office/drawing/2014/main" id="{B933ACFE-2C1F-1FCC-CB1B-E02D198B18D4}"/>
              </a:ext>
            </a:extLst>
          </p:cNvPr>
          <p:cNvGrpSpPr/>
          <p:nvPr/>
        </p:nvGrpSpPr>
        <p:grpSpPr>
          <a:xfrm>
            <a:off x="1905000" y="2322862"/>
            <a:ext cx="573880" cy="573882"/>
            <a:chOff x="0" y="0"/>
            <a:chExt cx="765174" cy="765176"/>
          </a:xfrm>
        </p:grpSpPr>
        <p:sp>
          <p:nvSpPr>
            <p:cNvPr id="33" name="Freeform 39">
              <a:extLst>
                <a:ext uri="{FF2B5EF4-FFF2-40B4-BE49-F238E27FC236}">
                  <a16:creationId xmlns:a16="http://schemas.microsoft.com/office/drawing/2014/main" id="{83564F2A-E082-614C-34D9-C91C96F154EA}"/>
                </a:ext>
              </a:extLst>
            </p:cNvPr>
            <p:cNvSpPr/>
            <p:nvPr/>
          </p:nvSpPr>
          <p:spPr>
            <a:xfrm>
              <a:off x="-1524" y="-1651"/>
              <a:ext cx="768223" cy="768477"/>
            </a:xfrm>
            <a:custGeom>
              <a:avLst/>
              <a:gdLst/>
              <a:ahLst/>
              <a:cxnLst/>
              <a:rect l="l" t="t" r="r" b="b"/>
              <a:pathLst>
                <a:path w="768223" h="768477">
                  <a:moveTo>
                    <a:pt x="0" y="384302"/>
                  </a:moveTo>
                  <a:cubicBezTo>
                    <a:pt x="0" y="172085"/>
                    <a:pt x="171958" y="127"/>
                    <a:pt x="384048" y="0"/>
                  </a:cubicBezTo>
                  <a:lnTo>
                    <a:pt x="384048" y="1651"/>
                  </a:lnTo>
                  <a:lnTo>
                    <a:pt x="384048" y="0"/>
                  </a:lnTo>
                  <a:cubicBezTo>
                    <a:pt x="596265" y="0"/>
                    <a:pt x="768223" y="171958"/>
                    <a:pt x="768223" y="384175"/>
                  </a:cubicBezTo>
                  <a:cubicBezTo>
                    <a:pt x="768223" y="596392"/>
                    <a:pt x="596265" y="768477"/>
                    <a:pt x="384048" y="768477"/>
                  </a:cubicBezTo>
                  <a:lnTo>
                    <a:pt x="384048" y="766953"/>
                  </a:lnTo>
                  <a:lnTo>
                    <a:pt x="384048" y="768477"/>
                  </a:lnTo>
                  <a:cubicBezTo>
                    <a:pt x="171958" y="768477"/>
                    <a:pt x="0" y="596392"/>
                    <a:pt x="0" y="384302"/>
                  </a:cubicBezTo>
                  <a:lnTo>
                    <a:pt x="1524" y="384302"/>
                  </a:lnTo>
                  <a:lnTo>
                    <a:pt x="2921" y="385191"/>
                  </a:lnTo>
                  <a:cubicBezTo>
                    <a:pt x="2540" y="385826"/>
                    <a:pt x="1778" y="386080"/>
                    <a:pt x="1143" y="385826"/>
                  </a:cubicBezTo>
                  <a:cubicBezTo>
                    <a:pt x="508" y="385572"/>
                    <a:pt x="0" y="385064"/>
                    <a:pt x="0" y="384302"/>
                  </a:cubicBezTo>
                  <a:moveTo>
                    <a:pt x="3175" y="384302"/>
                  </a:moveTo>
                  <a:lnTo>
                    <a:pt x="1524" y="384302"/>
                  </a:lnTo>
                  <a:lnTo>
                    <a:pt x="127" y="383413"/>
                  </a:lnTo>
                  <a:cubicBezTo>
                    <a:pt x="508" y="382778"/>
                    <a:pt x="1270" y="382524"/>
                    <a:pt x="1905" y="382778"/>
                  </a:cubicBezTo>
                  <a:cubicBezTo>
                    <a:pt x="2540" y="383032"/>
                    <a:pt x="3048" y="383540"/>
                    <a:pt x="3048" y="384302"/>
                  </a:cubicBezTo>
                  <a:cubicBezTo>
                    <a:pt x="3048" y="594741"/>
                    <a:pt x="173609" y="765302"/>
                    <a:pt x="384048" y="765302"/>
                  </a:cubicBezTo>
                  <a:cubicBezTo>
                    <a:pt x="594487" y="765302"/>
                    <a:pt x="765048" y="594741"/>
                    <a:pt x="765048" y="384302"/>
                  </a:cubicBezTo>
                  <a:lnTo>
                    <a:pt x="766572" y="384302"/>
                  </a:lnTo>
                  <a:lnTo>
                    <a:pt x="765048" y="384302"/>
                  </a:lnTo>
                  <a:cubicBezTo>
                    <a:pt x="765048" y="173863"/>
                    <a:pt x="594487" y="3302"/>
                    <a:pt x="384048" y="3302"/>
                  </a:cubicBezTo>
                  <a:lnTo>
                    <a:pt x="384048" y="1651"/>
                  </a:lnTo>
                  <a:lnTo>
                    <a:pt x="384048" y="3175"/>
                  </a:lnTo>
                  <a:cubicBezTo>
                    <a:pt x="173609" y="3175"/>
                    <a:pt x="3048" y="173736"/>
                    <a:pt x="3048" y="384175"/>
                  </a:cubicBezTo>
                  <a:close/>
                </a:path>
              </a:pathLst>
            </a:custGeom>
            <a:solidFill>
              <a:srgbClr val="141E8C"/>
            </a:solidFill>
          </p:spPr>
          <p:txBody>
            <a:bodyPr/>
            <a:lstStyle/>
            <a:p>
              <a:endParaRPr lang="zh-CN" altLang="en-US"/>
            </a:p>
          </p:txBody>
        </p:sp>
        <p:sp>
          <p:nvSpPr>
            <p:cNvPr id="34" name="TextBox 40">
              <a:extLst>
                <a:ext uri="{FF2B5EF4-FFF2-40B4-BE49-F238E27FC236}">
                  <a16:creationId xmlns:a16="http://schemas.microsoft.com/office/drawing/2014/main" id="{4B2386B6-68B1-1099-67A0-D7B163CAC08C}"/>
                </a:ext>
              </a:extLst>
            </p:cNvPr>
            <p:cNvSpPr txBox="1"/>
            <p:nvPr/>
          </p:nvSpPr>
          <p:spPr>
            <a:xfrm>
              <a:off x="0" y="-47625"/>
              <a:ext cx="765174" cy="812801"/>
            </a:xfrm>
            <a:prstGeom prst="rect">
              <a:avLst/>
            </a:prstGeom>
          </p:spPr>
          <p:txBody>
            <a:bodyPr lIns="50800" tIns="50800" rIns="50800" bIns="50800" rtlCol="0" anchor="ctr"/>
            <a:lstStyle/>
            <a:p>
              <a:pPr algn="ctr">
                <a:lnSpc>
                  <a:spcPts val="2879"/>
                </a:lnSpc>
              </a:pPr>
              <a:r>
                <a:rPr lang="en-US" sz="2400" b="1">
                  <a:solidFill>
                    <a:srgbClr val="141E8C"/>
                  </a:solidFill>
                  <a:latin typeface="Times New Roman Bold"/>
                  <a:ea typeface="微软雅黑 Light" panose="020B0502040204020203" pitchFamily="34" charset="-122"/>
                  <a:cs typeface="Times New Roman Bold"/>
                  <a:sym typeface="Times New Roman Bold"/>
                </a:rPr>
                <a:t>1</a:t>
              </a:r>
            </a:p>
          </p:txBody>
        </p:sp>
      </p:grpSp>
      <p:grpSp>
        <p:nvGrpSpPr>
          <p:cNvPr id="35" name="Group 41">
            <a:extLst>
              <a:ext uri="{FF2B5EF4-FFF2-40B4-BE49-F238E27FC236}">
                <a16:creationId xmlns:a16="http://schemas.microsoft.com/office/drawing/2014/main" id="{2BB23731-6A7E-3008-B90C-D8E99126F65F}"/>
              </a:ext>
            </a:extLst>
          </p:cNvPr>
          <p:cNvGrpSpPr/>
          <p:nvPr/>
        </p:nvGrpSpPr>
        <p:grpSpPr>
          <a:xfrm>
            <a:off x="1902714" y="6210300"/>
            <a:ext cx="573880" cy="573880"/>
            <a:chOff x="0" y="0"/>
            <a:chExt cx="765174" cy="765174"/>
          </a:xfrm>
        </p:grpSpPr>
        <p:sp>
          <p:nvSpPr>
            <p:cNvPr id="36" name="Freeform 42">
              <a:extLst>
                <a:ext uri="{FF2B5EF4-FFF2-40B4-BE49-F238E27FC236}">
                  <a16:creationId xmlns:a16="http://schemas.microsoft.com/office/drawing/2014/main" id="{F0440D3B-E310-876C-1E8A-CE7968AAF770}"/>
                </a:ext>
              </a:extLst>
            </p:cNvPr>
            <p:cNvSpPr/>
            <p:nvPr/>
          </p:nvSpPr>
          <p:spPr>
            <a:xfrm>
              <a:off x="-1524" y="-1651"/>
              <a:ext cx="768223" cy="768350"/>
            </a:xfrm>
            <a:custGeom>
              <a:avLst/>
              <a:gdLst/>
              <a:ahLst/>
              <a:cxnLst/>
              <a:rect l="l" t="t" r="r" b="b"/>
              <a:pathLst>
                <a:path w="768223" h="768350">
                  <a:moveTo>
                    <a:pt x="0" y="384175"/>
                  </a:moveTo>
                  <a:cubicBezTo>
                    <a:pt x="0" y="172085"/>
                    <a:pt x="171958" y="127"/>
                    <a:pt x="384048" y="0"/>
                  </a:cubicBezTo>
                  <a:lnTo>
                    <a:pt x="384048" y="1651"/>
                  </a:lnTo>
                  <a:lnTo>
                    <a:pt x="384048" y="0"/>
                  </a:lnTo>
                  <a:cubicBezTo>
                    <a:pt x="596265" y="0"/>
                    <a:pt x="768223" y="171958"/>
                    <a:pt x="768223" y="384175"/>
                  </a:cubicBezTo>
                  <a:cubicBezTo>
                    <a:pt x="768223" y="596392"/>
                    <a:pt x="596265" y="768350"/>
                    <a:pt x="384048" y="768350"/>
                  </a:cubicBezTo>
                  <a:lnTo>
                    <a:pt x="384048" y="766826"/>
                  </a:lnTo>
                  <a:lnTo>
                    <a:pt x="384048" y="768350"/>
                  </a:lnTo>
                  <a:cubicBezTo>
                    <a:pt x="171958" y="768350"/>
                    <a:pt x="0" y="596392"/>
                    <a:pt x="0" y="384175"/>
                  </a:cubicBezTo>
                  <a:lnTo>
                    <a:pt x="1524" y="384175"/>
                  </a:lnTo>
                  <a:lnTo>
                    <a:pt x="2921" y="385064"/>
                  </a:lnTo>
                  <a:cubicBezTo>
                    <a:pt x="2540" y="385699"/>
                    <a:pt x="1778" y="385953"/>
                    <a:pt x="1143" y="385699"/>
                  </a:cubicBezTo>
                  <a:cubicBezTo>
                    <a:pt x="508" y="385445"/>
                    <a:pt x="0" y="384937"/>
                    <a:pt x="0" y="384175"/>
                  </a:cubicBezTo>
                  <a:moveTo>
                    <a:pt x="3175" y="384175"/>
                  </a:moveTo>
                  <a:lnTo>
                    <a:pt x="1524" y="384175"/>
                  </a:lnTo>
                  <a:lnTo>
                    <a:pt x="127" y="383286"/>
                  </a:lnTo>
                  <a:cubicBezTo>
                    <a:pt x="508" y="382651"/>
                    <a:pt x="1270" y="382397"/>
                    <a:pt x="1905" y="382651"/>
                  </a:cubicBezTo>
                  <a:cubicBezTo>
                    <a:pt x="2540" y="382905"/>
                    <a:pt x="3048" y="383413"/>
                    <a:pt x="3048" y="384175"/>
                  </a:cubicBezTo>
                  <a:cubicBezTo>
                    <a:pt x="3048" y="594614"/>
                    <a:pt x="173609" y="765175"/>
                    <a:pt x="384048" y="765175"/>
                  </a:cubicBezTo>
                  <a:cubicBezTo>
                    <a:pt x="594487" y="765175"/>
                    <a:pt x="765048" y="594614"/>
                    <a:pt x="765048" y="384175"/>
                  </a:cubicBezTo>
                  <a:lnTo>
                    <a:pt x="766572" y="384175"/>
                  </a:lnTo>
                  <a:lnTo>
                    <a:pt x="765048" y="384175"/>
                  </a:lnTo>
                  <a:cubicBezTo>
                    <a:pt x="765048" y="173736"/>
                    <a:pt x="594487" y="3175"/>
                    <a:pt x="384048" y="3175"/>
                  </a:cubicBezTo>
                  <a:lnTo>
                    <a:pt x="384048" y="1651"/>
                  </a:lnTo>
                  <a:lnTo>
                    <a:pt x="384048" y="3175"/>
                  </a:lnTo>
                  <a:cubicBezTo>
                    <a:pt x="173609" y="3175"/>
                    <a:pt x="3048" y="173736"/>
                    <a:pt x="3048" y="384175"/>
                  </a:cubicBezTo>
                  <a:close/>
                </a:path>
              </a:pathLst>
            </a:custGeom>
            <a:solidFill>
              <a:srgbClr val="141E8C"/>
            </a:solidFill>
          </p:spPr>
          <p:txBody>
            <a:bodyPr/>
            <a:lstStyle/>
            <a:p>
              <a:endParaRPr lang="zh-CN" altLang="en-US"/>
            </a:p>
          </p:txBody>
        </p:sp>
        <p:sp>
          <p:nvSpPr>
            <p:cNvPr id="37" name="TextBox 43">
              <a:extLst>
                <a:ext uri="{FF2B5EF4-FFF2-40B4-BE49-F238E27FC236}">
                  <a16:creationId xmlns:a16="http://schemas.microsoft.com/office/drawing/2014/main" id="{5FC9514D-A38D-EE20-2512-545E3DD38798}"/>
                </a:ext>
              </a:extLst>
            </p:cNvPr>
            <p:cNvSpPr txBox="1"/>
            <p:nvPr/>
          </p:nvSpPr>
          <p:spPr>
            <a:xfrm>
              <a:off x="0" y="-47625"/>
              <a:ext cx="765174" cy="812799"/>
            </a:xfrm>
            <a:prstGeom prst="rect">
              <a:avLst/>
            </a:prstGeom>
          </p:spPr>
          <p:txBody>
            <a:bodyPr lIns="50800" tIns="50800" rIns="50800" bIns="50800" rtlCol="0" anchor="ctr"/>
            <a:lstStyle/>
            <a:p>
              <a:pPr algn="ctr">
                <a:lnSpc>
                  <a:spcPts val="2879"/>
                </a:lnSpc>
              </a:pPr>
              <a:r>
                <a:rPr lang="en-US" sz="2400" b="1">
                  <a:solidFill>
                    <a:srgbClr val="141E8C"/>
                  </a:solidFill>
                  <a:latin typeface="Times New Roman Bold"/>
                  <a:ea typeface="微软雅黑 Light" panose="020B0502040204020203" pitchFamily="34" charset="-122"/>
                  <a:cs typeface="Times New Roman Bold"/>
                  <a:sym typeface="Times New Roman Bold"/>
                </a:rPr>
                <a:t>3</a:t>
              </a:r>
            </a:p>
          </p:txBody>
        </p:sp>
      </p:grpSp>
      <p:grpSp>
        <p:nvGrpSpPr>
          <p:cNvPr id="38" name="Group 41">
            <a:extLst>
              <a:ext uri="{FF2B5EF4-FFF2-40B4-BE49-F238E27FC236}">
                <a16:creationId xmlns:a16="http://schemas.microsoft.com/office/drawing/2014/main" id="{C4C61501-5BD5-1640-1A93-78174E4652AF}"/>
              </a:ext>
            </a:extLst>
          </p:cNvPr>
          <p:cNvGrpSpPr/>
          <p:nvPr/>
        </p:nvGrpSpPr>
        <p:grpSpPr>
          <a:xfrm>
            <a:off x="1901571" y="4319899"/>
            <a:ext cx="573880" cy="573880"/>
            <a:chOff x="0" y="0"/>
            <a:chExt cx="765174" cy="765174"/>
          </a:xfrm>
        </p:grpSpPr>
        <p:sp>
          <p:nvSpPr>
            <p:cNvPr id="39" name="Freeform 42">
              <a:extLst>
                <a:ext uri="{FF2B5EF4-FFF2-40B4-BE49-F238E27FC236}">
                  <a16:creationId xmlns:a16="http://schemas.microsoft.com/office/drawing/2014/main" id="{45008E7A-70A0-6491-0DCB-F99490D536F2}"/>
                </a:ext>
              </a:extLst>
            </p:cNvPr>
            <p:cNvSpPr/>
            <p:nvPr/>
          </p:nvSpPr>
          <p:spPr>
            <a:xfrm>
              <a:off x="-1524" y="-1651"/>
              <a:ext cx="768223" cy="768350"/>
            </a:xfrm>
            <a:custGeom>
              <a:avLst/>
              <a:gdLst/>
              <a:ahLst/>
              <a:cxnLst/>
              <a:rect l="l" t="t" r="r" b="b"/>
              <a:pathLst>
                <a:path w="768223" h="768350">
                  <a:moveTo>
                    <a:pt x="0" y="384175"/>
                  </a:moveTo>
                  <a:cubicBezTo>
                    <a:pt x="0" y="172085"/>
                    <a:pt x="171958" y="127"/>
                    <a:pt x="384048" y="0"/>
                  </a:cubicBezTo>
                  <a:lnTo>
                    <a:pt x="384048" y="1651"/>
                  </a:lnTo>
                  <a:lnTo>
                    <a:pt x="384048" y="0"/>
                  </a:lnTo>
                  <a:cubicBezTo>
                    <a:pt x="596265" y="0"/>
                    <a:pt x="768223" y="171958"/>
                    <a:pt x="768223" y="384175"/>
                  </a:cubicBezTo>
                  <a:cubicBezTo>
                    <a:pt x="768223" y="596392"/>
                    <a:pt x="596265" y="768350"/>
                    <a:pt x="384048" y="768350"/>
                  </a:cubicBezTo>
                  <a:lnTo>
                    <a:pt x="384048" y="766826"/>
                  </a:lnTo>
                  <a:lnTo>
                    <a:pt x="384048" y="768350"/>
                  </a:lnTo>
                  <a:cubicBezTo>
                    <a:pt x="171958" y="768350"/>
                    <a:pt x="0" y="596392"/>
                    <a:pt x="0" y="384175"/>
                  </a:cubicBezTo>
                  <a:lnTo>
                    <a:pt x="1524" y="384175"/>
                  </a:lnTo>
                  <a:lnTo>
                    <a:pt x="2921" y="385064"/>
                  </a:lnTo>
                  <a:cubicBezTo>
                    <a:pt x="2540" y="385699"/>
                    <a:pt x="1778" y="385953"/>
                    <a:pt x="1143" y="385699"/>
                  </a:cubicBezTo>
                  <a:cubicBezTo>
                    <a:pt x="508" y="385445"/>
                    <a:pt x="0" y="384937"/>
                    <a:pt x="0" y="384175"/>
                  </a:cubicBezTo>
                  <a:moveTo>
                    <a:pt x="3175" y="384175"/>
                  </a:moveTo>
                  <a:lnTo>
                    <a:pt x="1524" y="384175"/>
                  </a:lnTo>
                  <a:lnTo>
                    <a:pt x="127" y="383286"/>
                  </a:lnTo>
                  <a:cubicBezTo>
                    <a:pt x="508" y="382651"/>
                    <a:pt x="1270" y="382397"/>
                    <a:pt x="1905" y="382651"/>
                  </a:cubicBezTo>
                  <a:cubicBezTo>
                    <a:pt x="2540" y="382905"/>
                    <a:pt x="3048" y="383413"/>
                    <a:pt x="3048" y="384175"/>
                  </a:cubicBezTo>
                  <a:cubicBezTo>
                    <a:pt x="3048" y="594614"/>
                    <a:pt x="173609" y="765175"/>
                    <a:pt x="384048" y="765175"/>
                  </a:cubicBezTo>
                  <a:cubicBezTo>
                    <a:pt x="594487" y="765175"/>
                    <a:pt x="765048" y="594614"/>
                    <a:pt x="765048" y="384175"/>
                  </a:cubicBezTo>
                  <a:lnTo>
                    <a:pt x="766572" y="384175"/>
                  </a:lnTo>
                  <a:lnTo>
                    <a:pt x="765048" y="384175"/>
                  </a:lnTo>
                  <a:cubicBezTo>
                    <a:pt x="765048" y="173736"/>
                    <a:pt x="594487" y="3175"/>
                    <a:pt x="384048" y="3175"/>
                  </a:cubicBezTo>
                  <a:lnTo>
                    <a:pt x="384048" y="1651"/>
                  </a:lnTo>
                  <a:lnTo>
                    <a:pt x="384048" y="3175"/>
                  </a:lnTo>
                  <a:cubicBezTo>
                    <a:pt x="173609" y="3175"/>
                    <a:pt x="3048" y="173736"/>
                    <a:pt x="3048" y="384175"/>
                  </a:cubicBezTo>
                  <a:close/>
                </a:path>
              </a:pathLst>
            </a:custGeom>
            <a:solidFill>
              <a:srgbClr val="141E8C"/>
            </a:solidFill>
          </p:spPr>
          <p:txBody>
            <a:bodyPr/>
            <a:lstStyle/>
            <a:p>
              <a:endParaRPr lang="zh-CN" altLang="en-US"/>
            </a:p>
          </p:txBody>
        </p:sp>
        <p:sp>
          <p:nvSpPr>
            <p:cNvPr id="40" name="TextBox 43">
              <a:extLst>
                <a:ext uri="{FF2B5EF4-FFF2-40B4-BE49-F238E27FC236}">
                  <a16:creationId xmlns:a16="http://schemas.microsoft.com/office/drawing/2014/main" id="{15461AC4-906B-4557-24F4-B6F148B34331}"/>
                </a:ext>
              </a:extLst>
            </p:cNvPr>
            <p:cNvSpPr txBox="1"/>
            <p:nvPr/>
          </p:nvSpPr>
          <p:spPr>
            <a:xfrm>
              <a:off x="0" y="-47625"/>
              <a:ext cx="765174" cy="812799"/>
            </a:xfrm>
            <a:prstGeom prst="rect">
              <a:avLst/>
            </a:prstGeom>
          </p:spPr>
          <p:txBody>
            <a:bodyPr lIns="50800" tIns="50800" rIns="50800" bIns="50800" rtlCol="0" anchor="ctr"/>
            <a:lstStyle/>
            <a:p>
              <a:pPr algn="ctr">
                <a:lnSpc>
                  <a:spcPts val="2879"/>
                </a:lnSpc>
              </a:pPr>
              <a:r>
                <a:rPr lang="en-US" sz="2400" b="1">
                  <a:solidFill>
                    <a:srgbClr val="141E8C"/>
                  </a:solidFill>
                  <a:latin typeface="Times New Roman Bold"/>
                  <a:ea typeface="微软雅黑 Light" panose="020B0502040204020203" pitchFamily="34" charset="-122"/>
                  <a:cs typeface="Times New Roman Bold"/>
                  <a:sym typeface="Times New Roman Bold"/>
                </a:rPr>
                <a:t>2</a:t>
              </a:r>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3" name="Group 3"/>
          <p:cNvGrpSpPr/>
          <p:nvPr/>
        </p:nvGrpSpPr>
        <p:grpSpPr>
          <a:xfrm>
            <a:off x="2743200" y="574840"/>
            <a:ext cx="16084210" cy="690562"/>
            <a:chOff x="0" y="0"/>
            <a:chExt cx="21445614" cy="920750"/>
          </a:xfrm>
        </p:grpSpPr>
        <p:sp>
          <p:nvSpPr>
            <p:cNvPr id="4" name="Freeform 4"/>
            <p:cNvSpPr/>
            <p:nvPr/>
          </p:nvSpPr>
          <p:spPr>
            <a:xfrm>
              <a:off x="0"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5" name="TextBox 5"/>
            <p:cNvSpPr txBox="1"/>
            <p:nvPr/>
          </p:nvSpPr>
          <p:spPr>
            <a:xfrm>
              <a:off x="0" y="-28575"/>
              <a:ext cx="21445614" cy="949325"/>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3.6 </a:t>
              </a:r>
              <a:r>
                <a:rPr lang="zh-CN" altLang="en-US" sz="3600" b="1" spc="450">
                  <a:solidFill>
                    <a:srgbClr val="141E8C"/>
                  </a:solidFill>
                  <a:latin typeface="Arimo Bold"/>
                  <a:ea typeface="微软雅黑 Light" panose="020B0502040204020203" pitchFamily="34" charset="-122"/>
                  <a:cs typeface="Arimo Bold"/>
                  <a:sym typeface="Arimo Bold"/>
                </a:rPr>
                <a:t>时间点</a:t>
              </a:r>
              <a:endParaRPr lang="en-US" sz="3600" b="1" spc="450">
                <a:solidFill>
                  <a:srgbClr val="141E8C"/>
                </a:solidFill>
                <a:latin typeface="Arimo Bold"/>
                <a:ea typeface="Arimo Bold"/>
                <a:cs typeface="Arimo Bold"/>
                <a:sym typeface="Arimo Bold"/>
              </a:endParaRPr>
            </a:p>
          </p:txBody>
        </p:sp>
      </p:grpSp>
      <p:sp>
        <p:nvSpPr>
          <p:cNvPr id="9" name="AutoShape 9"/>
          <p:cNvSpPr/>
          <p:nvPr/>
        </p:nvSpPr>
        <p:spPr>
          <a:xfrm rot="5374521">
            <a:off x="1525242" y="3909107"/>
            <a:ext cx="4217568" cy="7720"/>
          </a:xfrm>
          <a:prstGeom prst="line">
            <a:avLst/>
          </a:prstGeom>
          <a:ln w="19050" cap="rnd">
            <a:solidFill>
              <a:srgbClr val="141E8C"/>
            </a:solidFill>
            <a:prstDash val="solid"/>
            <a:headEnd type="none" w="sm" len="sm"/>
            <a:tailEnd type="arrow" w="med" len="sm"/>
          </a:ln>
        </p:spPr>
        <p:txBody>
          <a:bodyPr/>
          <a:lstStyle/>
          <a:p>
            <a:endParaRPr lang="zh-CN" altLang="en-US"/>
          </a:p>
        </p:txBody>
      </p:sp>
      <p:grpSp>
        <p:nvGrpSpPr>
          <p:cNvPr id="10" name="Group 10"/>
          <p:cNvGrpSpPr/>
          <p:nvPr/>
        </p:nvGrpSpPr>
        <p:grpSpPr>
          <a:xfrm>
            <a:off x="3473959" y="2415573"/>
            <a:ext cx="320166" cy="320166"/>
            <a:chOff x="0" y="0"/>
            <a:chExt cx="426888" cy="426888"/>
          </a:xfrm>
        </p:grpSpPr>
        <p:sp>
          <p:nvSpPr>
            <p:cNvPr id="11" name="Freeform 11"/>
            <p:cNvSpPr/>
            <p:nvPr/>
          </p:nvSpPr>
          <p:spPr>
            <a:xfrm>
              <a:off x="38100" y="38100"/>
              <a:ext cx="350647" cy="350647"/>
            </a:xfrm>
            <a:custGeom>
              <a:avLst/>
              <a:gdLst/>
              <a:ahLst/>
              <a:cxnLst/>
              <a:rect l="l" t="t" r="r" b="b"/>
              <a:pathLst>
                <a:path w="350647" h="350647">
                  <a:moveTo>
                    <a:pt x="0" y="175387"/>
                  </a:moveTo>
                  <a:cubicBezTo>
                    <a:pt x="0" y="78486"/>
                    <a:pt x="78486" y="0"/>
                    <a:pt x="175387" y="0"/>
                  </a:cubicBezTo>
                  <a:cubicBezTo>
                    <a:pt x="272288" y="0"/>
                    <a:pt x="350647" y="78486"/>
                    <a:pt x="350647" y="175387"/>
                  </a:cubicBezTo>
                  <a:cubicBezTo>
                    <a:pt x="350647" y="272288"/>
                    <a:pt x="272161" y="350647"/>
                    <a:pt x="175387" y="350647"/>
                  </a:cubicBezTo>
                  <a:cubicBezTo>
                    <a:pt x="78613" y="350647"/>
                    <a:pt x="0" y="272161"/>
                    <a:pt x="0" y="175387"/>
                  </a:cubicBezTo>
                  <a:close/>
                </a:path>
              </a:pathLst>
            </a:custGeom>
            <a:solidFill>
              <a:srgbClr val="141E8C"/>
            </a:solidFill>
          </p:spPr>
          <p:txBody>
            <a:bodyPr/>
            <a:lstStyle/>
            <a:p>
              <a:endParaRPr lang="zh-CN" altLang="en-US"/>
            </a:p>
          </p:txBody>
        </p:sp>
        <p:sp>
          <p:nvSpPr>
            <p:cNvPr id="12" name="Freeform 12"/>
            <p:cNvSpPr/>
            <p:nvPr/>
          </p:nvSpPr>
          <p:spPr>
            <a:xfrm>
              <a:off x="0" y="0"/>
              <a:ext cx="426974" cy="426847"/>
            </a:xfrm>
            <a:custGeom>
              <a:avLst/>
              <a:gdLst/>
              <a:ahLst/>
              <a:cxnLst/>
              <a:rect l="l" t="t" r="r" b="b"/>
              <a:pathLst>
                <a:path w="426974" h="426847">
                  <a:moveTo>
                    <a:pt x="0" y="213487"/>
                  </a:moveTo>
                  <a:cubicBezTo>
                    <a:pt x="0" y="95504"/>
                    <a:pt x="95504" y="0"/>
                    <a:pt x="213487" y="0"/>
                  </a:cubicBezTo>
                  <a:lnTo>
                    <a:pt x="213487" y="38100"/>
                  </a:lnTo>
                  <a:lnTo>
                    <a:pt x="213487" y="0"/>
                  </a:lnTo>
                  <a:cubicBezTo>
                    <a:pt x="331343" y="0"/>
                    <a:pt x="426974" y="95504"/>
                    <a:pt x="426974" y="213487"/>
                  </a:cubicBezTo>
                  <a:cubicBezTo>
                    <a:pt x="426974" y="331470"/>
                    <a:pt x="331343" y="426847"/>
                    <a:pt x="213487" y="426847"/>
                  </a:cubicBezTo>
                  <a:lnTo>
                    <a:pt x="213487" y="388747"/>
                  </a:lnTo>
                  <a:lnTo>
                    <a:pt x="213487" y="426847"/>
                  </a:lnTo>
                  <a:cubicBezTo>
                    <a:pt x="95504" y="426847"/>
                    <a:pt x="0" y="331343"/>
                    <a:pt x="0" y="213487"/>
                  </a:cubicBezTo>
                  <a:lnTo>
                    <a:pt x="38100" y="213487"/>
                  </a:lnTo>
                  <a:lnTo>
                    <a:pt x="72136" y="230505"/>
                  </a:lnTo>
                  <a:cubicBezTo>
                    <a:pt x="64262" y="246253"/>
                    <a:pt x="46482" y="254635"/>
                    <a:pt x="29337" y="250571"/>
                  </a:cubicBezTo>
                  <a:cubicBezTo>
                    <a:pt x="12192" y="246507"/>
                    <a:pt x="0" y="231140"/>
                    <a:pt x="0" y="213487"/>
                  </a:cubicBezTo>
                  <a:moveTo>
                    <a:pt x="76200" y="213487"/>
                  </a:moveTo>
                  <a:lnTo>
                    <a:pt x="38100" y="213487"/>
                  </a:lnTo>
                  <a:lnTo>
                    <a:pt x="4064" y="196342"/>
                  </a:lnTo>
                  <a:cubicBezTo>
                    <a:pt x="11938" y="180594"/>
                    <a:pt x="29718" y="172212"/>
                    <a:pt x="46863" y="176276"/>
                  </a:cubicBezTo>
                  <a:cubicBezTo>
                    <a:pt x="64008" y="180340"/>
                    <a:pt x="76200" y="195834"/>
                    <a:pt x="76200" y="213487"/>
                  </a:cubicBezTo>
                  <a:cubicBezTo>
                    <a:pt x="76200" y="289306"/>
                    <a:pt x="137668" y="350774"/>
                    <a:pt x="213487" y="350774"/>
                  </a:cubicBezTo>
                  <a:cubicBezTo>
                    <a:pt x="289306" y="350774"/>
                    <a:pt x="350774" y="289306"/>
                    <a:pt x="350774" y="213487"/>
                  </a:cubicBezTo>
                  <a:lnTo>
                    <a:pt x="388874" y="213487"/>
                  </a:lnTo>
                  <a:lnTo>
                    <a:pt x="350774" y="213487"/>
                  </a:lnTo>
                  <a:cubicBezTo>
                    <a:pt x="350647" y="137668"/>
                    <a:pt x="289179" y="76200"/>
                    <a:pt x="213487" y="76200"/>
                  </a:cubicBezTo>
                  <a:lnTo>
                    <a:pt x="213487" y="38100"/>
                  </a:lnTo>
                  <a:lnTo>
                    <a:pt x="213487" y="76200"/>
                  </a:lnTo>
                  <a:cubicBezTo>
                    <a:pt x="137668" y="76200"/>
                    <a:pt x="76200" y="137668"/>
                    <a:pt x="76200" y="213487"/>
                  </a:cubicBezTo>
                  <a:close/>
                </a:path>
              </a:pathLst>
            </a:custGeom>
            <a:solidFill>
              <a:srgbClr val="FFFFFF"/>
            </a:solidFill>
          </p:spPr>
          <p:txBody>
            <a:bodyPr/>
            <a:lstStyle/>
            <a:p>
              <a:endParaRPr lang="zh-CN" altLang="en-US"/>
            </a:p>
          </p:txBody>
        </p:sp>
      </p:grpSp>
      <p:grpSp>
        <p:nvGrpSpPr>
          <p:cNvPr id="13" name="Group 13"/>
          <p:cNvGrpSpPr/>
          <p:nvPr/>
        </p:nvGrpSpPr>
        <p:grpSpPr>
          <a:xfrm>
            <a:off x="4114800" y="2435568"/>
            <a:ext cx="12184873" cy="505778"/>
            <a:chOff x="0" y="0"/>
            <a:chExt cx="16246498" cy="674370"/>
          </a:xfrm>
        </p:grpSpPr>
        <p:sp>
          <p:nvSpPr>
            <p:cNvPr id="14" name="Freeform 14"/>
            <p:cNvSpPr/>
            <p:nvPr/>
          </p:nvSpPr>
          <p:spPr>
            <a:xfrm>
              <a:off x="0" y="0"/>
              <a:ext cx="16246498" cy="674370"/>
            </a:xfrm>
            <a:custGeom>
              <a:avLst/>
              <a:gdLst/>
              <a:ahLst/>
              <a:cxnLst/>
              <a:rect l="l" t="t" r="r" b="b"/>
              <a:pathLst>
                <a:path w="16246498" h="674370">
                  <a:moveTo>
                    <a:pt x="0" y="0"/>
                  </a:moveTo>
                  <a:lnTo>
                    <a:pt x="16246498" y="0"/>
                  </a:lnTo>
                  <a:lnTo>
                    <a:pt x="16246498" y="674370"/>
                  </a:lnTo>
                  <a:lnTo>
                    <a:pt x="0" y="674370"/>
                  </a:lnTo>
                  <a:close/>
                </a:path>
              </a:pathLst>
            </a:custGeom>
            <a:solidFill>
              <a:srgbClr val="000000">
                <a:alpha val="0"/>
              </a:srgbClr>
            </a:solidFill>
          </p:spPr>
          <p:txBody>
            <a:bodyPr/>
            <a:lstStyle/>
            <a:p>
              <a:endParaRPr lang="zh-CN" altLang="en-US"/>
            </a:p>
          </p:txBody>
        </p:sp>
        <p:sp>
          <p:nvSpPr>
            <p:cNvPr id="15" name="TextBox 15"/>
            <p:cNvSpPr txBox="1"/>
            <p:nvPr/>
          </p:nvSpPr>
          <p:spPr>
            <a:xfrm>
              <a:off x="0" y="-47625"/>
              <a:ext cx="16246498" cy="721995"/>
            </a:xfrm>
            <a:prstGeom prst="rect">
              <a:avLst/>
            </a:prstGeom>
          </p:spPr>
          <p:txBody>
            <a:bodyPr lIns="0" tIns="0" rIns="0" bIns="0" rtlCol="0" anchor="t"/>
            <a:lstStyle/>
            <a:p>
              <a:pPr algn="l">
                <a:lnSpc>
                  <a:spcPts val="2879"/>
                </a:lnSpc>
              </a:pPr>
              <a:r>
                <a:rPr lang="en-US" sz="2400" spc="165">
                  <a:solidFill>
                    <a:srgbClr val="141E8C"/>
                  </a:solidFill>
                  <a:latin typeface="Times New Roman"/>
                  <a:ea typeface="微软雅黑 Light" panose="020B0502040204020203" pitchFamily="34" charset="-122"/>
                  <a:cs typeface="Times New Roman"/>
                  <a:sym typeface="Times New Roman"/>
                </a:rPr>
                <a:t>2025.06-2025.10：</a:t>
              </a:r>
              <a:r>
                <a:rPr lang="zh-CN" altLang="en-US" sz="2400" spc="165">
                  <a:solidFill>
                    <a:srgbClr val="141E8C"/>
                  </a:solidFill>
                  <a:latin typeface="Times New Roman"/>
                  <a:ea typeface="微软雅黑 Light" panose="020B0502040204020203" pitchFamily="34" charset="-122"/>
                  <a:cs typeface="Times New Roman"/>
                  <a:sym typeface="Times New Roman"/>
                </a:rPr>
                <a:t>	完成初步实验环境搭建与数据预处理，确定模型和实验细节</a:t>
              </a:r>
              <a:endParaRPr lang="en-US" sz="2400" spc="165">
                <a:solidFill>
                  <a:srgbClr val="404040"/>
                </a:solidFill>
                <a:latin typeface="Times New Roman"/>
                <a:ea typeface="微软雅黑 Light" panose="020B0502040204020203" pitchFamily="34" charset="-122"/>
                <a:cs typeface="Times New Roman"/>
                <a:sym typeface="Times New Roman"/>
              </a:endParaRPr>
            </a:p>
          </p:txBody>
        </p:sp>
      </p:grpSp>
      <p:grpSp>
        <p:nvGrpSpPr>
          <p:cNvPr id="16" name="Group 16"/>
          <p:cNvGrpSpPr/>
          <p:nvPr/>
        </p:nvGrpSpPr>
        <p:grpSpPr>
          <a:xfrm>
            <a:off x="3473959" y="3354035"/>
            <a:ext cx="320166" cy="320166"/>
            <a:chOff x="0" y="0"/>
            <a:chExt cx="426888" cy="426888"/>
          </a:xfrm>
        </p:grpSpPr>
        <p:sp>
          <p:nvSpPr>
            <p:cNvPr id="17" name="Freeform 17"/>
            <p:cNvSpPr/>
            <p:nvPr/>
          </p:nvSpPr>
          <p:spPr>
            <a:xfrm>
              <a:off x="38100" y="38100"/>
              <a:ext cx="350647" cy="350647"/>
            </a:xfrm>
            <a:custGeom>
              <a:avLst/>
              <a:gdLst/>
              <a:ahLst/>
              <a:cxnLst/>
              <a:rect l="l" t="t" r="r" b="b"/>
              <a:pathLst>
                <a:path w="350647" h="350647">
                  <a:moveTo>
                    <a:pt x="0" y="175387"/>
                  </a:moveTo>
                  <a:cubicBezTo>
                    <a:pt x="0" y="78486"/>
                    <a:pt x="78486" y="0"/>
                    <a:pt x="175387" y="0"/>
                  </a:cubicBezTo>
                  <a:cubicBezTo>
                    <a:pt x="272288" y="0"/>
                    <a:pt x="350647" y="78486"/>
                    <a:pt x="350647" y="175387"/>
                  </a:cubicBezTo>
                  <a:cubicBezTo>
                    <a:pt x="350647" y="272288"/>
                    <a:pt x="272161" y="350647"/>
                    <a:pt x="175387" y="350647"/>
                  </a:cubicBezTo>
                  <a:cubicBezTo>
                    <a:pt x="78613" y="350647"/>
                    <a:pt x="0" y="272161"/>
                    <a:pt x="0" y="175387"/>
                  </a:cubicBezTo>
                  <a:close/>
                </a:path>
              </a:pathLst>
            </a:custGeom>
            <a:solidFill>
              <a:srgbClr val="141E8C"/>
            </a:solidFill>
          </p:spPr>
          <p:txBody>
            <a:bodyPr/>
            <a:lstStyle/>
            <a:p>
              <a:endParaRPr lang="zh-CN" altLang="en-US"/>
            </a:p>
          </p:txBody>
        </p:sp>
        <p:sp>
          <p:nvSpPr>
            <p:cNvPr id="18" name="Freeform 18"/>
            <p:cNvSpPr/>
            <p:nvPr/>
          </p:nvSpPr>
          <p:spPr>
            <a:xfrm>
              <a:off x="0" y="0"/>
              <a:ext cx="426974" cy="426847"/>
            </a:xfrm>
            <a:custGeom>
              <a:avLst/>
              <a:gdLst/>
              <a:ahLst/>
              <a:cxnLst/>
              <a:rect l="l" t="t" r="r" b="b"/>
              <a:pathLst>
                <a:path w="426974" h="426847">
                  <a:moveTo>
                    <a:pt x="0" y="213487"/>
                  </a:moveTo>
                  <a:cubicBezTo>
                    <a:pt x="0" y="95504"/>
                    <a:pt x="95504" y="0"/>
                    <a:pt x="213487" y="0"/>
                  </a:cubicBezTo>
                  <a:lnTo>
                    <a:pt x="213487" y="38100"/>
                  </a:lnTo>
                  <a:lnTo>
                    <a:pt x="213487" y="0"/>
                  </a:lnTo>
                  <a:cubicBezTo>
                    <a:pt x="331343" y="0"/>
                    <a:pt x="426974" y="95504"/>
                    <a:pt x="426974" y="213487"/>
                  </a:cubicBezTo>
                  <a:cubicBezTo>
                    <a:pt x="426974" y="331470"/>
                    <a:pt x="331343" y="426847"/>
                    <a:pt x="213487" y="426847"/>
                  </a:cubicBezTo>
                  <a:lnTo>
                    <a:pt x="213487" y="388747"/>
                  </a:lnTo>
                  <a:lnTo>
                    <a:pt x="213487" y="426847"/>
                  </a:lnTo>
                  <a:cubicBezTo>
                    <a:pt x="95504" y="426847"/>
                    <a:pt x="0" y="331343"/>
                    <a:pt x="0" y="213487"/>
                  </a:cubicBezTo>
                  <a:lnTo>
                    <a:pt x="38100" y="213487"/>
                  </a:lnTo>
                  <a:lnTo>
                    <a:pt x="72136" y="230505"/>
                  </a:lnTo>
                  <a:cubicBezTo>
                    <a:pt x="64262" y="246253"/>
                    <a:pt x="46482" y="254635"/>
                    <a:pt x="29337" y="250571"/>
                  </a:cubicBezTo>
                  <a:cubicBezTo>
                    <a:pt x="12192" y="246507"/>
                    <a:pt x="0" y="231140"/>
                    <a:pt x="0" y="213487"/>
                  </a:cubicBezTo>
                  <a:moveTo>
                    <a:pt x="76200" y="213487"/>
                  </a:moveTo>
                  <a:lnTo>
                    <a:pt x="38100" y="213487"/>
                  </a:lnTo>
                  <a:lnTo>
                    <a:pt x="4064" y="196342"/>
                  </a:lnTo>
                  <a:cubicBezTo>
                    <a:pt x="11938" y="180594"/>
                    <a:pt x="29718" y="172212"/>
                    <a:pt x="46863" y="176276"/>
                  </a:cubicBezTo>
                  <a:cubicBezTo>
                    <a:pt x="64008" y="180340"/>
                    <a:pt x="76200" y="195834"/>
                    <a:pt x="76200" y="213487"/>
                  </a:cubicBezTo>
                  <a:cubicBezTo>
                    <a:pt x="76200" y="289306"/>
                    <a:pt x="137668" y="350774"/>
                    <a:pt x="213487" y="350774"/>
                  </a:cubicBezTo>
                  <a:cubicBezTo>
                    <a:pt x="289306" y="350774"/>
                    <a:pt x="350774" y="289306"/>
                    <a:pt x="350774" y="213487"/>
                  </a:cubicBezTo>
                  <a:lnTo>
                    <a:pt x="388874" y="213487"/>
                  </a:lnTo>
                  <a:lnTo>
                    <a:pt x="350774" y="213487"/>
                  </a:lnTo>
                  <a:cubicBezTo>
                    <a:pt x="350647" y="137668"/>
                    <a:pt x="289179" y="76200"/>
                    <a:pt x="213487" y="76200"/>
                  </a:cubicBezTo>
                  <a:lnTo>
                    <a:pt x="213487" y="38100"/>
                  </a:lnTo>
                  <a:lnTo>
                    <a:pt x="213487" y="76200"/>
                  </a:lnTo>
                  <a:cubicBezTo>
                    <a:pt x="137668" y="76200"/>
                    <a:pt x="76200" y="137668"/>
                    <a:pt x="76200" y="213487"/>
                  </a:cubicBezTo>
                  <a:close/>
                </a:path>
              </a:pathLst>
            </a:custGeom>
            <a:solidFill>
              <a:srgbClr val="FFFFFF"/>
            </a:solidFill>
          </p:spPr>
          <p:txBody>
            <a:bodyPr/>
            <a:lstStyle/>
            <a:p>
              <a:endParaRPr lang="zh-CN" altLang="en-US"/>
            </a:p>
          </p:txBody>
        </p:sp>
      </p:grpSp>
      <p:grpSp>
        <p:nvGrpSpPr>
          <p:cNvPr id="19" name="Group 19"/>
          <p:cNvGrpSpPr/>
          <p:nvPr/>
        </p:nvGrpSpPr>
        <p:grpSpPr>
          <a:xfrm>
            <a:off x="4114800" y="3374032"/>
            <a:ext cx="12184873" cy="505778"/>
            <a:chOff x="0" y="0"/>
            <a:chExt cx="16246498" cy="674370"/>
          </a:xfrm>
        </p:grpSpPr>
        <p:sp>
          <p:nvSpPr>
            <p:cNvPr id="20" name="Freeform 20"/>
            <p:cNvSpPr/>
            <p:nvPr/>
          </p:nvSpPr>
          <p:spPr>
            <a:xfrm>
              <a:off x="0" y="0"/>
              <a:ext cx="16246498" cy="674370"/>
            </a:xfrm>
            <a:custGeom>
              <a:avLst/>
              <a:gdLst/>
              <a:ahLst/>
              <a:cxnLst/>
              <a:rect l="l" t="t" r="r" b="b"/>
              <a:pathLst>
                <a:path w="16246498" h="674370">
                  <a:moveTo>
                    <a:pt x="0" y="0"/>
                  </a:moveTo>
                  <a:lnTo>
                    <a:pt x="16246498" y="0"/>
                  </a:lnTo>
                  <a:lnTo>
                    <a:pt x="16246498" y="674370"/>
                  </a:lnTo>
                  <a:lnTo>
                    <a:pt x="0" y="674370"/>
                  </a:lnTo>
                  <a:close/>
                </a:path>
              </a:pathLst>
            </a:custGeom>
            <a:solidFill>
              <a:srgbClr val="000000">
                <a:alpha val="0"/>
              </a:srgbClr>
            </a:solidFill>
          </p:spPr>
          <p:txBody>
            <a:bodyPr/>
            <a:lstStyle/>
            <a:p>
              <a:endParaRPr lang="zh-CN" altLang="en-US"/>
            </a:p>
          </p:txBody>
        </p:sp>
        <p:sp>
          <p:nvSpPr>
            <p:cNvPr id="21" name="TextBox 21"/>
            <p:cNvSpPr txBox="1"/>
            <p:nvPr/>
          </p:nvSpPr>
          <p:spPr>
            <a:xfrm>
              <a:off x="0" y="-47625"/>
              <a:ext cx="16246498" cy="721995"/>
            </a:xfrm>
            <a:prstGeom prst="rect">
              <a:avLst/>
            </a:prstGeom>
          </p:spPr>
          <p:txBody>
            <a:bodyPr lIns="0" tIns="0" rIns="0" bIns="0" rtlCol="0" anchor="t"/>
            <a:lstStyle/>
            <a:p>
              <a:pPr algn="l">
                <a:lnSpc>
                  <a:spcPts val="2879"/>
                </a:lnSpc>
              </a:pPr>
              <a:r>
                <a:rPr lang="en-US" sz="2400" spc="165">
                  <a:solidFill>
                    <a:srgbClr val="141E8C"/>
                  </a:solidFill>
                  <a:latin typeface="Times New Roman"/>
                  <a:ea typeface="微软雅黑 Light" panose="020B0502040204020203" pitchFamily="34" charset="-122"/>
                  <a:cs typeface="Times New Roman"/>
                  <a:sym typeface="Times New Roman"/>
                </a:rPr>
                <a:t>2025.11-2026.01：</a:t>
              </a:r>
              <a:r>
                <a:rPr lang="zh-CN" altLang="en-US" sz="2400" spc="165">
                  <a:solidFill>
                    <a:srgbClr val="141E8C"/>
                  </a:solidFill>
                  <a:latin typeface="Times New Roman"/>
                  <a:ea typeface="微软雅黑 Light" panose="020B0502040204020203" pitchFamily="34" charset="-122"/>
                  <a:cs typeface="Times New Roman"/>
                  <a:sym typeface="Times New Roman"/>
                </a:rPr>
                <a:t>	实现核心模型框架代码，完成基础功能验证</a:t>
              </a:r>
              <a:endParaRPr lang="en-US" sz="2400" spc="165">
                <a:solidFill>
                  <a:srgbClr val="404040"/>
                </a:solidFill>
                <a:latin typeface="Times New Roman"/>
                <a:ea typeface="微软雅黑 Light" panose="020B0502040204020203" pitchFamily="34" charset="-122"/>
                <a:cs typeface="Times New Roman"/>
                <a:sym typeface="Times New Roman"/>
              </a:endParaRPr>
            </a:p>
          </p:txBody>
        </p:sp>
      </p:grpSp>
      <p:grpSp>
        <p:nvGrpSpPr>
          <p:cNvPr id="22" name="Group 22"/>
          <p:cNvGrpSpPr/>
          <p:nvPr/>
        </p:nvGrpSpPr>
        <p:grpSpPr>
          <a:xfrm>
            <a:off x="3473959" y="4292499"/>
            <a:ext cx="320166" cy="320166"/>
            <a:chOff x="0" y="0"/>
            <a:chExt cx="426888" cy="426888"/>
          </a:xfrm>
        </p:grpSpPr>
        <p:sp>
          <p:nvSpPr>
            <p:cNvPr id="23" name="Freeform 23"/>
            <p:cNvSpPr/>
            <p:nvPr/>
          </p:nvSpPr>
          <p:spPr>
            <a:xfrm>
              <a:off x="38100" y="38100"/>
              <a:ext cx="350647" cy="350647"/>
            </a:xfrm>
            <a:custGeom>
              <a:avLst/>
              <a:gdLst/>
              <a:ahLst/>
              <a:cxnLst/>
              <a:rect l="l" t="t" r="r" b="b"/>
              <a:pathLst>
                <a:path w="350647" h="350647">
                  <a:moveTo>
                    <a:pt x="0" y="175387"/>
                  </a:moveTo>
                  <a:cubicBezTo>
                    <a:pt x="0" y="78486"/>
                    <a:pt x="78486" y="0"/>
                    <a:pt x="175387" y="0"/>
                  </a:cubicBezTo>
                  <a:cubicBezTo>
                    <a:pt x="272288" y="0"/>
                    <a:pt x="350647" y="78486"/>
                    <a:pt x="350647" y="175387"/>
                  </a:cubicBezTo>
                  <a:cubicBezTo>
                    <a:pt x="350647" y="272288"/>
                    <a:pt x="272161" y="350647"/>
                    <a:pt x="175387" y="350647"/>
                  </a:cubicBezTo>
                  <a:cubicBezTo>
                    <a:pt x="78613" y="350647"/>
                    <a:pt x="0" y="272161"/>
                    <a:pt x="0" y="175387"/>
                  </a:cubicBezTo>
                  <a:close/>
                </a:path>
              </a:pathLst>
            </a:custGeom>
            <a:solidFill>
              <a:srgbClr val="141E8C"/>
            </a:solidFill>
          </p:spPr>
          <p:txBody>
            <a:bodyPr/>
            <a:lstStyle/>
            <a:p>
              <a:endParaRPr lang="zh-CN" altLang="en-US"/>
            </a:p>
          </p:txBody>
        </p:sp>
        <p:sp>
          <p:nvSpPr>
            <p:cNvPr id="24" name="Freeform 24"/>
            <p:cNvSpPr/>
            <p:nvPr/>
          </p:nvSpPr>
          <p:spPr>
            <a:xfrm>
              <a:off x="0" y="0"/>
              <a:ext cx="426974" cy="426847"/>
            </a:xfrm>
            <a:custGeom>
              <a:avLst/>
              <a:gdLst/>
              <a:ahLst/>
              <a:cxnLst/>
              <a:rect l="l" t="t" r="r" b="b"/>
              <a:pathLst>
                <a:path w="426974" h="426847">
                  <a:moveTo>
                    <a:pt x="0" y="213487"/>
                  </a:moveTo>
                  <a:cubicBezTo>
                    <a:pt x="0" y="95504"/>
                    <a:pt x="95504" y="0"/>
                    <a:pt x="213487" y="0"/>
                  </a:cubicBezTo>
                  <a:lnTo>
                    <a:pt x="213487" y="38100"/>
                  </a:lnTo>
                  <a:lnTo>
                    <a:pt x="213487" y="0"/>
                  </a:lnTo>
                  <a:cubicBezTo>
                    <a:pt x="331343" y="0"/>
                    <a:pt x="426974" y="95504"/>
                    <a:pt x="426974" y="213487"/>
                  </a:cubicBezTo>
                  <a:cubicBezTo>
                    <a:pt x="426974" y="331470"/>
                    <a:pt x="331343" y="426847"/>
                    <a:pt x="213487" y="426847"/>
                  </a:cubicBezTo>
                  <a:lnTo>
                    <a:pt x="213487" y="388747"/>
                  </a:lnTo>
                  <a:lnTo>
                    <a:pt x="213487" y="426847"/>
                  </a:lnTo>
                  <a:cubicBezTo>
                    <a:pt x="95504" y="426847"/>
                    <a:pt x="0" y="331343"/>
                    <a:pt x="0" y="213487"/>
                  </a:cubicBezTo>
                  <a:lnTo>
                    <a:pt x="38100" y="213487"/>
                  </a:lnTo>
                  <a:lnTo>
                    <a:pt x="72136" y="230505"/>
                  </a:lnTo>
                  <a:cubicBezTo>
                    <a:pt x="64262" y="246253"/>
                    <a:pt x="46482" y="254635"/>
                    <a:pt x="29337" y="250571"/>
                  </a:cubicBezTo>
                  <a:cubicBezTo>
                    <a:pt x="12192" y="246507"/>
                    <a:pt x="0" y="231140"/>
                    <a:pt x="0" y="213487"/>
                  </a:cubicBezTo>
                  <a:moveTo>
                    <a:pt x="76200" y="213487"/>
                  </a:moveTo>
                  <a:lnTo>
                    <a:pt x="38100" y="213487"/>
                  </a:lnTo>
                  <a:lnTo>
                    <a:pt x="4064" y="196342"/>
                  </a:lnTo>
                  <a:cubicBezTo>
                    <a:pt x="11938" y="180594"/>
                    <a:pt x="29718" y="172212"/>
                    <a:pt x="46863" y="176276"/>
                  </a:cubicBezTo>
                  <a:cubicBezTo>
                    <a:pt x="64008" y="180340"/>
                    <a:pt x="76200" y="195834"/>
                    <a:pt x="76200" y="213487"/>
                  </a:cubicBezTo>
                  <a:cubicBezTo>
                    <a:pt x="76200" y="289306"/>
                    <a:pt x="137668" y="350774"/>
                    <a:pt x="213487" y="350774"/>
                  </a:cubicBezTo>
                  <a:cubicBezTo>
                    <a:pt x="289306" y="350774"/>
                    <a:pt x="350774" y="289306"/>
                    <a:pt x="350774" y="213487"/>
                  </a:cubicBezTo>
                  <a:lnTo>
                    <a:pt x="388874" y="213487"/>
                  </a:lnTo>
                  <a:lnTo>
                    <a:pt x="350774" y="213487"/>
                  </a:lnTo>
                  <a:cubicBezTo>
                    <a:pt x="350647" y="137668"/>
                    <a:pt x="289179" y="76200"/>
                    <a:pt x="213487" y="76200"/>
                  </a:cubicBezTo>
                  <a:lnTo>
                    <a:pt x="213487" y="38100"/>
                  </a:lnTo>
                  <a:lnTo>
                    <a:pt x="213487" y="76200"/>
                  </a:lnTo>
                  <a:cubicBezTo>
                    <a:pt x="137668" y="76200"/>
                    <a:pt x="76200" y="137668"/>
                    <a:pt x="76200" y="213487"/>
                  </a:cubicBezTo>
                  <a:close/>
                </a:path>
              </a:pathLst>
            </a:custGeom>
            <a:solidFill>
              <a:srgbClr val="FFFFFF"/>
            </a:solidFill>
          </p:spPr>
          <p:txBody>
            <a:bodyPr/>
            <a:lstStyle/>
            <a:p>
              <a:endParaRPr lang="zh-CN" altLang="en-US"/>
            </a:p>
          </p:txBody>
        </p:sp>
      </p:grpSp>
      <p:grpSp>
        <p:nvGrpSpPr>
          <p:cNvPr id="25" name="Group 25"/>
          <p:cNvGrpSpPr/>
          <p:nvPr/>
        </p:nvGrpSpPr>
        <p:grpSpPr>
          <a:xfrm>
            <a:off x="4114800" y="4312495"/>
            <a:ext cx="12184873" cy="505778"/>
            <a:chOff x="0" y="0"/>
            <a:chExt cx="16246498" cy="674370"/>
          </a:xfrm>
        </p:grpSpPr>
        <p:sp>
          <p:nvSpPr>
            <p:cNvPr id="26" name="Freeform 26"/>
            <p:cNvSpPr/>
            <p:nvPr/>
          </p:nvSpPr>
          <p:spPr>
            <a:xfrm>
              <a:off x="0" y="0"/>
              <a:ext cx="16246498" cy="674370"/>
            </a:xfrm>
            <a:custGeom>
              <a:avLst/>
              <a:gdLst/>
              <a:ahLst/>
              <a:cxnLst/>
              <a:rect l="l" t="t" r="r" b="b"/>
              <a:pathLst>
                <a:path w="16246498" h="674370">
                  <a:moveTo>
                    <a:pt x="0" y="0"/>
                  </a:moveTo>
                  <a:lnTo>
                    <a:pt x="16246498" y="0"/>
                  </a:lnTo>
                  <a:lnTo>
                    <a:pt x="16246498" y="674370"/>
                  </a:lnTo>
                  <a:lnTo>
                    <a:pt x="0" y="674370"/>
                  </a:lnTo>
                  <a:close/>
                </a:path>
              </a:pathLst>
            </a:custGeom>
            <a:solidFill>
              <a:srgbClr val="000000">
                <a:alpha val="0"/>
              </a:srgbClr>
            </a:solidFill>
          </p:spPr>
          <p:txBody>
            <a:bodyPr/>
            <a:lstStyle/>
            <a:p>
              <a:endParaRPr lang="zh-CN" altLang="en-US"/>
            </a:p>
          </p:txBody>
        </p:sp>
        <p:sp>
          <p:nvSpPr>
            <p:cNvPr id="27" name="TextBox 27"/>
            <p:cNvSpPr txBox="1"/>
            <p:nvPr/>
          </p:nvSpPr>
          <p:spPr>
            <a:xfrm>
              <a:off x="0" y="-47625"/>
              <a:ext cx="16246498" cy="721995"/>
            </a:xfrm>
            <a:prstGeom prst="rect">
              <a:avLst/>
            </a:prstGeom>
          </p:spPr>
          <p:txBody>
            <a:bodyPr lIns="0" tIns="0" rIns="0" bIns="0" rtlCol="0" anchor="t"/>
            <a:lstStyle/>
            <a:p>
              <a:pPr algn="l">
                <a:lnSpc>
                  <a:spcPts val="2879"/>
                </a:lnSpc>
              </a:pPr>
              <a:r>
                <a:rPr lang="en-US" sz="2400" spc="165">
                  <a:solidFill>
                    <a:srgbClr val="141E8C"/>
                  </a:solidFill>
                  <a:latin typeface="Times New Roman"/>
                  <a:ea typeface="微软雅黑 Light" panose="020B0502040204020203" pitchFamily="34" charset="-122"/>
                  <a:cs typeface="Times New Roman"/>
                  <a:sym typeface="Times New Roman"/>
                </a:rPr>
                <a:t>2026.02-2026.04：</a:t>
              </a:r>
              <a:r>
                <a:rPr lang="zh-CN" altLang="en-US" sz="2400" spc="165">
                  <a:solidFill>
                    <a:srgbClr val="141E8C"/>
                  </a:solidFill>
                  <a:latin typeface="Times New Roman"/>
                  <a:ea typeface="微软雅黑 Light" panose="020B0502040204020203" pitchFamily="34" charset="-122"/>
                  <a:cs typeface="Times New Roman"/>
                  <a:sym typeface="Times New Roman"/>
                </a:rPr>
                <a:t>完成核心实验，优化模型性能与鲁棒性验证，撰写论文初稿</a:t>
              </a:r>
              <a:endParaRPr lang="en-US" sz="2400" spc="165">
                <a:solidFill>
                  <a:srgbClr val="404040"/>
                </a:solidFill>
                <a:latin typeface="Times New Roman"/>
                <a:ea typeface="微软雅黑 Light" panose="020B0502040204020203" pitchFamily="34" charset="-122"/>
                <a:cs typeface="Times New Roman"/>
                <a:sym typeface="Times New Roman"/>
              </a:endParaRPr>
            </a:p>
          </p:txBody>
        </p:sp>
      </p:grpSp>
      <p:grpSp>
        <p:nvGrpSpPr>
          <p:cNvPr id="28" name="Group 28"/>
          <p:cNvGrpSpPr/>
          <p:nvPr/>
        </p:nvGrpSpPr>
        <p:grpSpPr>
          <a:xfrm>
            <a:off x="3473959" y="5230961"/>
            <a:ext cx="320166" cy="320166"/>
            <a:chOff x="0" y="0"/>
            <a:chExt cx="426888" cy="426888"/>
          </a:xfrm>
        </p:grpSpPr>
        <p:sp>
          <p:nvSpPr>
            <p:cNvPr id="29" name="Freeform 29"/>
            <p:cNvSpPr/>
            <p:nvPr/>
          </p:nvSpPr>
          <p:spPr>
            <a:xfrm>
              <a:off x="38100" y="38100"/>
              <a:ext cx="350647" cy="350647"/>
            </a:xfrm>
            <a:custGeom>
              <a:avLst/>
              <a:gdLst/>
              <a:ahLst/>
              <a:cxnLst/>
              <a:rect l="l" t="t" r="r" b="b"/>
              <a:pathLst>
                <a:path w="350647" h="350647">
                  <a:moveTo>
                    <a:pt x="0" y="175387"/>
                  </a:moveTo>
                  <a:cubicBezTo>
                    <a:pt x="0" y="78486"/>
                    <a:pt x="78486" y="0"/>
                    <a:pt x="175387" y="0"/>
                  </a:cubicBezTo>
                  <a:cubicBezTo>
                    <a:pt x="272288" y="0"/>
                    <a:pt x="350647" y="78486"/>
                    <a:pt x="350647" y="175387"/>
                  </a:cubicBezTo>
                  <a:cubicBezTo>
                    <a:pt x="350647" y="272288"/>
                    <a:pt x="272161" y="350647"/>
                    <a:pt x="175387" y="350647"/>
                  </a:cubicBezTo>
                  <a:cubicBezTo>
                    <a:pt x="78613" y="350647"/>
                    <a:pt x="0" y="272161"/>
                    <a:pt x="0" y="175387"/>
                  </a:cubicBezTo>
                  <a:close/>
                </a:path>
              </a:pathLst>
            </a:custGeom>
            <a:solidFill>
              <a:srgbClr val="141E8C"/>
            </a:solidFill>
          </p:spPr>
          <p:txBody>
            <a:bodyPr/>
            <a:lstStyle/>
            <a:p>
              <a:endParaRPr lang="zh-CN" altLang="en-US"/>
            </a:p>
          </p:txBody>
        </p:sp>
        <p:sp>
          <p:nvSpPr>
            <p:cNvPr id="30" name="Freeform 30"/>
            <p:cNvSpPr/>
            <p:nvPr/>
          </p:nvSpPr>
          <p:spPr>
            <a:xfrm>
              <a:off x="0" y="0"/>
              <a:ext cx="426974" cy="426847"/>
            </a:xfrm>
            <a:custGeom>
              <a:avLst/>
              <a:gdLst/>
              <a:ahLst/>
              <a:cxnLst/>
              <a:rect l="l" t="t" r="r" b="b"/>
              <a:pathLst>
                <a:path w="426974" h="426847">
                  <a:moveTo>
                    <a:pt x="0" y="213487"/>
                  </a:moveTo>
                  <a:cubicBezTo>
                    <a:pt x="0" y="95504"/>
                    <a:pt x="95504" y="0"/>
                    <a:pt x="213487" y="0"/>
                  </a:cubicBezTo>
                  <a:lnTo>
                    <a:pt x="213487" y="38100"/>
                  </a:lnTo>
                  <a:lnTo>
                    <a:pt x="213487" y="0"/>
                  </a:lnTo>
                  <a:cubicBezTo>
                    <a:pt x="331343" y="0"/>
                    <a:pt x="426974" y="95504"/>
                    <a:pt x="426974" y="213487"/>
                  </a:cubicBezTo>
                  <a:cubicBezTo>
                    <a:pt x="426974" y="331470"/>
                    <a:pt x="331343" y="426847"/>
                    <a:pt x="213487" y="426847"/>
                  </a:cubicBezTo>
                  <a:lnTo>
                    <a:pt x="213487" y="388747"/>
                  </a:lnTo>
                  <a:lnTo>
                    <a:pt x="213487" y="426847"/>
                  </a:lnTo>
                  <a:cubicBezTo>
                    <a:pt x="95504" y="426847"/>
                    <a:pt x="0" y="331343"/>
                    <a:pt x="0" y="213487"/>
                  </a:cubicBezTo>
                  <a:lnTo>
                    <a:pt x="38100" y="213487"/>
                  </a:lnTo>
                  <a:lnTo>
                    <a:pt x="72136" y="230505"/>
                  </a:lnTo>
                  <a:cubicBezTo>
                    <a:pt x="64262" y="246253"/>
                    <a:pt x="46482" y="254635"/>
                    <a:pt x="29337" y="250571"/>
                  </a:cubicBezTo>
                  <a:cubicBezTo>
                    <a:pt x="12192" y="246507"/>
                    <a:pt x="0" y="231140"/>
                    <a:pt x="0" y="213487"/>
                  </a:cubicBezTo>
                  <a:moveTo>
                    <a:pt x="76200" y="213487"/>
                  </a:moveTo>
                  <a:lnTo>
                    <a:pt x="38100" y="213487"/>
                  </a:lnTo>
                  <a:lnTo>
                    <a:pt x="4064" y="196342"/>
                  </a:lnTo>
                  <a:cubicBezTo>
                    <a:pt x="11938" y="180594"/>
                    <a:pt x="29718" y="172212"/>
                    <a:pt x="46863" y="176276"/>
                  </a:cubicBezTo>
                  <a:cubicBezTo>
                    <a:pt x="64008" y="180340"/>
                    <a:pt x="76200" y="195834"/>
                    <a:pt x="76200" y="213487"/>
                  </a:cubicBezTo>
                  <a:cubicBezTo>
                    <a:pt x="76200" y="289306"/>
                    <a:pt x="137668" y="350774"/>
                    <a:pt x="213487" y="350774"/>
                  </a:cubicBezTo>
                  <a:cubicBezTo>
                    <a:pt x="289306" y="350774"/>
                    <a:pt x="350774" y="289306"/>
                    <a:pt x="350774" y="213487"/>
                  </a:cubicBezTo>
                  <a:lnTo>
                    <a:pt x="388874" y="213487"/>
                  </a:lnTo>
                  <a:lnTo>
                    <a:pt x="350774" y="213487"/>
                  </a:lnTo>
                  <a:cubicBezTo>
                    <a:pt x="350647" y="137668"/>
                    <a:pt x="289179" y="76200"/>
                    <a:pt x="213487" y="76200"/>
                  </a:cubicBezTo>
                  <a:lnTo>
                    <a:pt x="213487" y="38100"/>
                  </a:lnTo>
                  <a:lnTo>
                    <a:pt x="213487" y="76200"/>
                  </a:lnTo>
                  <a:cubicBezTo>
                    <a:pt x="137668" y="76200"/>
                    <a:pt x="76200" y="137668"/>
                    <a:pt x="76200" y="213487"/>
                  </a:cubicBezTo>
                  <a:close/>
                </a:path>
              </a:pathLst>
            </a:custGeom>
            <a:solidFill>
              <a:srgbClr val="FFFFFF"/>
            </a:solidFill>
          </p:spPr>
          <p:txBody>
            <a:bodyPr/>
            <a:lstStyle/>
            <a:p>
              <a:endParaRPr lang="zh-CN" altLang="en-US"/>
            </a:p>
          </p:txBody>
        </p:sp>
      </p:grpSp>
      <p:grpSp>
        <p:nvGrpSpPr>
          <p:cNvPr id="31" name="Group 31"/>
          <p:cNvGrpSpPr/>
          <p:nvPr/>
        </p:nvGrpSpPr>
        <p:grpSpPr>
          <a:xfrm>
            <a:off x="4114800" y="5250957"/>
            <a:ext cx="12184873" cy="505778"/>
            <a:chOff x="0" y="0"/>
            <a:chExt cx="16246498" cy="674370"/>
          </a:xfrm>
        </p:grpSpPr>
        <p:sp>
          <p:nvSpPr>
            <p:cNvPr id="32" name="Freeform 32"/>
            <p:cNvSpPr/>
            <p:nvPr/>
          </p:nvSpPr>
          <p:spPr>
            <a:xfrm>
              <a:off x="0" y="0"/>
              <a:ext cx="16246498" cy="674370"/>
            </a:xfrm>
            <a:custGeom>
              <a:avLst/>
              <a:gdLst/>
              <a:ahLst/>
              <a:cxnLst/>
              <a:rect l="l" t="t" r="r" b="b"/>
              <a:pathLst>
                <a:path w="16246498" h="674370">
                  <a:moveTo>
                    <a:pt x="0" y="0"/>
                  </a:moveTo>
                  <a:lnTo>
                    <a:pt x="16246498" y="0"/>
                  </a:lnTo>
                  <a:lnTo>
                    <a:pt x="16246498" y="674370"/>
                  </a:lnTo>
                  <a:lnTo>
                    <a:pt x="0" y="674370"/>
                  </a:lnTo>
                  <a:close/>
                </a:path>
              </a:pathLst>
            </a:custGeom>
            <a:solidFill>
              <a:srgbClr val="000000">
                <a:alpha val="0"/>
              </a:srgbClr>
            </a:solidFill>
          </p:spPr>
          <p:txBody>
            <a:bodyPr/>
            <a:lstStyle/>
            <a:p>
              <a:endParaRPr lang="zh-CN" altLang="en-US"/>
            </a:p>
          </p:txBody>
        </p:sp>
        <p:sp>
          <p:nvSpPr>
            <p:cNvPr id="33" name="TextBox 33"/>
            <p:cNvSpPr txBox="1"/>
            <p:nvPr/>
          </p:nvSpPr>
          <p:spPr>
            <a:xfrm>
              <a:off x="0" y="-47625"/>
              <a:ext cx="16246498" cy="721995"/>
            </a:xfrm>
            <a:prstGeom prst="rect">
              <a:avLst/>
            </a:prstGeom>
          </p:spPr>
          <p:txBody>
            <a:bodyPr lIns="0" tIns="0" rIns="0" bIns="0" rtlCol="0" anchor="t"/>
            <a:lstStyle/>
            <a:p>
              <a:pPr algn="l">
                <a:lnSpc>
                  <a:spcPts val="2879"/>
                </a:lnSpc>
              </a:pPr>
              <a:r>
                <a:rPr lang="en-US" altLang="zh-CN" sz="2400" spc="165">
                  <a:solidFill>
                    <a:srgbClr val="141E8C"/>
                  </a:solidFill>
                  <a:latin typeface="Times New Roman"/>
                  <a:ea typeface="微软雅黑 Light" panose="020B0502040204020203" pitchFamily="34" charset="-122"/>
                  <a:cs typeface="Times New Roman"/>
                  <a:sym typeface="Times New Roman"/>
                </a:rPr>
                <a:t>2026.05-2026.07</a:t>
              </a:r>
              <a:r>
                <a:rPr lang="en-US" sz="2400" spc="165">
                  <a:solidFill>
                    <a:srgbClr val="141E8C"/>
                  </a:solidFill>
                  <a:latin typeface="Times New Roman"/>
                  <a:ea typeface="微软雅黑 Light" panose="020B0502040204020203" pitchFamily="34" charset="-122"/>
                  <a:cs typeface="Times New Roman"/>
                  <a:sym typeface="Times New Roman"/>
                </a:rPr>
                <a:t>：</a:t>
              </a:r>
              <a:r>
                <a:rPr lang="zh-CN" altLang="en-US" sz="2400" spc="165">
                  <a:solidFill>
                    <a:srgbClr val="141E8C"/>
                  </a:solidFill>
                  <a:latin typeface="Times New Roman"/>
                  <a:ea typeface="微软雅黑 Light" panose="020B0502040204020203" pitchFamily="34" charset="-122"/>
                  <a:cs typeface="Times New Roman"/>
                  <a:sym typeface="Times New Roman"/>
                </a:rPr>
                <a:t>	深入优化模型结构，进行全面消融实验与分析</a:t>
              </a:r>
              <a:endParaRPr lang="en-US" sz="2400" spc="165">
                <a:solidFill>
                  <a:srgbClr val="404040"/>
                </a:solidFill>
                <a:latin typeface="Times New Roman"/>
                <a:ea typeface="微软雅黑 Light" panose="020B0502040204020203" pitchFamily="34" charset="-122"/>
                <a:cs typeface="Times New Roman"/>
                <a:sym typeface="Times New Roman"/>
              </a:endParaRPr>
            </a:p>
          </p:txBody>
        </p:sp>
      </p:grpSp>
      <p:sp>
        <p:nvSpPr>
          <p:cNvPr id="44" name="Freeform 44"/>
          <p:cNvSpPr/>
          <p:nvPr/>
        </p:nvSpPr>
        <p:spPr>
          <a:xfrm>
            <a:off x="3212820" y="7142070"/>
            <a:ext cx="11862360" cy="1906583"/>
          </a:xfrm>
          <a:custGeom>
            <a:avLst/>
            <a:gdLst/>
            <a:ahLst/>
            <a:cxnLst/>
            <a:rect l="l" t="t" r="r" b="b"/>
            <a:pathLst>
              <a:path w="15398750" h="1951990">
                <a:moveTo>
                  <a:pt x="0" y="0"/>
                </a:moveTo>
                <a:lnTo>
                  <a:pt x="15398750" y="0"/>
                </a:lnTo>
                <a:lnTo>
                  <a:pt x="15398750" y="1951990"/>
                </a:lnTo>
                <a:lnTo>
                  <a:pt x="0" y="1951990"/>
                </a:lnTo>
                <a:close/>
              </a:path>
            </a:pathLst>
          </a:custGeom>
          <a:solidFill>
            <a:srgbClr val="000000">
              <a:alpha val="0"/>
            </a:srgbClr>
          </a:solidFill>
        </p:spPr>
        <p:txBody>
          <a:bodyPr/>
          <a:lstStyle/>
          <a:p>
            <a:pPr marL="342900" indent="-342900">
              <a:buFontTx/>
              <a:buAutoNum type="arabicPeriod"/>
            </a:pPr>
            <a:r>
              <a:rPr lang="zh-CN" altLang="en-US" sz="2400">
                <a:latin typeface="+mn-ea"/>
                <a:cs typeface="Times New Roman" panose="02020603050405020304" pitchFamily="18" charset="0"/>
              </a:rPr>
              <a:t>工作实践经验与科研基础：曾经担任后端开发和</a:t>
            </a:r>
            <a:r>
              <a:rPr lang="en-US" altLang="zh-CN" sz="2400">
                <a:latin typeface="+mn-ea"/>
                <a:cs typeface="Times New Roman" panose="02020603050405020304" pitchFamily="18" charset="0"/>
              </a:rPr>
              <a:t>ai</a:t>
            </a:r>
            <a:r>
              <a:rPr lang="zh-CN" altLang="en-US" sz="2400">
                <a:latin typeface="+mn-ea"/>
                <a:cs typeface="Times New Roman" panose="02020603050405020304" pitchFamily="18" charset="0"/>
              </a:rPr>
              <a:t>产品经理的职务。这些经历不仅锻炼了我的代码能力，也让我更深刻的理解应用课题的重要性。</a:t>
            </a:r>
            <a:endParaRPr lang="en-US" altLang="zh-CN" sz="2400">
              <a:latin typeface="Times New Roman" panose="02020603050405020304" pitchFamily="18" charset="0"/>
              <a:cs typeface="Times New Roman" panose="02020603050405020304" pitchFamily="18" charset="0"/>
            </a:endParaRPr>
          </a:p>
          <a:p>
            <a:pPr marL="342900" indent="-342900">
              <a:buFontTx/>
              <a:buAutoNum type="arabicPeriod"/>
            </a:pPr>
            <a:endParaRPr lang="en-US" altLang="zh-CN" sz="2400">
              <a:latin typeface="+mn-ea"/>
              <a:cs typeface="Times New Roman" panose="02020603050405020304" pitchFamily="18" charset="0"/>
            </a:endParaRPr>
          </a:p>
          <a:p>
            <a:pPr marL="342900" indent="-342900">
              <a:buAutoNum type="arabicPeriod"/>
            </a:pPr>
            <a:r>
              <a:rPr lang="zh-CN" altLang="en-US" sz="2400">
                <a:latin typeface="+mn-ea"/>
                <a:cs typeface="Times New Roman" panose="02020603050405020304" pitchFamily="18" charset="0"/>
              </a:rPr>
              <a:t>硕士阶段的方向共性：我在硕士研究的区块链多链架构与联邦学习都属于分布式系统架构，本质上都是对复杂异构系统中的知识进行抽象表达并融合的过程。</a:t>
            </a:r>
            <a:endParaRPr lang="en-US" altLang="zh-CN" sz="2400">
              <a:latin typeface="+mn-ea"/>
              <a:cs typeface="Times New Roman" panose="02020603050405020304" pitchFamily="18" charset="0"/>
            </a:endParaRPr>
          </a:p>
          <a:p>
            <a:endParaRPr lang="en-US" altLang="zh-CN" sz="2400">
              <a:latin typeface="+mn-ea"/>
              <a:cs typeface="Times New Roman" panose="02020603050405020304" pitchFamily="18" charset="0"/>
            </a:endParaRPr>
          </a:p>
        </p:txBody>
      </p:sp>
      <p:grpSp>
        <p:nvGrpSpPr>
          <p:cNvPr id="46" name="Group 46"/>
          <p:cNvGrpSpPr/>
          <p:nvPr/>
        </p:nvGrpSpPr>
        <p:grpSpPr>
          <a:xfrm>
            <a:off x="0" y="1376559"/>
            <a:ext cx="2105247" cy="8910440"/>
            <a:chOff x="0" y="0"/>
            <a:chExt cx="2806996" cy="11880586"/>
          </a:xfrm>
        </p:grpSpPr>
        <p:sp>
          <p:nvSpPr>
            <p:cNvPr id="47" name="Freeform 47"/>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grpSp>
        <p:nvGrpSpPr>
          <p:cNvPr id="48" name="Group 48"/>
          <p:cNvGrpSpPr/>
          <p:nvPr/>
        </p:nvGrpSpPr>
        <p:grpSpPr>
          <a:xfrm>
            <a:off x="1" y="7615626"/>
            <a:ext cx="2105247" cy="700803"/>
            <a:chOff x="0" y="0"/>
            <a:chExt cx="2806996" cy="934404"/>
          </a:xfrm>
        </p:grpSpPr>
        <p:sp>
          <p:nvSpPr>
            <p:cNvPr id="49" name="Freeform 49"/>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grpSp>
        <p:nvGrpSpPr>
          <p:cNvPr id="52" name="Group 52"/>
          <p:cNvGrpSpPr/>
          <p:nvPr/>
        </p:nvGrpSpPr>
        <p:grpSpPr>
          <a:xfrm>
            <a:off x="267222" y="5228277"/>
            <a:ext cx="1638249" cy="542925"/>
            <a:chOff x="0" y="0"/>
            <a:chExt cx="2184332" cy="723900"/>
          </a:xfrm>
        </p:grpSpPr>
        <p:sp>
          <p:nvSpPr>
            <p:cNvPr id="53" name="Freeform 53"/>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54" name="TextBox 54"/>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科研经历</a:t>
              </a:r>
            </a:p>
          </p:txBody>
        </p:sp>
      </p:grpSp>
      <p:grpSp>
        <p:nvGrpSpPr>
          <p:cNvPr id="55" name="Group 55"/>
          <p:cNvGrpSpPr/>
          <p:nvPr/>
        </p:nvGrpSpPr>
        <p:grpSpPr>
          <a:xfrm>
            <a:off x="267222" y="7686708"/>
            <a:ext cx="1638249" cy="542925"/>
            <a:chOff x="0" y="0"/>
            <a:chExt cx="2184332" cy="723900"/>
          </a:xfrm>
        </p:grpSpPr>
        <p:sp>
          <p:nvSpPr>
            <p:cNvPr id="56" name="Freeform 56"/>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57" name="TextBox 57"/>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博士规划</a:t>
              </a:r>
            </a:p>
          </p:txBody>
        </p:sp>
      </p:grpSp>
      <p:grpSp>
        <p:nvGrpSpPr>
          <p:cNvPr id="58" name="Group 58"/>
          <p:cNvGrpSpPr/>
          <p:nvPr/>
        </p:nvGrpSpPr>
        <p:grpSpPr>
          <a:xfrm>
            <a:off x="267222" y="2704350"/>
            <a:ext cx="1638249" cy="516391"/>
            <a:chOff x="0" y="0"/>
            <a:chExt cx="2184332" cy="688522"/>
          </a:xfrm>
        </p:grpSpPr>
        <p:sp>
          <p:nvSpPr>
            <p:cNvPr id="59" name="Freeform 59"/>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60" name="TextBox 60"/>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个人简介</a:t>
              </a:r>
            </a:p>
          </p:txBody>
        </p:sp>
      </p:grpSp>
      <p:grpSp>
        <p:nvGrpSpPr>
          <p:cNvPr id="72" name="Group 15"/>
          <p:cNvGrpSpPr/>
          <p:nvPr/>
        </p:nvGrpSpPr>
        <p:grpSpPr>
          <a:xfrm>
            <a:off x="2892589" y="6418831"/>
            <a:ext cx="2908959" cy="184429"/>
            <a:chOff x="0" y="0"/>
            <a:chExt cx="5591592" cy="1132187"/>
          </a:xfrm>
        </p:grpSpPr>
        <p:sp>
          <p:nvSpPr>
            <p:cNvPr id="73" name="Freeform 16"/>
            <p:cNvSpPr/>
            <p:nvPr/>
          </p:nvSpPr>
          <p:spPr>
            <a:xfrm>
              <a:off x="0" y="0"/>
              <a:ext cx="5518356" cy="920750"/>
            </a:xfrm>
            <a:custGeom>
              <a:avLst/>
              <a:gdLst/>
              <a:ahLst/>
              <a:cxnLst/>
              <a:rect l="l" t="t" r="r" b="b"/>
              <a:pathLst>
                <a:path w="5518356" h="920750">
                  <a:moveTo>
                    <a:pt x="0" y="0"/>
                  </a:moveTo>
                  <a:lnTo>
                    <a:pt x="5518356" y="0"/>
                  </a:lnTo>
                  <a:lnTo>
                    <a:pt x="5518356" y="920750"/>
                  </a:lnTo>
                  <a:lnTo>
                    <a:pt x="0" y="920750"/>
                  </a:lnTo>
                  <a:close/>
                </a:path>
              </a:pathLst>
            </a:custGeom>
            <a:solidFill>
              <a:srgbClr val="000000">
                <a:alpha val="0"/>
              </a:srgbClr>
            </a:solidFill>
          </p:spPr>
          <p:txBody>
            <a:bodyPr/>
            <a:lstStyle/>
            <a:p>
              <a:endParaRPr lang="zh-CN" altLang="en-US"/>
            </a:p>
          </p:txBody>
        </p:sp>
        <p:sp>
          <p:nvSpPr>
            <p:cNvPr id="74" name="TextBox 17"/>
            <p:cNvSpPr txBox="1"/>
            <p:nvPr/>
          </p:nvSpPr>
          <p:spPr>
            <a:xfrm>
              <a:off x="73236" y="125712"/>
              <a:ext cx="5518356" cy="1006475"/>
            </a:xfrm>
            <a:prstGeom prst="rect">
              <a:avLst/>
            </a:prstGeom>
          </p:spPr>
          <p:txBody>
            <a:bodyPr lIns="0" tIns="0" rIns="0" bIns="0" rtlCol="0" anchor="t"/>
            <a:lstStyle/>
            <a:p>
              <a:pPr marL="542925" lvl="1" indent="-271462" algn="l">
                <a:lnSpc>
                  <a:spcPts val="4320"/>
                </a:lnSpc>
                <a:buFont typeface="Arial"/>
                <a:buChar char="•"/>
              </a:pPr>
              <a:r>
                <a:rPr lang="zh-CN" altLang="en-US" sz="3000" b="1" spc="179">
                  <a:solidFill>
                    <a:srgbClr val="141E8C"/>
                  </a:solidFill>
                  <a:latin typeface="Arimo Bold"/>
                  <a:ea typeface="微软雅黑 Light" panose="020B0502040204020203" pitchFamily="34" charset="-122"/>
                  <a:cs typeface="Arimo Bold"/>
                  <a:sym typeface="Arimo Bold"/>
                </a:rPr>
                <a:t>现有条件</a:t>
              </a:r>
              <a:endParaRPr lang="en-US" sz="3000" b="1" spc="179">
                <a:solidFill>
                  <a:srgbClr val="141E8C"/>
                </a:solidFill>
                <a:latin typeface="Arimo Bold"/>
                <a:ea typeface="Arimo Bold"/>
                <a:cs typeface="Arimo Bold"/>
                <a:sym typeface="Arimo Bold"/>
              </a:endParaRPr>
            </a:p>
          </p:txBody>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3" name="Group 3"/>
          <p:cNvGrpSpPr/>
          <p:nvPr/>
        </p:nvGrpSpPr>
        <p:grpSpPr>
          <a:xfrm>
            <a:off x="2743200" y="574840"/>
            <a:ext cx="16084210" cy="690562"/>
            <a:chOff x="0" y="0"/>
            <a:chExt cx="21445614" cy="920750"/>
          </a:xfrm>
        </p:grpSpPr>
        <p:sp>
          <p:nvSpPr>
            <p:cNvPr id="4" name="Freeform 4"/>
            <p:cNvSpPr/>
            <p:nvPr/>
          </p:nvSpPr>
          <p:spPr>
            <a:xfrm>
              <a:off x="0"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5" name="TextBox 5"/>
            <p:cNvSpPr txBox="1"/>
            <p:nvPr/>
          </p:nvSpPr>
          <p:spPr>
            <a:xfrm>
              <a:off x="0" y="-28575"/>
              <a:ext cx="21445614" cy="949325"/>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3.2 总体规划</a:t>
              </a:r>
            </a:p>
          </p:txBody>
        </p:sp>
      </p:grpSp>
      <p:grpSp>
        <p:nvGrpSpPr>
          <p:cNvPr id="6" name="Group 6"/>
          <p:cNvGrpSpPr/>
          <p:nvPr/>
        </p:nvGrpSpPr>
        <p:grpSpPr>
          <a:xfrm>
            <a:off x="2922270" y="5879782"/>
            <a:ext cx="3017520" cy="4041457"/>
            <a:chOff x="0" y="0"/>
            <a:chExt cx="4023360" cy="5388610"/>
          </a:xfrm>
        </p:grpSpPr>
        <p:sp>
          <p:nvSpPr>
            <p:cNvPr id="7" name="Freeform 7"/>
            <p:cNvSpPr/>
            <p:nvPr/>
          </p:nvSpPr>
          <p:spPr>
            <a:xfrm>
              <a:off x="0" y="0"/>
              <a:ext cx="4023360" cy="5388610"/>
            </a:xfrm>
            <a:custGeom>
              <a:avLst/>
              <a:gdLst/>
              <a:ahLst/>
              <a:cxnLst/>
              <a:rect l="l" t="t" r="r" b="b"/>
              <a:pathLst>
                <a:path w="4023360" h="5388610">
                  <a:moveTo>
                    <a:pt x="0" y="0"/>
                  </a:moveTo>
                  <a:lnTo>
                    <a:pt x="4023360" y="0"/>
                  </a:lnTo>
                  <a:lnTo>
                    <a:pt x="4023360" y="5388610"/>
                  </a:lnTo>
                  <a:lnTo>
                    <a:pt x="0" y="5388610"/>
                  </a:lnTo>
                  <a:close/>
                </a:path>
              </a:pathLst>
            </a:custGeom>
            <a:solidFill>
              <a:srgbClr val="000000">
                <a:alpha val="0"/>
              </a:srgbClr>
            </a:solidFill>
          </p:spPr>
          <p:txBody>
            <a:bodyPr/>
            <a:lstStyle/>
            <a:p>
              <a:endParaRPr lang="zh-CN" altLang="en-US"/>
            </a:p>
          </p:txBody>
        </p:sp>
        <p:sp>
          <p:nvSpPr>
            <p:cNvPr id="8" name="TextBox 8"/>
            <p:cNvSpPr txBox="1"/>
            <p:nvPr/>
          </p:nvSpPr>
          <p:spPr>
            <a:xfrm>
              <a:off x="0" y="-190500"/>
              <a:ext cx="4023360" cy="5579110"/>
            </a:xfrm>
            <a:prstGeom prst="rect">
              <a:avLst/>
            </a:prstGeom>
          </p:spPr>
          <p:txBody>
            <a:bodyPr lIns="0" tIns="0" rIns="0" bIns="0" rtlCol="0" anchor="t"/>
            <a:lstStyle/>
            <a:p>
              <a:pPr algn="ctr">
                <a:lnSpc>
                  <a:spcPts val="5400"/>
                </a:lnSpc>
              </a:pPr>
              <a:r>
                <a:rPr lang="en-US" sz="3000" b="1" spc="179">
                  <a:solidFill>
                    <a:srgbClr val="141E8C"/>
                  </a:solidFill>
                  <a:latin typeface="Arimo Bold"/>
                  <a:ea typeface="Arimo Bold"/>
                  <a:cs typeface="Arimo Bold"/>
                  <a:sym typeface="Arimo Bold"/>
                </a:rPr>
                <a:t>入学前&amp;博一</a:t>
              </a:r>
            </a:p>
            <a:p>
              <a:pPr algn="l">
                <a:lnSpc>
                  <a:spcPts val="3456"/>
                </a:lnSpc>
              </a:pPr>
              <a:r>
                <a:rPr lang="en-US" sz="2400" spc="180">
                  <a:solidFill>
                    <a:srgbClr val="404040"/>
                  </a:solidFill>
                  <a:latin typeface="Arimo"/>
                  <a:ea typeface="Arimo"/>
                  <a:cs typeface="Arimo"/>
                  <a:sym typeface="Arimo"/>
                </a:rPr>
                <a:t>制定详实的研究计划，储备理论知识、方法技能；按计划开展研究，争取完成1篇科研论文的撰写、投稿及发表。</a:t>
              </a:r>
            </a:p>
          </p:txBody>
        </p:sp>
      </p:grpSp>
      <p:grpSp>
        <p:nvGrpSpPr>
          <p:cNvPr id="9" name="Group 9"/>
          <p:cNvGrpSpPr/>
          <p:nvPr/>
        </p:nvGrpSpPr>
        <p:grpSpPr>
          <a:xfrm>
            <a:off x="6729412" y="4083367"/>
            <a:ext cx="3017520" cy="4484370"/>
            <a:chOff x="0" y="0"/>
            <a:chExt cx="4023360" cy="5979160"/>
          </a:xfrm>
        </p:grpSpPr>
        <p:sp>
          <p:nvSpPr>
            <p:cNvPr id="10" name="Freeform 10"/>
            <p:cNvSpPr/>
            <p:nvPr/>
          </p:nvSpPr>
          <p:spPr>
            <a:xfrm>
              <a:off x="0" y="0"/>
              <a:ext cx="4023360" cy="5979160"/>
            </a:xfrm>
            <a:custGeom>
              <a:avLst/>
              <a:gdLst/>
              <a:ahLst/>
              <a:cxnLst/>
              <a:rect l="l" t="t" r="r" b="b"/>
              <a:pathLst>
                <a:path w="4023360" h="5979160">
                  <a:moveTo>
                    <a:pt x="0" y="0"/>
                  </a:moveTo>
                  <a:lnTo>
                    <a:pt x="4023360" y="0"/>
                  </a:lnTo>
                  <a:lnTo>
                    <a:pt x="4023360" y="5979160"/>
                  </a:lnTo>
                  <a:lnTo>
                    <a:pt x="0" y="5979160"/>
                  </a:lnTo>
                  <a:close/>
                </a:path>
              </a:pathLst>
            </a:custGeom>
            <a:solidFill>
              <a:srgbClr val="000000">
                <a:alpha val="0"/>
              </a:srgbClr>
            </a:solidFill>
          </p:spPr>
          <p:txBody>
            <a:bodyPr/>
            <a:lstStyle/>
            <a:p>
              <a:endParaRPr lang="zh-CN" altLang="en-US"/>
            </a:p>
          </p:txBody>
        </p:sp>
        <p:sp>
          <p:nvSpPr>
            <p:cNvPr id="11" name="TextBox 11"/>
            <p:cNvSpPr txBox="1"/>
            <p:nvPr/>
          </p:nvSpPr>
          <p:spPr>
            <a:xfrm>
              <a:off x="0" y="-190500"/>
              <a:ext cx="4023360" cy="6169660"/>
            </a:xfrm>
            <a:prstGeom prst="rect">
              <a:avLst/>
            </a:prstGeom>
          </p:spPr>
          <p:txBody>
            <a:bodyPr lIns="0" tIns="0" rIns="0" bIns="0" rtlCol="0" anchor="t"/>
            <a:lstStyle/>
            <a:p>
              <a:pPr algn="ctr">
                <a:lnSpc>
                  <a:spcPts val="5400"/>
                </a:lnSpc>
              </a:pPr>
              <a:r>
                <a:rPr lang="en-US" sz="3000" b="1" spc="179" err="1">
                  <a:solidFill>
                    <a:srgbClr val="141E8C"/>
                  </a:solidFill>
                  <a:latin typeface="Arimo Bold"/>
                  <a:ea typeface="Arimo Bold"/>
                  <a:cs typeface="Arimo Bold"/>
                  <a:sym typeface="Arimo Bold"/>
                </a:rPr>
                <a:t>博二</a:t>
              </a:r>
              <a:endParaRPr lang="en-US" sz="3000" b="1" spc="179">
                <a:solidFill>
                  <a:srgbClr val="141E8C"/>
                </a:solidFill>
                <a:latin typeface="Arimo Bold"/>
                <a:ea typeface="Arimo Bold"/>
                <a:cs typeface="Arimo Bold"/>
                <a:sym typeface="Arimo Bold"/>
              </a:endParaRPr>
            </a:p>
            <a:p>
              <a:pPr algn="l">
                <a:lnSpc>
                  <a:spcPts val="3456"/>
                </a:lnSpc>
              </a:pPr>
              <a:r>
                <a:rPr lang="en-US" sz="2400" spc="180">
                  <a:solidFill>
                    <a:srgbClr val="404040"/>
                  </a:solidFill>
                  <a:latin typeface="Arimo"/>
                  <a:ea typeface="Arimo"/>
                  <a:cs typeface="Arimo"/>
                  <a:sym typeface="Arimo"/>
                </a:rPr>
                <a:t>确定毕业论文选题、研究内容及研究思路，准备开题相关工作。全身心投入论文的撰写、投稿与修改工作，完成1-2篇科研论文的发表。</a:t>
              </a:r>
            </a:p>
          </p:txBody>
        </p:sp>
      </p:grpSp>
      <p:grpSp>
        <p:nvGrpSpPr>
          <p:cNvPr id="12" name="Group 12"/>
          <p:cNvGrpSpPr/>
          <p:nvPr/>
        </p:nvGrpSpPr>
        <p:grpSpPr>
          <a:xfrm>
            <a:off x="10622280" y="2881312"/>
            <a:ext cx="3017520" cy="4484370"/>
            <a:chOff x="0" y="0"/>
            <a:chExt cx="4023360" cy="5979160"/>
          </a:xfrm>
        </p:grpSpPr>
        <p:sp>
          <p:nvSpPr>
            <p:cNvPr id="13" name="Freeform 13"/>
            <p:cNvSpPr/>
            <p:nvPr/>
          </p:nvSpPr>
          <p:spPr>
            <a:xfrm>
              <a:off x="0" y="0"/>
              <a:ext cx="4023360" cy="5979160"/>
            </a:xfrm>
            <a:custGeom>
              <a:avLst/>
              <a:gdLst/>
              <a:ahLst/>
              <a:cxnLst/>
              <a:rect l="l" t="t" r="r" b="b"/>
              <a:pathLst>
                <a:path w="4023360" h="5979160">
                  <a:moveTo>
                    <a:pt x="0" y="0"/>
                  </a:moveTo>
                  <a:lnTo>
                    <a:pt x="4023360" y="0"/>
                  </a:lnTo>
                  <a:lnTo>
                    <a:pt x="4023360" y="5979160"/>
                  </a:lnTo>
                  <a:lnTo>
                    <a:pt x="0" y="5979160"/>
                  </a:lnTo>
                  <a:close/>
                </a:path>
              </a:pathLst>
            </a:custGeom>
            <a:solidFill>
              <a:srgbClr val="000000">
                <a:alpha val="0"/>
              </a:srgbClr>
            </a:solidFill>
          </p:spPr>
          <p:txBody>
            <a:bodyPr/>
            <a:lstStyle/>
            <a:p>
              <a:endParaRPr lang="zh-CN" altLang="en-US"/>
            </a:p>
          </p:txBody>
        </p:sp>
        <p:sp>
          <p:nvSpPr>
            <p:cNvPr id="14" name="TextBox 14"/>
            <p:cNvSpPr txBox="1"/>
            <p:nvPr/>
          </p:nvSpPr>
          <p:spPr>
            <a:xfrm>
              <a:off x="0" y="-190500"/>
              <a:ext cx="4023360" cy="6169660"/>
            </a:xfrm>
            <a:prstGeom prst="rect">
              <a:avLst/>
            </a:prstGeom>
          </p:spPr>
          <p:txBody>
            <a:bodyPr lIns="0" tIns="0" rIns="0" bIns="0" rtlCol="0" anchor="t"/>
            <a:lstStyle/>
            <a:p>
              <a:pPr algn="ctr">
                <a:lnSpc>
                  <a:spcPts val="5400"/>
                </a:lnSpc>
              </a:pPr>
              <a:r>
                <a:rPr lang="en-US" sz="3000" b="1" spc="179" err="1">
                  <a:solidFill>
                    <a:srgbClr val="141E8C"/>
                  </a:solidFill>
                  <a:latin typeface="Arimo Bold"/>
                  <a:ea typeface="Arimo Bold"/>
                  <a:cs typeface="Arimo Bold"/>
                  <a:sym typeface="Arimo Bold"/>
                </a:rPr>
                <a:t>博三</a:t>
              </a:r>
              <a:endParaRPr lang="en-US" sz="3000" b="1" spc="179">
                <a:solidFill>
                  <a:srgbClr val="141E8C"/>
                </a:solidFill>
                <a:latin typeface="Arimo Bold"/>
                <a:ea typeface="Arimo Bold"/>
                <a:cs typeface="Arimo Bold"/>
                <a:sym typeface="Arimo Bold"/>
              </a:endParaRPr>
            </a:p>
            <a:p>
              <a:pPr algn="l">
                <a:lnSpc>
                  <a:spcPts val="3456"/>
                </a:lnSpc>
              </a:pPr>
              <a:r>
                <a:rPr lang="en-US" sz="2400" spc="180" err="1">
                  <a:solidFill>
                    <a:srgbClr val="404040"/>
                  </a:solidFill>
                  <a:latin typeface="Arimo"/>
                  <a:ea typeface="Arimo"/>
                  <a:cs typeface="Arimo"/>
                  <a:sym typeface="Arimo"/>
                </a:rPr>
                <a:t>继续论文的撰写、投稿与发表工作，力争在顶刊发表研究成果，实现毕业条件。持续整理和总结研究成果、撰写毕业论文，通过中期考核</a:t>
              </a:r>
              <a:r>
                <a:rPr lang="en-US" sz="2400" spc="180">
                  <a:solidFill>
                    <a:srgbClr val="404040"/>
                  </a:solidFill>
                  <a:latin typeface="Arimo"/>
                  <a:ea typeface="Arimo"/>
                  <a:cs typeface="Arimo"/>
                  <a:sym typeface="Arimo"/>
                </a:rPr>
                <a:t>。</a:t>
              </a:r>
            </a:p>
          </p:txBody>
        </p:sp>
      </p:grpSp>
      <p:grpSp>
        <p:nvGrpSpPr>
          <p:cNvPr id="15" name="Group 15"/>
          <p:cNvGrpSpPr/>
          <p:nvPr/>
        </p:nvGrpSpPr>
        <p:grpSpPr>
          <a:xfrm>
            <a:off x="14487525" y="1548765"/>
            <a:ext cx="3017520" cy="4041457"/>
            <a:chOff x="0" y="0"/>
            <a:chExt cx="4023360" cy="5388610"/>
          </a:xfrm>
        </p:grpSpPr>
        <p:sp>
          <p:nvSpPr>
            <p:cNvPr id="16" name="Freeform 16"/>
            <p:cNvSpPr/>
            <p:nvPr/>
          </p:nvSpPr>
          <p:spPr>
            <a:xfrm>
              <a:off x="0" y="0"/>
              <a:ext cx="4023360" cy="5388610"/>
            </a:xfrm>
            <a:custGeom>
              <a:avLst/>
              <a:gdLst/>
              <a:ahLst/>
              <a:cxnLst/>
              <a:rect l="l" t="t" r="r" b="b"/>
              <a:pathLst>
                <a:path w="4023360" h="5388610">
                  <a:moveTo>
                    <a:pt x="0" y="0"/>
                  </a:moveTo>
                  <a:lnTo>
                    <a:pt x="4023360" y="0"/>
                  </a:lnTo>
                  <a:lnTo>
                    <a:pt x="4023360" y="5388610"/>
                  </a:lnTo>
                  <a:lnTo>
                    <a:pt x="0" y="5388610"/>
                  </a:lnTo>
                  <a:close/>
                </a:path>
              </a:pathLst>
            </a:custGeom>
            <a:solidFill>
              <a:srgbClr val="000000">
                <a:alpha val="0"/>
              </a:srgbClr>
            </a:solidFill>
          </p:spPr>
          <p:txBody>
            <a:bodyPr/>
            <a:lstStyle/>
            <a:p>
              <a:endParaRPr lang="zh-CN" altLang="en-US"/>
            </a:p>
          </p:txBody>
        </p:sp>
        <p:sp>
          <p:nvSpPr>
            <p:cNvPr id="17" name="TextBox 17"/>
            <p:cNvSpPr txBox="1"/>
            <p:nvPr/>
          </p:nvSpPr>
          <p:spPr>
            <a:xfrm>
              <a:off x="0" y="-190500"/>
              <a:ext cx="4023360" cy="5579110"/>
            </a:xfrm>
            <a:prstGeom prst="rect">
              <a:avLst/>
            </a:prstGeom>
          </p:spPr>
          <p:txBody>
            <a:bodyPr lIns="0" tIns="0" rIns="0" bIns="0" rtlCol="0" anchor="t"/>
            <a:lstStyle/>
            <a:p>
              <a:pPr algn="ctr">
                <a:lnSpc>
                  <a:spcPts val="5400"/>
                </a:lnSpc>
              </a:pPr>
              <a:r>
                <a:rPr lang="en-US" sz="3000" b="1" spc="179" err="1">
                  <a:solidFill>
                    <a:srgbClr val="141E8C"/>
                  </a:solidFill>
                  <a:latin typeface="Arimo Bold"/>
                  <a:ea typeface="Arimo Bold"/>
                  <a:cs typeface="Arimo Bold"/>
                  <a:sym typeface="Arimo Bold"/>
                </a:rPr>
                <a:t>博四</a:t>
              </a:r>
              <a:endParaRPr lang="en-US" sz="3000" b="1" spc="179">
                <a:solidFill>
                  <a:srgbClr val="141E8C"/>
                </a:solidFill>
                <a:latin typeface="Arimo Bold"/>
                <a:ea typeface="Arimo Bold"/>
                <a:cs typeface="Arimo Bold"/>
                <a:sym typeface="Arimo Bold"/>
              </a:endParaRPr>
            </a:p>
            <a:p>
              <a:pPr algn="l">
                <a:lnSpc>
                  <a:spcPts val="3456"/>
                </a:lnSpc>
              </a:pPr>
              <a:r>
                <a:rPr lang="en-US" sz="2400" spc="180" err="1">
                  <a:solidFill>
                    <a:srgbClr val="404040"/>
                  </a:solidFill>
                  <a:latin typeface="Arimo"/>
                  <a:ea typeface="Arimo"/>
                  <a:cs typeface="Arimo"/>
                  <a:sym typeface="Arimo"/>
                </a:rPr>
                <a:t>对博士期间的研究内容进行系统、全面的总结，完成博士学位论文的撰写，通关毕业答辩，取得博士学位，顺利毕业</a:t>
              </a:r>
              <a:r>
                <a:rPr lang="en-US" sz="2400" spc="180">
                  <a:solidFill>
                    <a:srgbClr val="404040"/>
                  </a:solidFill>
                  <a:latin typeface="Arimo"/>
                  <a:ea typeface="Arimo"/>
                  <a:cs typeface="Arimo"/>
                  <a:sym typeface="Arimo"/>
                </a:rPr>
                <a:t>。</a:t>
              </a:r>
            </a:p>
          </p:txBody>
        </p:sp>
      </p:grpSp>
      <p:grpSp>
        <p:nvGrpSpPr>
          <p:cNvPr id="18" name="Group 18"/>
          <p:cNvGrpSpPr/>
          <p:nvPr/>
        </p:nvGrpSpPr>
        <p:grpSpPr>
          <a:xfrm>
            <a:off x="0" y="1376559"/>
            <a:ext cx="2105247" cy="8910440"/>
            <a:chOff x="0" y="0"/>
            <a:chExt cx="2806996" cy="11880586"/>
          </a:xfrm>
        </p:grpSpPr>
        <p:sp>
          <p:nvSpPr>
            <p:cNvPr id="19" name="Freeform 19"/>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grpSp>
        <p:nvGrpSpPr>
          <p:cNvPr id="20" name="Group 20"/>
          <p:cNvGrpSpPr/>
          <p:nvPr/>
        </p:nvGrpSpPr>
        <p:grpSpPr>
          <a:xfrm>
            <a:off x="1" y="7615626"/>
            <a:ext cx="2105247" cy="700803"/>
            <a:chOff x="0" y="0"/>
            <a:chExt cx="2806996" cy="934404"/>
          </a:xfrm>
        </p:grpSpPr>
        <p:sp>
          <p:nvSpPr>
            <p:cNvPr id="21" name="Freeform 21"/>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grpSp>
        <p:nvGrpSpPr>
          <p:cNvPr id="24" name="Group 24"/>
          <p:cNvGrpSpPr/>
          <p:nvPr/>
        </p:nvGrpSpPr>
        <p:grpSpPr>
          <a:xfrm>
            <a:off x="267222" y="5228277"/>
            <a:ext cx="1638249" cy="542925"/>
            <a:chOff x="0" y="0"/>
            <a:chExt cx="2184332" cy="723900"/>
          </a:xfrm>
        </p:grpSpPr>
        <p:sp>
          <p:nvSpPr>
            <p:cNvPr id="25" name="Freeform 25"/>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26" name="TextBox 26"/>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科研经历</a:t>
              </a:r>
            </a:p>
          </p:txBody>
        </p:sp>
      </p:grpSp>
      <p:grpSp>
        <p:nvGrpSpPr>
          <p:cNvPr id="27" name="Group 27"/>
          <p:cNvGrpSpPr/>
          <p:nvPr/>
        </p:nvGrpSpPr>
        <p:grpSpPr>
          <a:xfrm>
            <a:off x="267222" y="7686708"/>
            <a:ext cx="1638249" cy="542925"/>
            <a:chOff x="0" y="0"/>
            <a:chExt cx="2184332" cy="723900"/>
          </a:xfrm>
        </p:grpSpPr>
        <p:sp>
          <p:nvSpPr>
            <p:cNvPr id="28" name="Freeform 28"/>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29" name="TextBox 29"/>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博士规划</a:t>
              </a:r>
            </a:p>
          </p:txBody>
        </p:sp>
      </p:grpSp>
      <p:grpSp>
        <p:nvGrpSpPr>
          <p:cNvPr id="30" name="Group 30"/>
          <p:cNvGrpSpPr/>
          <p:nvPr/>
        </p:nvGrpSpPr>
        <p:grpSpPr>
          <a:xfrm>
            <a:off x="267222" y="2704350"/>
            <a:ext cx="1638249" cy="516391"/>
            <a:chOff x="0" y="0"/>
            <a:chExt cx="2184332" cy="688522"/>
          </a:xfrm>
        </p:grpSpPr>
        <p:sp>
          <p:nvSpPr>
            <p:cNvPr id="31" name="Freeform 31"/>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32" name="TextBox 32"/>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个人简介</a:t>
              </a:r>
            </a:p>
          </p:txBody>
        </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8200" y="2324100"/>
            <a:ext cx="16611600" cy="6527007"/>
            <a:chOff x="0" y="0"/>
            <a:chExt cx="22148800" cy="8702676"/>
          </a:xfrm>
        </p:grpSpPr>
        <p:sp>
          <p:nvSpPr>
            <p:cNvPr id="3" name="Freeform 3"/>
            <p:cNvSpPr/>
            <p:nvPr/>
          </p:nvSpPr>
          <p:spPr>
            <a:xfrm>
              <a:off x="0" y="0"/>
              <a:ext cx="21031200" cy="8702676"/>
            </a:xfrm>
            <a:custGeom>
              <a:avLst/>
              <a:gdLst/>
              <a:ahLst/>
              <a:cxnLst/>
              <a:rect l="l" t="t" r="r" b="b"/>
              <a:pathLst>
                <a:path w="21031200" h="8702676">
                  <a:moveTo>
                    <a:pt x="0" y="0"/>
                  </a:moveTo>
                  <a:lnTo>
                    <a:pt x="21031200" y="0"/>
                  </a:lnTo>
                  <a:lnTo>
                    <a:pt x="21031200" y="8702676"/>
                  </a:lnTo>
                  <a:lnTo>
                    <a:pt x="0" y="8702676"/>
                  </a:lnTo>
                  <a:close/>
                </a:path>
              </a:pathLst>
            </a:custGeom>
            <a:solidFill>
              <a:srgbClr val="000000">
                <a:alpha val="0"/>
              </a:srgbClr>
            </a:solidFill>
          </p:spPr>
          <p:txBody>
            <a:bodyPr/>
            <a:lstStyle/>
            <a:p>
              <a:pPr>
                <a:lnSpc>
                  <a:spcPts val="2880"/>
                </a:lnSpc>
              </a:pPr>
              <a:endParaRPr lang="zh-CN" altLang="en-US"/>
            </a:p>
          </p:txBody>
        </p:sp>
        <p:sp>
          <p:nvSpPr>
            <p:cNvPr id="4" name="TextBox 4"/>
            <p:cNvSpPr txBox="1"/>
            <p:nvPr/>
          </p:nvSpPr>
          <p:spPr>
            <a:xfrm>
              <a:off x="0" y="28575"/>
              <a:ext cx="22148800" cy="8674101"/>
            </a:xfrm>
            <a:prstGeom prst="rect">
              <a:avLst/>
            </a:prstGeom>
          </p:spPr>
          <p:txBody>
            <a:bodyPr lIns="0" tIns="0" rIns="0" bIns="0" rtlCol="0" anchor="t"/>
            <a:lstStyle/>
            <a:p>
              <a:pPr indent="-457200">
                <a:lnSpc>
                  <a:spcPts val="2880"/>
                </a:lnSpc>
                <a:buNone/>
              </a:pPr>
              <a:r>
                <a:rPr lang="en-GB" altLang="zh-CN" sz="2400">
                  <a:latin typeface="Times New Roman" panose="02020603050405020304" pitchFamily="18" charset="0"/>
                  <a:cs typeface="Times New Roman" panose="02020603050405020304" pitchFamily="18" charset="0"/>
                </a:rPr>
                <a:t>Chen, J., &amp; Zhang, A. (2024). </a:t>
              </a:r>
              <a:r>
                <a:rPr lang="en-GB" altLang="zh-CN" sz="2400" i="1">
                  <a:latin typeface="Times New Roman" panose="02020603050405020304" pitchFamily="18" charset="0"/>
                  <a:cs typeface="Times New Roman" panose="02020603050405020304" pitchFamily="18" charset="0"/>
                </a:rPr>
                <a:t>FedMBridge: Bridgeable multimodal federated learning</a:t>
              </a:r>
              <a:r>
                <a:rPr lang="en-GB" altLang="zh-CN" sz="2400">
                  <a:latin typeface="Times New Roman" panose="02020603050405020304" pitchFamily="18" charset="0"/>
                  <a:cs typeface="Times New Roman" panose="02020603050405020304" pitchFamily="18" charset="0"/>
                </a:rPr>
                <a:t>. In </a:t>
              </a:r>
              <a:r>
                <a:rPr lang="en-GB" altLang="zh-CN" sz="2400" i="1">
                  <a:latin typeface="Times New Roman" panose="02020603050405020304" pitchFamily="18" charset="0"/>
                  <a:cs typeface="Times New Roman" panose="02020603050405020304" pitchFamily="18" charset="0"/>
                </a:rPr>
                <a:t>Proceedings of the 41st International Conference on Machine Learning (ICML)</a:t>
              </a:r>
              <a:r>
                <a:rPr lang="en-GB" altLang="zh-CN" sz="2400">
                  <a:latin typeface="Times New Roman" panose="02020603050405020304" pitchFamily="18" charset="0"/>
                  <a:cs typeface="Times New Roman" panose="02020603050405020304" pitchFamily="18" charset="0"/>
                </a:rPr>
                <a:t>.</a:t>
              </a:r>
            </a:p>
            <a:p>
              <a:pPr indent="-457200">
                <a:lnSpc>
                  <a:spcPts val="2880"/>
                </a:lnSpc>
                <a:buNone/>
              </a:pPr>
              <a:r>
                <a:rPr lang="en-GB" altLang="zh-CN" sz="2400">
                  <a:latin typeface="Times New Roman" panose="02020603050405020304" pitchFamily="18" charset="0"/>
                  <a:cs typeface="Times New Roman" panose="02020603050405020304" pitchFamily="18" charset="0"/>
                </a:rPr>
                <a:t>Che, L., Wang, J., Zhou, Y., &amp; Ma, F. (2023). </a:t>
              </a:r>
              <a:r>
                <a:rPr lang="en-GB" altLang="zh-CN" sz="2400" i="1">
                  <a:latin typeface="Times New Roman" panose="02020603050405020304" pitchFamily="18" charset="0"/>
                  <a:cs typeface="Times New Roman" panose="02020603050405020304" pitchFamily="18" charset="0"/>
                </a:rPr>
                <a:t>Multimodal federated learning: A survey</a:t>
              </a:r>
              <a:r>
                <a:rPr lang="en-GB" altLang="zh-CN" sz="2400">
                  <a:latin typeface="Times New Roman" panose="02020603050405020304" pitchFamily="18" charset="0"/>
                  <a:cs typeface="Times New Roman" panose="02020603050405020304" pitchFamily="18" charset="0"/>
                </a:rPr>
                <a:t>. </a:t>
              </a:r>
              <a:r>
                <a:rPr lang="en-GB" altLang="zh-CN" sz="2400" i="1">
                  <a:latin typeface="Times New Roman" panose="02020603050405020304" pitchFamily="18" charset="0"/>
                  <a:cs typeface="Times New Roman" panose="02020603050405020304" pitchFamily="18" charset="0"/>
                </a:rPr>
                <a:t>Sensors</a:t>
              </a:r>
              <a:r>
                <a:rPr lang="en-GB" altLang="zh-CN" sz="2400">
                  <a:latin typeface="Times New Roman" panose="02020603050405020304" pitchFamily="18" charset="0"/>
                  <a:cs typeface="Times New Roman" panose="02020603050405020304" pitchFamily="18" charset="0"/>
                </a:rPr>
                <a:t>, 23(15), 6986. </a:t>
              </a:r>
              <a:r>
                <a:rPr lang="en-GB" altLang="zh-CN" sz="2400">
                  <a:latin typeface="Times New Roman" panose="02020603050405020304" pitchFamily="18" charset="0"/>
                  <a:cs typeface="Times New Roman" panose="02020603050405020304" pitchFamily="18" charset="0"/>
                  <a:hlinkClick r:id="rId2"/>
                </a:rPr>
                <a:t>https://doi.org/10.3390/s23156986</a:t>
              </a:r>
              <a:endParaRPr lang="en-GB" altLang="zh-CN" sz="2400">
                <a:latin typeface="Times New Roman" panose="02020603050405020304" pitchFamily="18" charset="0"/>
                <a:cs typeface="Times New Roman" panose="02020603050405020304" pitchFamily="18" charset="0"/>
              </a:endParaRPr>
            </a:p>
            <a:p>
              <a:pPr indent="-457200">
                <a:lnSpc>
                  <a:spcPts val="2880"/>
                </a:lnSpc>
                <a:buNone/>
              </a:pPr>
              <a:r>
                <a:rPr lang="en-GB" altLang="zh-CN" sz="2400">
                  <a:latin typeface="Times New Roman" panose="02020603050405020304" pitchFamily="18" charset="0"/>
                  <a:cs typeface="Times New Roman" panose="02020603050405020304" pitchFamily="18" charset="0"/>
                </a:rPr>
                <a:t>Hao, Y., Barnaghi, P., &amp; Haddadi, H. (2022). </a:t>
              </a:r>
              <a:r>
                <a:rPr lang="en-GB" altLang="zh-CN" sz="2400" i="1">
                  <a:latin typeface="Times New Roman" panose="02020603050405020304" pitchFamily="18" charset="0"/>
                  <a:cs typeface="Times New Roman" panose="02020603050405020304" pitchFamily="18" charset="0"/>
                </a:rPr>
                <a:t>Multimodal federated learning on IoT data</a:t>
              </a:r>
              <a:r>
                <a:rPr lang="en-GB" altLang="zh-CN" sz="2400">
                  <a:latin typeface="Times New Roman" panose="02020603050405020304" pitchFamily="18" charset="0"/>
                  <a:cs typeface="Times New Roman" panose="02020603050405020304" pitchFamily="18" charset="0"/>
                </a:rPr>
                <a:t>. In </a:t>
              </a:r>
              <a:r>
                <a:rPr lang="en-GB" altLang="zh-CN" sz="2400" i="1">
                  <a:latin typeface="Times New Roman" panose="02020603050405020304" pitchFamily="18" charset="0"/>
                  <a:cs typeface="Times New Roman" panose="02020603050405020304" pitchFamily="18" charset="0"/>
                </a:rPr>
                <a:t>Proceedings of the 2022 IEEE/ACM Seventh International Conference on Internet-of-Things Design and Implementation (IoTDI)</a:t>
              </a:r>
              <a:r>
                <a:rPr lang="en-GB" altLang="zh-CN" sz="2400">
                  <a:latin typeface="Times New Roman" panose="02020603050405020304" pitchFamily="18" charset="0"/>
                  <a:cs typeface="Times New Roman" panose="02020603050405020304" pitchFamily="18" charset="0"/>
                </a:rPr>
                <a:t> (pp. 43–54). IEEE. </a:t>
              </a:r>
              <a:r>
                <a:rPr lang="en-GB" altLang="zh-CN" sz="2400">
                  <a:latin typeface="Times New Roman" panose="02020603050405020304" pitchFamily="18" charset="0"/>
                  <a:cs typeface="Times New Roman" panose="02020603050405020304" pitchFamily="18" charset="0"/>
                  <a:hlinkClick r:id="rId3"/>
                </a:rPr>
                <a:t>https://doi.org/10.1109/IoTDI54339.2022.00011</a:t>
              </a:r>
              <a:endParaRPr lang="en-GB" altLang="zh-CN" sz="2400">
                <a:latin typeface="Times New Roman" panose="02020603050405020304" pitchFamily="18" charset="0"/>
                <a:cs typeface="Times New Roman" panose="02020603050405020304" pitchFamily="18" charset="0"/>
              </a:endParaRPr>
            </a:p>
            <a:p>
              <a:pPr indent="-457200">
                <a:lnSpc>
                  <a:spcPts val="2880"/>
                </a:lnSpc>
                <a:buNone/>
              </a:pPr>
              <a:r>
                <a:rPr lang="en-GB" altLang="zh-CN" sz="2400">
                  <a:latin typeface="Times New Roman" panose="02020603050405020304" pitchFamily="18" charset="0"/>
                  <a:cs typeface="Times New Roman" panose="02020603050405020304" pitchFamily="18" charset="0"/>
                </a:rPr>
                <a:t>Huang, W., Wang, D., Ouyang, X., Wan, J., Liu, J., &amp; Li, T. (2024). </a:t>
              </a:r>
              <a:r>
                <a:rPr lang="en-GB" altLang="zh-CN" sz="2400" i="1">
                  <a:latin typeface="Times New Roman" panose="02020603050405020304" pitchFamily="18" charset="0"/>
                  <a:cs typeface="Times New Roman" panose="02020603050405020304" pitchFamily="18" charset="0"/>
                </a:rPr>
                <a:t>Multimodal federated learning: Concept, methods, applications and future directions</a:t>
              </a:r>
              <a:r>
                <a:rPr lang="en-GB" altLang="zh-CN" sz="2400">
                  <a:latin typeface="Times New Roman" panose="02020603050405020304" pitchFamily="18" charset="0"/>
                  <a:cs typeface="Times New Roman" panose="02020603050405020304" pitchFamily="18" charset="0"/>
                </a:rPr>
                <a:t>. </a:t>
              </a:r>
              <a:r>
                <a:rPr lang="en-GB" altLang="zh-CN" sz="2400" i="1">
                  <a:latin typeface="Times New Roman" panose="02020603050405020304" pitchFamily="18" charset="0"/>
                  <a:cs typeface="Times New Roman" panose="02020603050405020304" pitchFamily="18" charset="0"/>
                </a:rPr>
                <a:t>Information Fusion</a:t>
              </a:r>
              <a:r>
                <a:rPr lang="en-GB" altLang="zh-CN" sz="2400">
                  <a:latin typeface="Times New Roman" panose="02020603050405020304" pitchFamily="18" charset="0"/>
                  <a:cs typeface="Times New Roman" panose="02020603050405020304" pitchFamily="18" charset="0"/>
                </a:rPr>
                <a:t>, 112, 102576. </a:t>
              </a:r>
              <a:r>
                <a:rPr lang="en-GB" altLang="zh-CN" sz="2400">
                  <a:latin typeface="Times New Roman" panose="02020603050405020304" pitchFamily="18" charset="0"/>
                  <a:cs typeface="Times New Roman" panose="02020603050405020304" pitchFamily="18" charset="0"/>
                  <a:hlinkClick r:id="rId4"/>
                </a:rPr>
                <a:t>https://doi.org/10.1016/j.inffus.2024.102576</a:t>
              </a:r>
              <a:endParaRPr lang="en-GB" altLang="zh-CN" sz="2400">
                <a:latin typeface="Times New Roman" panose="02020603050405020304" pitchFamily="18" charset="0"/>
                <a:cs typeface="Times New Roman" panose="02020603050405020304" pitchFamily="18" charset="0"/>
              </a:endParaRPr>
            </a:p>
            <a:p>
              <a:pPr indent="-457200">
                <a:lnSpc>
                  <a:spcPts val="2880"/>
                </a:lnSpc>
                <a:buNone/>
              </a:pPr>
              <a:r>
                <a:rPr lang="en-GB" altLang="zh-CN" sz="2400">
                  <a:latin typeface="Times New Roman" panose="02020603050405020304" pitchFamily="18" charset="0"/>
                  <a:cs typeface="Times New Roman" panose="02020603050405020304" pitchFamily="18" charset="0"/>
                </a:rPr>
                <a:t>Pan, H., Zhao, X., He, L., et al. (2024). </a:t>
              </a:r>
              <a:r>
                <a:rPr lang="en-GB" altLang="zh-CN" sz="2400" i="1">
                  <a:latin typeface="Times New Roman" panose="02020603050405020304" pitchFamily="18" charset="0"/>
                  <a:cs typeface="Times New Roman" panose="02020603050405020304" pitchFamily="18" charset="0"/>
                </a:rPr>
                <a:t>A survey of multimodal federated learning: Background, applications, and perspectives</a:t>
              </a:r>
              <a:r>
                <a:rPr lang="en-GB" altLang="zh-CN" sz="2400">
                  <a:latin typeface="Times New Roman" panose="02020603050405020304" pitchFamily="18" charset="0"/>
                  <a:cs typeface="Times New Roman" panose="02020603050405020304" pitchFamily="18" charset="0"/>
                </a:rPr>
                <a:t>. </a:t>
              </a:r>
              <a:r>
                <a:rPr lang="en-GB" altLang="zh-CN" sz="2400" i="1">
                  <a:latin typeface="Times New Roman" panose="02020603050405020304" pitchFamily="18" charset="0"/>
                  <a:cs typeface="Times New Roman" panose="02020603050405020304" pitchFamily="18" charset="0"/>
                </a:rPr>
                <a:t>Multimedia Systems</a:t>
              </a:r>
              <a:r>
                <a:rPr lang="en-GB" altLang="zh-CN" sz="2400">
                  <a:latin typeface="Times New Roman" panose="02020603050405020304" pitchFamily="18" charset="0"/>
                  <a:cs typeface="Times New Roman" panose="02020603050405020304" pitchFamily="18" charset="0"/>
                </a:rPr>
                <a:t>, 30, 222. </a:t>
              </a:r>
              <a:r>
                <a:rPr lang="en-GB" altLang="zh-CN" sz="2400">
                  <a:latin typeface="Times New Roman" panose="02020603050405020304" pitchFamily="18" charset="0"/>
                  <a:cs typeface="Times New Roman" panose="02020603050405020304" pitchFamily="18" charset="0"/>
                  <a:hlinkClick r:id="rId5"/>
                </a:rPr>
                <a:t>https://doi.org/10.1007/s00530-024-01422-9</a:t>
              </a:r>
              <a:endParaRPr lang="en-GB" altLang="zh-CN" sz="2400">
                <a:latin typeface="Times New Roman" panose="02020603050405020304" pitchFamily="18" charset="0"/>
                <a:cs typeface="Times New Roman" panose="02020603050405020304" pitchFamily="18" charset="0"/>
              </a:endParaRPr>
            </a:p>
            <a:p>
              <a:pPr indent="-457200">
                <a:lnSpc>
                  <a:spcPts val="2880"/>
                </a:lnSpc>
              </a:pPr>
              <a:r>
                <a:rPr lang="en-GB" altLang="zh-CN" sz="2400">
                  <a:latin typeface="Times New Roman" panose="02020603050405020304" pitchFamily="18" charset="0"/>
                  <a:cs typeface="Times New Roman" panose="02020603050405020304" pitchFamily="18" charset="0"/>
                </a:rPr>
                <a:t>Yu, Q., Liu, Y., Wang, Y., Xu, K., &amp; Liu, J. (2023). </a:t>
              </a:r>
              <a:r>
                <a:rPr lang="en-GB" altLang="zh-CN" sz="2400" i="1">
                  <a:latin typeface="Times New Roman" panose="02020603050405020304" pitchFamily="18" charset="0"/>
                  <a:cs typeface="Times New Roman" panose="02020603050405020304" pitchFamily="18" charset="0"/>
                </a:rPr>
                <a:t>Multimodal federated learning via contrastive representation ensemble</a:t>
              </a:r>
              <a:r>
                <a:rPr lang="en-GB" altLang="zh-CN" sz="2400">
                  <a:latin typeface="Times New Roman" panose="02020603050405020304" pitchFamily="18" charset="0"/>
                  <a:cs typeface="Times New Roman" panose="02020603050405020304" pitchFamily="18" charset="0"/>
                </a:rPr>
                <a:t>. </a:t>
              </a:r>
              <a:r>
                <a:rPr lang="en-GB" altLang="zh-CN" sz="2400" i="1">
                  <a:latin typeface="Times New Roman" panose="02020603050405020304" pitchFamily="18" charset="0"/>
                  <a:cs typeface="Times New Roman" panose="02020603050405020304" pitchFamily="18" charset="0"/>
                </a:rPr>
                <a:t>arXiv preprint</a:t>
              </a:r>
              <a:r>
                <a:rPr lang="en-GB" altLang="zh-CN" sz="2400">
                  <a:latin typeface="Times New Roman" panose="02020603050405020304" pitchFamily="18" charset="0"/>
                  <a:cs typeface="Times New Roman" panose="02020603050405020304" pitchFamily="18" charset="0"/>
                </a:rPr>
                <a:t> arXiv:2302.08888.</a:t>
              </a:r>
            </a:p>
          </p:txBody>
        </p:sp>
      </p:grpSp>
      <p:sp>
        <p:nvSpPr>
          <p:cNvPr id="8" name="文本框 7">
            <a:extLst>
              <a:ext uri="{FF2B5EF4-FFF2-40B4-BE49-F238E27FC236}">
                <a16:creationId xmlns:a16="http://schemas.microsoft.com/office/drawing/2014/main" id="{E19CA8A5-31C0-0760-A24B-AFDDB0979725}"/>
              </a:ext>
            </a:extLst>
          </p:cNvPr>
          <p:cNvSpPr txBox="1"/>
          <p:nvPr/>
        </p:nvSpPr>
        <p:spPr>
          <a:xfrm>
            <a:off x="4229100" y="723900"/>
            <a:ext cx="9144000" cy="830997"/>
          </a:xfrm>
          <a:prstGeom prst="rect">
            <a:avLst/>
          </a:prstGeom>
          <a:noFill/>
        </p:spPr>
        <p:txBody>
          <a:bodyPr wrap="square">
            <a:spAutoFit/>
          </a:bodyPr>
          <a:lstStyle/>
          <a:p>
            <a:pPr algn="ctr"/>
            <a:r>
              <a:rPr lang="en-GB" altLang="zh-CN" sz="4800">
                <a:latin typeface="Times New Roman" panose="02020603050405020304" pitchFamily="18" charset="0"/>
                <a:cs typeface="Times New Roman" panose="02020603050405020304" pitchFamily="18" charset="0"/>
              </a:rPr>
              <a:t>References</a:t>
            </a:r>
            <a:endParaRPr lang="zh-CN" altLang="en-US" sz="4800">
              <a:latin typeface="Times New Roman" panose="02020603050405020304" pitchFamily="18" charset="0"/>
              <a:cs typeface="Times New Roman" panose="02020603050405020304" pitchFamily="18"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2897065"/>
            <a:ext cx="18288000" cy="3328797"/>
            <a:chOff x="0" y="-3399307"/>
            <a:chExt cx="24384000" cy="4438396"/>
          </a:xfrm>
        </p:grpSpPr>
        <p:sp>
          <p:nvSpPr>
            <p:cNvPr id="4" name="Freeform 4"/>
            <p:cNvSpPr/>
            <p:nvPr/>
          </p:nvSpPr>
          <p:spPr>
            <a:xfrm>
              <a:off x="0" y="-3399307"/>
              <a:ext cx="24384000" cy="4438396"/>
            </a:xfrm>
            <a:custGeom>
              <a:avLst/>
              <a:gdLst/>
              <a:ahLst/>
              <a:cxnLst/>
              <a:rect l="l" t="t" r="r" b="b"/>
              <a:pathLst>
                <a:path w="24384000" h="4438396">
                  <a:moveTo>
                    <a:pt x="0" y="0"/>
                  </a:moveTo>
                  <a:lnTo>
                    <a:pt x="24384000" y="0"/>
                  </a:lnTo>
                  <a:lnTo>
                    <a:pt x="24384000" y="4438396"/>
                  </a:lnTo>
                  <a:lnTo>
                    <a:pt x="0" y="4438396"/>
                  </a:lnTo>
                  <a:close/>
                </a:path>
              </a:pathLst>
            </a:custGeom>
            <a:solidFill>
              <a:srgbClr val="141E8C">
                <a:alpha val="70196"/>
              </a:srgbClr>
            </a:solidFill>
          </p:spPr>
          <p:txBody>
            <a:bodyPr/>
            <a:lstStyle/>
            <a:p>
              <a:endParaRPr lang="zh-CN" altLang="en-US"/>
            </a:p>
          </p:txBody>
        </p:sp>
      </p:grpSp>
      <p:grpSp>
        <p:nvGrpSpPr>
          <p:cNvPr id="5" name="Group 5"/>
          <p:cNvGrpSpPr/>
          <p:nvPr/>
        </p:nvGrpSpPr>
        <p:grpSpPr>
          <a:xfrm>
            <a:off x="1613646" y="3924300"/>
            <a:ext cx="15060708" cy="1522095"/>
            <a:chOff x="0" y="0"/>
            <a:chExt cx="20080944" cy="2029460"/>
          </a:xfrm>
        </p:grpSpPr>
        <p:sp>
          <p:nvSpPr>
            <p:cNvPr id="6" name="Freeform 6"/>
            <p:cNvSpPr/>
            <p:nvPr/>
          </p:nvSpPr>
          <p:spPr>
            <a:xfrm>
              <a:off x="0" y="0"/>
              <a:ext cx="20080945" cy="2029460"/>
            </a:xfrm>
            <a:custGeom>
              <a:avLst/>
              <a:gdLst/>
              <a:ahLst/>
              <a:cxnLst/>
              <a:rect l="l" t="t" r="r" b="b"/>
              <a:pathLst>
                <a:path w="20080945" h="2029460">
                  <a:moveTo>
                    <a:pt x="0" y="0"/>
                  </a:moveTo>
                  <a:lnTo>
                    <a:pt x="20080945" y="0"/>
                  </a:lnTo>
                  <a:lnTo>
                    <a:pt x="20080945" y="2029460"/>
                  </a:lnTo>
                  <a:lnTo>
                    <a:pt x="0" y="2029460"/>
                  </a:lnTo>
                  <a:close/>
                </a:path>
              </a:pathLst>
            </a:custGeom>
            <a:solidFill>
              <a:srgbClr val="000000">
                <a:alpha val="0"/>
              </a:srgbClr>
            </a:solidFill>
          </p:spPr>
          <p:txBody>
            <a:bodyPr/>
            <a:lstStyle/>
            <a:p>
              <a:endParaRPr lang="zh-CN" altLang="en-US"/>
            </a:p>
          </p:txBody>
        </p:sp>
        <p:sp>
          <p:nvSpPr>
            <p:cNvPr id="7" name="TextBox 7"/>
            <p:cNvSpPr txBox="1"/>
            <p:nvPr/>
          </p:nvSpPr>
          <p:spPr>
            <a:xfrm>
              <a:off x="0" y="-38100"/>
              <a:ext cx="20080944" cy="2067560"/>
            </a:xfrm>
            <a:prstGeom prst="rect">
              <a:avLst/>
            </a:prstGeom>
          </p:spPr>
          <p:txBody>
            <a:bodyPr lIns="0" tIns="0" rIns="0" bIns="0" rtlCol="0" anchor="t"/>
            <a:lstStyle/>
            <a:p>
              <a:pPr algn="ctr">
                <a:lnSpc>
                  <a:spcPts val="10800"/>
                </a:lnSpc>
              </a:pPr>
              <a:r>
                <a:rPr lang="en-US" sz="9000" b="1" spc="900">
                  <a:solidFill>
                    <a:srgbClr val="FFFFFF"/>
                  </a:solidFill>
                  <a:latin typeface="Arimo Bold"/>
                  <a:ea typeface="Arimo Bold"/>
                  <a:cs typeface="Arimo Bold"/>
                  <a:sym typeface="Arimo Bold"/>
                </a:rPr>
                <a:t>感谢各位专家批评指正</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3694747"/>
            <a:ext cx="18288000" cy="2160000"/>
            <a:chOff x="0" y="0"/>
            <a:chExt cx="24384000" cy="2880000"/>
          </a:xfrm>
          <a:solidFill>
            <a:srgbClr val="141E8C"/>
          </a:solidFill>
        </p:grpSpPr>
        <p:sp>
          <p:nvSpPr>
            <p:cNvPr id="4" name="Freeform 4"/>
            <p:cNvSpPr/>
            <p:nvPr/>
          </p:nvSpPr>
          <p:spPr>
            <a:xfrm>
              <a:off x="0" y="0"/>
              <a:ext cx="24384000" cy="2879979"/>
            </a:xfrm>
            <a:custGeom>
              <a:avLst/>
              <a:gdLst/>
              <a:ahLst/>
              <a:cxnLst/>
              <a:rect l="l" t="t" r="r" b="b"/>
              <a:pathLst>
                <a:path w="24384000" h="2879979">
                  <a:moveTo>
                    <a:pt x="0" y="0"/>
                  </a:moveTo>
                  <a:lnTo>
                    <a:pt x="24384000" y="0"/>
                  </a:lnTo>
                  <a:lnTo>
                    <a:pt x="24384000" y="2879979"/>
                  </a:lnTo>
                  <a:lnTo>
                    <a:pt x="0" y="2879979"/>
                  </a:lnTo>
                  <a:close/>
                </a:path>
              </a:pathLst>
            </a:custGeom>
            <a:grpFill/>
          </p:spPr>
          <p:txBody>
            <a:bodyPr/>
            <a:lstStyle/>
            <a:p>
              <a:endParaRPr lang="zh-CN" altLang="en-US"/>
            </a:p>
          </p:txBody>
        </p:sp>
      </p:grpSp>
      <p:sp>
        <p:nvSpPr>
          <p:cNvPr id="5" name="AutoShape 5"/>
          <p:cNvSpPr/>
          <p:nvPr/>
        </p:nvSpPr>
        <p:spPr>
          <a:xfrm rot="2846617">
            <a:off x="-5179379" y="4765699"/>
            <a:ext cx="26829388" cy="0"/>
          </a:xfrm>
          <a:prstGeom prst="line">
            <a:avLst/>
          </a:prstGeom>
          <a:ln w="19050" cap="rnd">
            <a:solidFill>
              <a:srgbClr val="FFFFFF"/>
            </a:solidFill>
            <a:prstDash val="solid"/>
            <a:headEnd type="none" w="sm" len="sm"/>
            <a:tailEnd type="none" w="sm" len="sm"/>
          </a:ln>
        </p:spPr>
        <p:txBody>
          <a:bodyPr/>
          <a:lstStyle/>
          <a:p>
            <a:endParaRPr lang="zh-CN" altLang="en-US"/>
          </a:p>
        </p:txBody>
      </p:sp>
      <p:grpSp>
        <p:nvGrpSpPr>
          <p:cNvPr id="6" name="Group 6"/>
          <p:cNvGrpSpPr/>
          <p:nvPr/>
        </p:nvGrpSpPr>
        <p:grpSpPr>
          <a:xfrm>
            <a:off x="9003982" y="4105224"/>
            <a:ext cx="7459980" cy="967619"/>
            <a:chOff x="0" y="0"/>
            <a:chExt cx="9946640" cy="1290159"/>
          </a:xfrm>
        </p:grpSpPr>
        <p:sp>
          <p:nvSpPr>
            <p:cNvPr id="7" name="Freeform 7"/>
            <p:cNvSpPr/>
            <p:nvPr/>
          </p:nvSpPr>
          <p:spPr>
            <a:xfrm>
              <a:off x="0" y="0"/>
              <a:ext cx="9946640" cy="1290159"/>
            </a:xfrm>
            <a:custGeom>
              <a:avLst/>
              <a:gdLst/>
              <a:ahLst/>
              <a:cxnLst/>
              <a:rect l="l" t="t" r="r" b="b"/>
              <a:pathLst>
                <a:path w="9946640" h="1290159">
                  <a:moveTo>
                    <a:pt x="0" y="0"/>
                  </a:moveTo>
                  <a:lnTo>
                    <a:pt x="9946640" y="0"/>
                  </a:lnTo>
                  <a:lnTo>
                    <a:pt x="9946640" y="1290159"/>
                  </a:lnTo>
                  <a:lnTo>
                    <a:pt x="0" y="1290159"/>
                  </a:lnTo>
                  <a:close/>
                </a:path>
              </a:pathLst>
            </a:custGeom>
            <a:solidFill>
              <a:srgbClr val="000000">
                <a:alpha val="0"/>
              </a:srgbClr>
            </a:solidFill>
          </p:spPr>
          <p:txBody>
            <a:bodyPr/>
            <a:lstStyle/>
            <a:p>
              <a:endParaRPr lang="zh-CN" altLang="en-US"/>
            </a:p>
          </p:txBody>
        </p:sp>
        <p:sp>
          <p:nvSpPr>
            <p:cNvPr id="8" name="TextBox 8"/>
            <p:cNvSpPr txBox="1"/>
            <p:nvPr/>
          </p:nvSpPr>
          <p:spPr>
            <a:xfrm>
              <a:off x="0" y="-28575"/>
              <a:ext cx="9946640" cy="1318734"/>
            </a:xfrm>
            <a:prstGeom prst="rect">
              <a:avLst/>
            </a:prstGeom>
          </p:spPr>
          <p:txBody>
            <a:bodyPr lIns="0" tIns="0" rIns="0" bIns="0" rtlCol="0" anchor="ctr"/>
            <a:lstStyle/>
            <a:p>
              <a:pPr algn="l">
                <a:lnSpc>
                  <a:spcPts val="6480"/>
                </a:lnSpc>
              </a:pPr>
              <a:r>
                <a:rPr lang="en-US" sz="5400" b="1" spc="450">
                  <a:solidFill>
                    <a:srgbClr val="FFFFFF"/>
                  </a:solidFill>
                  <a:latin typeface="Arimo Bold"/>
                  <a:ea typeface="Arimo Bold"/>
                  <a:cs typeface="Arimo Bold"/>
                  <a:sym typeface="Arimo Bold"/>
                </a:rPr>
                <a:t>个人简介</a:t>
              </a:r>
            </a:p>
          </p:txBody>
        </p:sp>
      </p:grpSp>
      <p:grpSp>
        <p:nvGrpSpPr>
          <p:cNvPr id="9" name="Group 9"/>
          <p:cNvGrpSpPr/>
          <p:nvPr/>
        </p:nvGrpSpPr>
        <p:grpSpPr>
          <a:xfrm>
            <a:off x="9043035" y="4964271"/>
            <a:ext cx="7459980" cy="552381"/>
            <a:chOff x="0" y="0"/>
            <a:chExt cx="9946640" cy="736508"/>
          </a:xfrm>
        </p:grpSpPr>
        <p:sp>
          <p:nvSpPr>
            <p:cNvPr id="10" name="Freeform 10"/>
            <p:cNvSpPr/>
            <p:nvPr/>
          </p:nvSpPr>
          <p:spPr>
            <a:xfrm>
              <a:off x="0" y="0"/>
              <a:ext cx="9946640" cy="736508"/>
            </a:xfrm>
            <a:custGeom>
              <a:avLst/>
              <a:gdLst/>
              <a:ahLst/>
              <a:cxnLst/>
              <a:rect l="l" t="t" r="r" b="b"/>
              <a:pathLst>
                <a:path w="9946640" h="736508">
                  <a:moveTo>
                    <a:pt x="0" y="0"/>
                  </a:moveTo>
                  <a:lnTo>
                    <a:pt x="9946640" y="0"/>
                  </a:lnTo>
                  <a:lnTo>
                    <a:pt x="9946640" y="736508"/>
                  </a:lnTo>
                  <a:lnTo>
                    <a:pt x="0" y="736508"/>
                  </a:lnTo>
                  <a:close/>
                </a:path>
              </a:pathLst>
            </a:custGeom>
            <a:solidFill>
              <a:srgbClr val="000000">
                <a:alpha val="0"/>
              </a:srgbClr>
            </a:solidFill>
          </p:spPr>
          <p:txBody>
            <a:bodyPr/>
            <a:lstStyle/>
            <a:p>
              <a:endParaRPr lang="zh-CN" altLang="en-US"/>
            </a:p>
          </p:txBody>
        </p:sp>
        <p:sp>
          <p:nvSpPr>
            <p:cNvPr id="11" name="TextBox 11"/>
            <p:cNvSpPr txBox="1"/>
            <p:nvPr/>
          </p:nvSpPr>
          <p:spPr>
            <a:xfrm>
              <a:off x="0" y="-57150"/>
              <a:ext cx="9946640" cy="793658"/>
            </a:xfrm>
            <a:prstGeom prst="rect">
              <a:avLst/>
            </a:prstGeom>
          </p:spPr>
          <p:txBody>
            <a:bodyPr lIns="0" tIns="0" rIns="0" bIns="0" rtlCol="0" anchor="t"/>
            <a:lstStyle/>
            <a:p>
              <a:pPr algn="l">
                <a:lnSpc>
                  <a:spcPts val="3240"/>
                </a:lnSpc>
              </a:pPr>
              <a:r>
                <a:rPr lang="en-US" sz="2700" b="1" i="1">
                  <a:solidFill>
                    <a:srgbClr val="FFFFFF"/>
                  </a:solidFill>
                  <a:latin typeface="Times New Roman Bold Italics"/>
                  <a:ea typeface="微软雅黑 Light" panose="020B0502040204020203" pitchFamily="34" charset="-122"/>
                  <a:cs typeface="Times New Roman Bold Italics"/>
                  <a:sym typeface="Times New Roman Bold Italics"/>
                </a:rPr>
                <a:t>Personal Information</a:t>
              </a:r>
            </a:p>
          </p:txBody>
        </p:sp>
      </p:grpSp>
      <p:grpSp>
        <p:nvGrpSpPr>
          <p:cNvPr id="12" name="Group 12"/>
          <p:cNvGrpSpPr/>
          <p:nvPr/>
        </p:nvGrpSpPr>
        <p:grpSpPr>
          <a:xfrm>
            <a:off x="6049328" y="4105224"/>
            <a:ext cx="1074420" cy="967619"/>
            <a:chOff x="0" y="0"/>
            <a:chExt cx="1432560" cy="1290159"/>
          </a:xfrm>
        </p:grpSpPr>
        <p:sp>
          <p:nvSpPr>
            <p:cNvPr id="13" name="Freeform 13"/>
            <p:cNvSpPr/>
            <p:nvPr/>
          </p:nvSpPr>
          <p:spPr>
            <a:xfrm>
              <a:off x="0" y="0"/>
              <a:ext cx="1432560" cy="1290159"/>
            </a:xfrm>
            <a:custGeom>
              <a:avLst/>
              <a:gdLst/>
              <a:ahLst/>
              <a:cxnLst/>
              <a:rect l="l" t="t" r="r" b="b"/>
              <a:pathLst>
                <a:path w="1432560" h="1290159">
                  <a:moveTo>
                    <a:pt x="0" y="0"/>
                  </a:moveTo>
                  <a:lnTo>
                    <a:pt x="1432560" y="0"/>
                  </a:lnTo>
                  <a:lnTo>
                    <a:pt x="1432560" y="1290159"/>
                  </a:lnTo>
                  <a:lnTo>
                    <a:pt x="0" y="1290159"/>
                  </a:lnTo>
                  <a:close/>
                </a:path>
              </a:pathLst>
            </a:custGeom>
            <a:solidFill>
              <a:srgbClr val="000000">
                <a:alpha val="0"/>
              </a:srgbClr>
            </a:solidFill>
          </p:spPr>
          <p:txBody>
            <a:bodyPr/>
            <a:lstStyle/>
            <a:p>
              <a:endParaRPr lang="zh-CN" altLang="en-US"/>
            </a:p>
          </p:txBody>
        </p:sp>
        <p:sp>
          <p:nvSpPr>
            <p:cNvPr id="14" name="TextBox 14"/>
            <p:cNvSpPr txBox="1"/>
            <p:nvPr/>
          </p:nvSpPr>
          <p:spPr>
            <a:xfrm>
              <a:off x="0" y="-104775"/>
              <a:ext cx="1432560" cy="1394934"/>
            </a:xfrm>
            <a:prstGeom prst="rect">
              <a:avLst/>
            </a:prstGeom>
          </p:spPr>
          <p:txBody>
            <a:bodyPr lIns="0" tIns="0" rIns="0" bIns="0" rtlCol="0" anchor="ctr"/>
            <a:lstStyle/>
            <a:p>
              <a:pPr algn="l">
                <a:lnSpc>
                  <a:spcPts val="6480"/>
                </a:lnSpc>
              </a:pPr>
              <a:r>
                <a:rPr lang="en-US" sz="5400" b="1" spc="450">
                  <a:solidFill>
                    <a:srgbClr val="FFFFFF"/>
                  </a:solidFill>
                  <a:latin typeface="Times New Roman Bold"/>
                  <a:ea typeface="微软雅黑 Light" panose="020B0502040204020203" pitchFamily="34" charset="-122"/>
                  <a:cs typeface="Times New Roman Bold"/>
                  <a:sym typeface="Times New Roman Bold"/>
                </a:rPr>
                <a:t>01</a:t>
              </a:r>
            </a:p>
          </p:txBody>
        </p:sp>
      </p:grpSp>
      <p:grpSp>
        <p:nvGrpSpPr>
          <p:cNvPr id="15" name="Group 15"/>
          <p:cNvGrpSpPr/>
          <p:nvPr/>
        </p:nvGrpSpPr>
        <p:grpSpPr>
          <a:xfrm>
            <a:off x="5170170" y="4964271"/>
            <a:ext cx="2831782" cy="552381"/>
            <a:chOff x="0" y="0"/>
            <a:chExt cx="3775710" cy="736508"/>
          </a:xfrm>
        </p:grpSpPr>
        <p:sp>
          <p:nvSpPr>
            <p:cNvPr id="16" name="Freeform 16"/>
            <p:cNvSpPr/>
            <p:nvPr/>
          </p:nvSpPr>
          <p:spPr>
            <a:xfrm>
              <a:off x="0" y="0"/>
              <a:ext cx="3775710" cy="736508"/>
            </a:xfrm>
            <a:custGeom>
              <a:avLst/>
              <a:gdLst/>
              <a:ahLst/>
              <a:cxnLst/>
              <a:rect l="l" t="t" r="r" b="b"/>
              <a:pathLst>
                <a:path w="3775710" h="736508">
                  <a:moveTo>
                    <a:pt x="0" y="0"/>
                  </a:moveTo>
                  <a:lnTo>
                    <a:pt x="3775710" y="0"/>
                  </a:lnTo>
                  <a:lnTo>
                    <a:pt x="3775710" y="736508"/>
                  </a:lnTo>
                  <a:lnTo>
                    <a:pt x="0" y="736508"/>
                  </a:lnTo>
                  <a:close/>
                </a:path>
              </a:pathLst>
            </a:custGeom>
            <a:solidFill>
              <a:srgbClr val="000000">
                <a:alpha val="0"/>
              </a:srgbClr>
            </a:solidFill>
          </p:spPr>
          <p:txBody>
            <a:bodyPr/>
            <a:lstStyle/>
            <a:p>
              <a:endParaRPr lang="zh-CN" altLang="en-US"/>
            </a:p>
          </p:txBody>
        </p:sp>
        <p:sp>
          <p:nvSpPr>
            <p:cNvPr id="17" name="TextBox 17"/>
            <p:cNvSpPr txBox="1"/>
            <p:nvPr/>
          </p:nvSpPr>
          <p:spPr>
            <a:xfrm>
              <a:off x="0" y="-57150"/>
              <a:ext cx="3775710" cy="793658"/>
            </a:xfrm>
            <a:prstGeom prst="rect">
              <a:avLst/>
            </a:prstGeom>
          </p:spPr>
          <p:txBody>
            <a:bodyPr lIns="0" tIns="0" rIns="0" bIns="0" rtlCol="0" anchor="t"/>
            <a:lstStyle/>
            <a:p>
              <a:pPr algn="ctr">
                <a:lnSpc>
                  <a:spcPts val="3240"/>
                </a:lnSpc>
              </a:pPr>
              <a:r>
                <a:rPr lang="en-US" sz="2700" b="1" i="1">
                  <a:solidFill>
                    <a:srgbClr val="FFFFFF"/>
                  </a:solidFill>
                  <a:latin typeface="Times New Roman Bold Italics"/>
                  <a:ea typeface="微软雅黑 Light" panose="020B0502040204020203" pitchFamily="34" charset="-122"/>
                  <a:cs typeface="Times New Roman Bold Italics"/>
                  <a:sym typeface="Times New Roman Bold Italics"/>
                </a:rPr>
                <a:t>Part One</a:t>
              </a: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376559"/>
            <a:ext cx="2105247" cy="8910440"/>
            <a:chOff x="0" y="0"/>
            <a:chExt cx="2806996" cy="11880586"/>
          </a:xfrm>
        </p:grpSpPr>
        <p:sp>
          <p:nvSpPr>
            <p:cNvPr id="3" name="Freeform 3"/>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sp>
        <p:nvSpPr>
          <p:cNvPr id="6" name="AutoShape 6"/>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7" name="Group 7"/>
          <p:cNvGrpSpPr/>
          <p:nvPr/>
        </p:nvGrpSpPr>
        <p:grpSpPr>
          <a:xfrm>
            <a:off x="267222" y="5228277"/>
            <a:ext cx="1638249" cy="542925"/>
            <a:chOff x="0" y="0"/>
            <a:chExt cx="2184332" cy="723900"/>
          </a:xfrm>
        </p:grpSpPr>
        <p:sp>
          <p:nvSpPr>
            <p:cNvPr id="8" name="Freeform 8"/>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9" name="TextBox 9"/>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科研经历</a:t>
              </a:r>
            </a:p>
          </p:txBody>
        </p:sp>
      </p:grpSp>
      <p:grpSp>
        <p:nvGrpSpPr>
          <p:cNvPr id="10" name="Group 10"/>
          <p:cNvGrpSpPr/>
          <p:nvPr/>
        </p:nvGrpSpPr>
        <p:grpSpPr>
          <a:xfrm>
            <a:off x="267222" y="7686708"/>
            <a:ext cx="1638249" cy="542925"/>
            <a:chOff x="0" y="0"/>
            <a:chExt cx="2184332" cy="723900"/>
          </a:xfrm>
        </p:grpSpPr>
        <p:sp>
          <p:nvSpPr>
            <p:cNvPr id="11" name="Freeform 11"/>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2" name="TextBox 12"/>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博士规划</a:t>
              </a:r>
            </a:p>
          </p:txBody>
        </p:sp>
      </p:grpSp>
      <p:grpSp>
        <p:nvGrpSpPr>
          <p:cNvPr id="13" name="Group 13"/>
          <p:cNvGrpSpPr/>
          <p:nvPr/>
        </p:nvGrpSpPr>
        <p:grpSpPr>
          <a:xfrm>
            <a:off x="1" y="2612143"/>
            <a:ext cx="2105247" cy="700803"/>
            <a:chOff x="0" y="0"/>
            <a:chExt cx="2806996" cy="934404"/>
          </a:xfrm>
        </p:grpSpPr>
        <p:sp>
          <p:nvSpPr>
            <p:cNvPr id="14" name="Freeform 14"/>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grpSp>
        <p:nvGrpSpPr>
          <p:cNvPr id="15" name="Group 15"/>
          <p:cNvGrpSpPr/>
          <p:nvPr/>
        </p:nvGrpSpPr>
        <p:grpSpPr>
          <a:xfrm>
            <a:off x="267222" y="2704350"/>
            <a:ext cx="1638249" cy="516391"/>
            <a:chOff x="0" y="0"/>
            <a:chExt cx="2184332" cy="688522"/>
          </a:xfrm>
        </p:grpSpPr>
        <p:sp>
          <p:nvSpPr>
            <p:cNvPr id="16" name="Freeform 16"/>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17" name="TextBox 17"/>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个人简介</a:t>
              </a:r>
            </a:p>
          </p:txBody>
        </p:sp>
      </p:grpSp>
      <p:grpSp>
        <p:nvGrpSpPr>
          <p:cNvPr id="18" name="Group 18"/>
          <p:cNvGrpSpPr/>
          <p:nvPr/>
        </p:nvGrpSpPr>
        <p:grpSpPr>
          <a:xfrm>
            <a:off x="2743200" y="574840"/>
            <a:ext cx="16084210" cy="690562"/>
            <a:chOff x="0" y="0"/>
            <a:chExt cx="21445614" cy="920750"/>
          </a:xfrm>
        </p:grpSpPr>
        <p:sp>
          <p:nvSpPr>
            <p:cNvPr id="19" name="Freeform 19"/>
            <p:cNvSpPr/>
            <p:nvPr/>
          </p:nvSpPr>
          <p:spPr>
            <a:xfrm>
              <a:off x="0"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20" name="TextBox 20"/>
            <p:cNvSpPr txBox="1"/>
            <p:nvPr/>
          </p:nvSpPr>
          <p:spPr>
            <a:xfrm>
              <a:off x="0" y="-28575"/>
              <a:ext cx="21445614" cy="949325"/>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1.1 个人概况</a:t>
              </a:r>
            </a:p>
          </p:txBody>
        </p:sp>
      </p:grpSp>
      <p:grpSp>
        <p:nvGrpSpPr>
          <p:cNvPr id="42" name="Group 42"/>
          <p:cNvGrpSpPr/>
          <p:nvPr/>
        </p:nvGrpSpPr>
        <p:grpSpPr>
          <a:xfrm>
            <a:off x="3581399" y="1784693"/>
            <a:ext cx="9003153" cy="598170"/>
            <a:chOff x="0" y="0"/>
            <a:chExt cx="12004204" cy="797560"/>
          </a:xfrm>
        </p:grpSpPr>
        <p:sp>
          <p:nvSpPr>
            <p:cNvPr id="43" name="Freeform 43"/>
            <p:cNvSpPr/>
            <p:nvPr/>
          </p:nvSpPr>
          <p:spPr>
            <a:xfrm>
              <a:off x="0" y="0"/>
              <a:ext cx="12004204" cy="797560"/>
            </a:xfrm>
            <a:custGeom>
              <a:avLst/>
              <a:gdLst/>
              <a:ahLst/>
              <a:cxnLst/>
              <a:rect l="l" t="t" r="r" b="b"/>
              <a:pathLst>
                <a:path w="12004204" h="797560">
                  <a:moveTo>
                    <a:pt x="0" y="0"/>
                  </a:moveTo>
                  <a:lnTo>
                    <a:pt x="12004204" y="0"/>
                  </a:lnTo>
                  <a:lnTo>
                    <a:pt x="12004204" y="797560"/>
                  </a:lnTo>
                  <a:lnTo>
                    <a:pt x="0" y="797560"/>
                  </a:lnTo>
                  <a:close/>
                </a:path>
              </a:pathLst>
            </a:custGeom>
            <a:solidFill>
              <a:srgbClr val="000000">
                <a:alpha val="0"/>
              </a:srgbClr>
            </a:solidFill>
          </p:spPr>
          <p:txBody>
            <a:bodyPr/>
            <a:lstStyle/>
            <a:p>
              <a:endParaRPr lang="zh-CN" altLang="en-US"/>
            </a:p>
          </p:txBody>
        </p:sp>
        <p:sp>
          <p:nvSpPr>
            <p:cNvPr id="44" name="TextBox 44"/>
            <p:cNvSpPr txBox="1"/>
            <p:nvPr/>
          </p:nvSpPr>
          <p:spPr>
            <a:xfrm>
              <a:off x="0" y="-19050"/>
              <a:ext cx="12004204" cy="816610"/>
            </a:xfrm>
            <a:prstGeom prst="rect">
              <a:avLst/>
            </a:prstGeom>
          </p:spPr>
          <p:txBody>
            <a:bodyPr lIns="0" tIns="0" rIns="0" bIns="0" rtlCol="0" anchor="t"/>
            <a:lstStyle/>
            <a:p>
              <a:pPr marL="542925" lvl="1" indent="-271462" algn="l">
                <a:lnSpc>
                  <a:spcPts val="3600"/>
                </a:lnSpc>
                <a:buFont typeface="Arial"/>
                <a:buChar char="•"/>
              </a:pPr>
              <a:r>
                <a:rPr lang="en-US" sz="3000" b="1" spc="179">
                  <a:solidFill>
                    <a:srgbClr val="141E8C"/>
                  </a:solidFill>
                  <a:latin typeface="Arimo Bold"/>
                  <a:ea typeface="Arimo Bold"/>
                  <a:cs typeface="Arimo Bold"/>
                  <a:sym typeface="Arimo Bold"/>
                </a:rPr>
                <a:t>基本信息</a:t>
              </a:r>
            </a:p>
          </p:txBody>
        </p:sp>
      </p:grpSp>
      <p:grpSp>
        <p:nvGrpSpPr>
          <p:cNvPr id="45" name="Group 45"/>
          <p:cNvGrpSpPr/>
          <p:nvPr/>
        </p:nvGrpSpPr>
        <p:grpSpPr>
          <a:xfrm>
            <a:off x="3581400" y="4877600"/>
            <a:ext cx="9036825" cy="1179347"/>
            <a:chOff x="0" y="-774903"/>
            <a:chExt cx="12049100" cy="1572463"/>
          </a:xfrm>
        </p:grpSpPr>
        <p:sp>
          <p:nvSpPr>
            <p:cNvPr id="46" name="Freeform 46"/>
            <p:cNvSpPr/>
            <p:nvPr/>
          </p:nvSpPr>
          <p:spPr>
            <a:xfrm>
              <a:off x="0" y="0"/>
              <a:ext cx="12004204" cy="797560"/>
            </a:xfrm>
            <a:custGeom>
              <a:avLst/>
              <a:gdLst/>
              <a:ahLst/>
              <a:cxnLst/>
              <a:rect l="l" t="t" r="r" b="b"/>
              <a:pathLst>
                <a:path w="12004204" h="797560">
                  <a:moveTo>
                    <a:pt x="0" y="0"/>
                  </a:moveTo>
                  <a:lnTo>
                    <a:pt x="12004204" y="0"/>
                  </a:lnTo>
                  <a:lnTo>
                    <a:pt x="12004204" y="797560"/>
                  </a:lnTo>
                  <a:lnTo>
                    <a:pt x="0" y="797560"/>
                  </a:lnTo>
                  <a:close/>
                </a:path>
              </a:pathLst>
            </a:custGeom>
            <a:solidFill>
              <a:srgbClr val="000000">
                <a:alpha val="0"/>
              </a:srgbClr>
            </a:solidFill>
          </p:spPr>
          <p:txBody>
            <a:bodyPr/>
            <a:lstStyle/>
            <a:p>
              <a:endParaRPr lang="zh-CN" altLang="en-US"/>
            </a:p>
          </p:txBody>
        </p:sp>
        <p:sp>
          <p:nvSpPr>
            <p:cNvPr id="47" name="TextBox 47"/>
            <p:cNvSpPr txBox="1"/>
            <p:nvPr/>
          </p:nvSpPr>
          <p:spPr>
            <a:xfrm>
              <a:off x="44896" y="-774903"/>
              <a:ext cx="12004204" cy="816611"/>
            </a:xfrm>
            <a:prstGeom prst="rect">
              <a:avLst/>
            </a:prstGeom>
          </p:spPr>
          <p:txBody>
            <a:bodyPr lIns="0" tIns="0" rIns="0" bIns="0" rtlCol="0" anchor="t"/>
            <a:lstStyle/>
            <a:p>
              <a:pPr marL="542925" lvl="1" indent="-271462" algn="l">
                <a:lnSpc>
                  <a:spcPts val="3600"/>
                </a:lnSpc>
                <a:buFont typeface="Arial"/>
                <a:buChar char="•"/>
              </a:pPr>
              <a:r>
                <a:rPr lang="en-US" sz="3000" b="1" spc="179" err="1">
                  <a:solidFill>
                    <a:srgbClr val="141E8C"/>
                  </a:solidFill>
                  <a:latin typeface="Arimo Bold"/>
                  <a:ea typeface="Arimo Bold"/>
                  <a:cs typeface="Arimo Bold"/>
                  <a:sym typeface="Arimo Bold"/>
                </a:rPr>
                <a:t>教育背景</a:t>
              </a:r>
              <a:endParaRPr lang="en-US" sz="3000" b="1" spc="179">
                <a:solidFill>
                  <a:srgbClr val="141E8C"/>
                </a:solidFill>
                <a:latin typeface="Arimo Bold"/>
                <a:ea typeface="Arimo Bold"/>
                <a:cs typeface="Arimo Bold"/>
                <a:sym typeface="Arimo Bold"/>
              </a:endParaRPr>
            </a:p>
          </p:txBody>
        </p:sp>
      </p:grpSp>
      <p:grpSp>
        <p:nvGrpSpPr>
          <p:cNvPr id="48" name="Group 48"/>
          <p:cNvGrpSpPr/>
          <p:nvPr/>
        </p:nvGrpSpPr>
        <p:grpSpPr>
          <a:xfrm>
            <a:off x="4043344" y="5106353"/>
            <a:ext cx="14063328" cy="1040987"/>
            <a:chOff x="-204051" y="0"/>
            <a:chExt cx="18751104" cy="1387983"/>
          </a:xfrm>
        </p:grpSpPr>
        <p:sp>
          <p:nvSpPr>
            <p:cNvPr id="49" name="Freeform 49"/>
            <p:cNvSpPr/>
            <p:nvPr/>
          </p:nvSpPr>
          <p:spPr>
            <a:xfrm>
              <a:off x="0" y="0"/>
              <a:ext cx="17640300" cy="613410"/>
            </a:xfrm>
            <a:custGeom>
              <a:avLst/>
              <a:gdLst/>
              <a:ahLst/>
              <a:cxnLst/>
              <a:rect l="l" t="t" r="r" b="b"/>
              <a:pathLst>
                <a:path w="17640300" h="613410">
                  <a:moveTo>
                    <a:pt x="0" y="0"/>
                  </a:moveTo>
                  <a:lnTo>
                    <a:pt x="17640300" y="0"/>
                  </a:lnTo>
                  <a:lnTo>
                    <a:pt x="17640300" y="613410"/>
                  </a:lnTo>
                  <a:lnTo>
                    <a:pt x="0" y="613410"/>
                  </a:lnTo>
                  <a:close/>
                </a:path>
              </a:pathLst>
            </a:custGeom>
            <a:solidFill>
              <a:srgbClr val="000000">
                <a:alpha val="0"/>
              </a:srgbClr>
            </a:solidFill>
          </p:spPr>
          <p:txBody>
            <a:bodyPr/>
            <a:lstStyle/>
            <a:p>
              <a:endParaRPr lang="zh-CN" altLang="en-US">
                <a:latin typeface="Arimo" panose="02010600030101010101" charset="0"/>
                <a:cs typeface="Arimo" panose="02010600030101010101" charset="0"/>
              </a:endParaRPr>
            </a:p>
          </p:txBody>
        </p:sp>
        <p:sp>
          <p:nvSpPr>
            <p:cNvPr id="50" name="TextBox 50"/>
            <p:cNvSpPr txBox="1"/>
            <p:nvPr/>
          </p:nvSpPr>
          <p:spPr>
            <a:xfrm>
              <a:off x="-204051" y="726948"/>
              <a:ext cx="18751104" cy="661035"/>
            </a:xfrm>
            <a:prstGeom prst="rect">
              <a:avLst/>
            </a:prstGeom>
          </p:spPr>
          <p:txBody>
            <a:bodyPr lIns="0" tIns="0" rIns="0" bIns="0" rtlCol="0" anchor="t"/>
            <a:lstStyle/>
            <a:p>
              <a:pPr lvl="0" algn="l">
                <a:buClrTx/>
                <a:buSzTx/>
                <a:buFontTx/>
              </a:pPr>
              <a:r>
                <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学士：齐鲁工业大学，计算机科学与技术学院，软件工程专业</a:t>
              </a:r>
              <a:r>
                <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sym typeface="+mn-ea"/>
                </a:rPr>
                <a:t>    </a:t>
              </a:r>
              <a:r>
                <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综合排名：专业前</a:t>
              </a:r>
              <a:r>
                <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sym typeface="+mn-ea"/>
                </a:rPr>
                <a:t>20%, </a:t>
              </a:r>
              <a:r>
                <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均分：</a:t>
              </a:r>
              <a:r>
                <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sym typeface="+mn-ea"/>
                </a:rPr>
                <a:t>81</a:t>
              </a:r>
            </a:p>
          </p:txBody>
        </p:sp>
      </p:grpSp>
      <p:sp>
        <p:nvSpPr>
          <p:cNvPr id="53" name="TextBox 53"/>
          <p:cNvSpPr txBox="1"/>
          <p:nvPr/>
        </p:nvSpPr>
        <p:spPr>
          <a:xfrm>
            <a:off x="4009671" y="6283205"/>
            <a:ext cx="14097001" cy="495776"/>
          </a:xfrm>
          <a:prstGeom prst="rect">
            <a:avLst/>
          </a:prstGeom>
        </p:spPr>
        <p:txBody>
          <a:bodyPr lIns="0" tIns="0" rIns="0" bIns="0" rtlCol="0" anchor="t"/>
          <a:lstStyle/>
          <a:p>
            <a:pPr lvl="0" algn="l">
              <a:buClrTx/>
              <a:buSzTx/>
              <a:buFontTx/>
            </a:pPr>
            <a:r>
              <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硕士：英国纽卡斯尔大学，</a:t>
            </a:r>
            <a:r>
              <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sym typeface="+mn-ea"/>
              </a:rPr>
              <a:t>Advanced Computer Science</a:t>
            </a:r>
            <a:r>
              <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专业</a:t>
            </a:r>
            <a:r>
              <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sym typeface="+mn-ea"/>
              </a:rPr>
              <a:t>  </a:t>
            </a:r>
            <a:r>
              <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综合排名：专业前</a:t>
            </a:r>
            <a:r>
              <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sym typeface="+mn-ea"/>
              </a:rPr>
              <a:t>1%</a:t>
            </a:r>
            <a:r>
              <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a:t>
            </a:r>
            <a:r>
              <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sym typeface="+mn-ea"/>
              </a:rPr>
              <a:t>GPA:3.97/4</a:t>
            </a:r>
            <a:endPar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endParaRPr>
          </a:p>
        </p:txBody>
      </p:sp>
      <p:grpSp>
        <p:nvGrpSpPr>
          <p:cNvPr id="54" name="Group 54"/>
          <p:cNvGrpSpPr/>
          <p:nvPr/>
        </p:nvGrpSpPr>
        <p:grpSpPr>
          <a:xfrm>
            <a:off x="3581399" y="7247045"/>
            <a:ext cx="9003154" cy="614637"/>
            <a:chOff x="-1" y="-21956"/>
            <a:chExt cx="12004205" cy="819516"/>
          </a:xfrm>
        </p:grpSpPr>
        <p:sp>
          <p:nvSpPr>
            <p:cNvPr id="55" name="Freeform 55"/>
            <p:cNvSpPr/>
            <p:nvPr/>
          </p:nvSpPr>
          <p:spPr>
            <a:xfrm>
              <a:off x="-1" y="-21956"/>
              <a:ext cx="12004204" cy="797560"/>
            </a:xfrm>
            <a:custGeom>
              <a:avLst/>
              <a:gdLst/>
              <a:ahLst/>
              <a:cxnLst/>
              <a:rect l="l" t="t" r="r" b="b"/>
              <a:pathLst>
                <a:path w="12004204" h="797560">
                  <a:moveTo>
                    <a:pt x="0" y="0"/>
                  </a:moveTo>
                  <a:lnTo>
                    <a:pt x="12004204" y="0"/>
                  </a:lnTo>
                  <a:lnTo>
                    <a:pt x="12004204" y="797560"/>
                  </a:lnTo>
                  <a:lnTo>
                    <a:pt x="0" y="797560"/>
                  </a:lnTo>
                  <a:close/>
                </a:path>
              </a:pathLst>
            </a:custGeom>
            <a:solidFill>
              <a:srgbClr val="000000">
                <a:alpha val="0"/>
              </a:srgbClr>
            </a:solidFill>
          </p:spPr>
          <p:txBody>
            <a:bodyPr/>
            <a:lstStyle/>
            <a:p>
              <a:endParaRPr lang="zh-CN" altLang="en-US"/>
            </a:p>
          </p:txBody>
        </p:sp>
        <p:sp>
          <p:nvSpPr>
            <p:cNvPr id="56" name="TextBox 56"/>
            <p:cNvSpPr txBox="1"/>
            <p:nvPr/>
          </p:nvSpPr>
          <p:spPr>
            <a:xfrm>
              <a:off x="0" y="-19050"/>
              <a:ext cx="12004204" cy="816610"/>
            </a:xfrm>
            <a:prstGeom prst="rect">
              <a:avLst/>
            </a:prstGeom>
          </p:spPr>
          <p:txBody>
            <a:bodyPr lIns="0" tIns="0" rIns="0" bIns="0" rtlCol="0" anchor="t"/>
            <a:lstStyle/>
            <a:p>
              <a:pPr marL="542925" lvl="1" indent="-271462" algn="l">
                <a:lnSpc>
                  <a:spcPts val="3600"/>
                </a:lnSpc>
                <a:buFont typeface="Arial"/>
                <a:buChar char="•"/>
              </a:pPr>
              <a:r>
                <a:rPr lang="en-US" sz="3000" b="1" spc="179" err="1">
                  <a:solidFill>
                    <a:srgbClr val="141E8C"/>
                  </a:solidFill>
                  <a:latin typeface="Arimo Bold"/>
                  <a:ea typeface="Arimo Bold"/>
                  <a:cs typeface="Arimo Bold"/>
                  <a:sym typeface="Arimo Bold"/>
                </a:rPr>
                <a:t>学术背景</a:t>
              </a:r>
              <a:endParaRPr lang="en-US" sz="3000" b="1" spc="179">
                <a:solidFill>
                  <a:srgbClr val="141E8C"/>
                </a:solidFill>
                <a:latin typeface="Arimo Bold"/>
                <a:ea typeface="Arimo Bold"/>
                <a:cs typeface="Arimo Bold"/>
                <a:sym typeface="Arimo Bold"/>
              </a:endParaRPr>
            </a:p>
          </p:txBody>
        </p:sp>
      </p:grpSp>
      <p:grpSp>
        <p:nvGrpSpPr>
          <p:cNvPr id="57" name="Group 57"/>
          <p:cNvGrpSpPr/>
          <p:nvPr/>
        </p:nvGrpSpPr>
        <p:grpSpPr>
          <a:xfrm>
            <a:off x="4043344" y="7906398"/>
            <a:ext cx="10677304" cy="467201"/>
            <a:chOff x="0" y="-9525"/>
            <a:chExt cx="14236406" cy="622935"/>
          </a:xfrm>
        </p:grpSpPr>
        <p:sp>
          <p:nvSpPr>
            <p:cNvPr id="58" name="Freeform 58"/>
            <p:cNvSpPr/>
            <p:nvPr/>
          </p:nvSpPr>
          <p:spPr>
            <a:xfrm>
              <a:off x="0" y="0"/>
              <a:ext cx="14236405" cy="613410"/>
            </a:xfrm>
            <a:custGeom>
              <a:avLst/>
              <a:gdLst/>
              <a:ahLst/>
              <a:cxnLst/>
              <a:rect l="l" t="t" r="r" b="b"/>
              <a:pathLst>
                <a:path w="14236405" h="613410">
                  <a:moveTo>
                    <a:pt x="0" y="0"/>
                  </a:moveTo>
                  <a:lnTo>
                    <a:pt x="14236405" y="0"/>
                  </a:lnTo>
                  <a:lnTo>
                    <a:pt x="14236405" y="613410"/>
                  </a:lnTo>
                  <a:lnTo>
                    <a:pt x="0" y="613410"/>
                  </a:lnTo>
                  <a:close/>
                </a:path>
              </a:pathLst>
            </a:custGeom>
            <a:solidFill>
              <a:srgbClr val="000000">
                <a:alpha val="0"/>
              </a:srgbClr>
            </a:solidFill>
          </p:spPr>
          <p:txBody>
            <a:bodyPr/>
            <a:lstStyle/>
            <a:p>
              <a:endParaRPr lang="zh-CN" altLang="en-US">
                <a:latin typeface="Arimo" panose="02010600030101010101" charset="0"/>
                <a:cs typeface="Arimo" panose="02010600030101010101" charset="0"/>
              </a:endParaRPr>
            </a:p>
          </p:txBody>
        </p:sp>
        <p:sp>
          <p:nvSpPr>
            <p:cNvPr id="59" name="TextBox 59"/>
            <p:cNvSpPr txBox="1"/>
            <p:nvPr/>
          </p:nvSpPr>
          <p:spPr>
            <a:xfrm>
              <a:off x="0" y="-9525"/>
              <a:ext cx="14236406" cy="622935"/>
            </a:xfrm>
            <a:prstGeom prst="rect">
              <a:avLst/>
            </a:prstGeom>
          </p:spPr>
          <p:txBody>
            <a:bodyPr lIns="0" tIns="0" rIns="0" bIns="0" rtlCol="0" anchor="t"/>
            <a:lstStyle/>
            <a:p>
              <a:r>
                <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硕士导师：</a:t>
              </a:r>
              <a:r>
                <a:rPr kumimoji="1" lang="en-GB" altLang="zh-CN"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Professor </a:t>
              </a:r>
              <a:r>
                <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sym typeface="+mn-ea"/>
                </a:rPr>
                <a:t>Yinhao Li,</a:t>
              </a:r>
              <a:r>
                <a:rPr kumimoji="1" lang="en-GB" altLang="zh-CN" sz="2400" spc="120">
                  <a:solidFill>
                    <a:schemeClr val="tx1">
                      <a:lumMod val="75000"/>
                      <a:lumOff val="25000"/>
                    </a:schemeClr>
                  </a:solidFill>
                  <a:latin typeface="Arimo" panose="02010600030101010101" charset="0"/>
                  <a:ea typeface="Arimo" panose="02010600030101010101" charset="0"/>
                  <a:cs typeface="Arimo" panose="02010600030101010101" charset="0"/>
                </a:rPr>
                <a:t> Professor Raj Ranjan</a:t>
              </a:r>
              <a:endPar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endParaRPr>
            </a:p>
          </p:txBody>
        </p:sp>
      </p:grpSp>
      <p:grpSp>
        <p:nvGrpSpPr>
          <p:cNvPr id="65" name="Group 65"/>
          <p:cNvGrpSpPr/>
          <p:nvPr/>
        </p:nvGrpSpPr>
        <p:grpSpPr>
          <a:xfrm>
            <a:off x="4043344" y="8463106"/>
            <a:ext cx="10677304" cy="460057"/>
            <a:chOff x="0" y="0"/>
            <a:chExt cx="14236406" cy="613410"/>
          </a:xfrm>
        </p:grpSpPr>
        <p:sp>
          <p:nvSpPr>
            <p:cNvPr id="66" name="Freeform 66"/>
            <p:cNvSpPr/>
            <p:nvPr/>
          </p:nvSpPr>
          <p:spPr>
            <a:xfrm>
              <a:off x="0" y="0"/>
              <a:ext cx="14236405" cy="613410"/>
            </a:xfrm>
            <a:custGeom>
              <a:avLst/>
              <a:gdLst/>
              <a:ahLst/>
              <a:cxnLst/>
              <a:rect l="l" t="t" r="r" b="b"/>
              <a:pathLst>
                <a:path w="14236405" h="613410">
                  <a:moveTo>
                    <a:pt x="0" y="0"/>
                  </a:moveTo>
                  <a:lnTo>
                    <a:pt x="14236405" y="0"/>
                  </a:lnTo>
                  <a:lnTo>
                    <a:pt x="14236405" y="613410"/>
                  </a:lnTo>
                  <a:lnTo>
                    <a:pt x="0" y="613410"/>
                  </a:lnTo>
                  <a:close/>
                </a:path>
              </a:pathLst>
            </a:custGeom>
            <a:solidFill>
              <a:srgbClr val="000000">
                <a:alpha val="0"/>
              </a:srgbClr>
            </a:solidFill>
          </p:spPr>
          <p:txBody>
            <a:bodyPr/>
            <a:lstStyle/>
            <a:p>
              <a:endParaRPr lang="zh-CN" altLang="en-US">
                <a:latin typeface="Arimo" panose="02010600030101010101" charset="0"/>
                <a:cs typeface="Arimo" panose="02010600030101010101" charset="0"/>
              </a:endParaRPr>
            </a:p>
          </p:txBody>
        </p:sp>
        <p:sp>
          <p:nvSpPr>
            <p:cNvPr id="67" name="TextBox 67"/>
            <p:cNvSpPr txBox="1"/>
            <p:nvPr/>
          </p:nvSpPr>
          <p:spPr>
            <a:xfrm>
              <a:off x="0" y="-47625"/>
              <a:ext cx="14236406" cy="661035"/>
            </a:xfrm>
            <a:prstGeom prst="rect">
              <a:avLst/>
            </a:prstGeom>
          </p:spPr>
          <p:txBody>
            <a:bodyPr lIns="0" tIns="0" rIns="0" bIns="0" rtlCol="0" anchor="t"/>
            <a:lstStyle/>
            <a:p>
              <a:r>
                <a:rPr kumimoji="1" lang="zh-CN" altLang="en-US" sz="2400" spc="120">
                  <a:solidFill>
                    <a:schemeClr val="tx1">
                      <a:lumMod val="75000"/>
                      <a:lumOff val="25000"/>
                    </a:schemeClr>
                  </a:solidFill>
                  <a:latin typeface="Arimo" panose="02010600030101010101" charset="0"/>
                  <a:ea typeface="微软雅黑" panose="020B0503020204020204" pitchFamily="34" charset="-122"/>
                  <a:cs typeface="Arimo" panose="02010600030101010101" charset="0"/>
                  <a:sym typeface="+mn-ea"/>
                </a:rPr>
                <a:t>研究方向：区块链多链应用开发；共识算法优化</a:t>
              </a:r>
              <a:endParaRPr kumimoji="1" lang="en-US" altLang="zh-CN" sz="2400" spc="120">
                <a:solidFill>
                  <a:schemeClr val="tx1">
                    <a:lumMod val="75000"/>
                    <a:lumOff val="25000"/>
                  </a:schemeClr>
                </a:solidFill>
                <a:latin typeface="Arimo" panose="02010600030101010101" charset="0"/>
                <a:ea typeface="Arimo" panose="02010600030101010101" charset="0"/>
                <a:cs typeface="Arimo" panose="02010600030101010101" charset="0"/>
                <a:sym typeface="+mn-ea"/>
              </a:endParaRPr>
            </a:p>
          </p:txBody>
        </p:sp>
      </p:grpSp>
      <p:grpSp>
        <p:nvGrpSpPr>
          <p:cNvPr id="91" name="组合 90">
            <a:extLst>
              <a:ext uri="{FF2B5EF4-FFF2-40B4-BE49-F238E27FC236}">
                <a16:creationId xmlns:a16="http://schemas.microsoft.com/office/drawing/2014/main" id="{EA65F72E-4D56-6242-FF61-190A55B66CFF}"/>
              </a:ext>
            </a:extLst>
          </p:cNvPr>
          <p:cNvGrpSpPr/>
          <p:nvPr/>
        </p:nvGrpSpPr>
        <p:grpSpPr>
          <a:xfrm>
            <a:off x="4092606" y="2435896"/>
            <a:ext cx="9943147" cy="2041506"/>
            <a:chOff x="4230053" y="2429349"/>
            <a:chExt cx="7809547" cy="1234911"/>
          </a:xfrm>
        </p:grpSpPr>
        <p:sp>
          <p:nvSpPr>
            <p:cNvPr id="84" name="文本框 83">
              <a:extLst>
                <a:ext uri="{FF2B5EF4-FFF2-40B4-BE49-F238E27FC236}">
                  <a16:creationId xmlns:a16="http://schemas.microsoft.com/office/drawing/2014/main" id="{DA9542AC-04A4-40D8-7B9D-21E4CE1E3FED}"/>
                </a:ext>
              </a:extLst>
            </p:cNvPr>
            <p:cNvSpPr txBox="1"/>
            <p:nvPr/>
          </p:nvSpPr>
          <p:spPr>
            <a:xfrm>
              <a:off x="4231496" y="2754036"/>
              <a:ext cx="4658520" cy="279262"/>
            </a:xfrm>
            <a:prstGeom prst="rect">
              <a:avLst/>
            </a:prstGeom>
            <a:noFill/>
          </p:spPr>
          <p:txBody>
            <a:bodyPr wrap="square" rtlCol="0">
              <a:spAutoFit/>
            </a:bodyPr>
            <a:lstStyle/>
            <a:p>
              <a:r>
                <a:rPr kumimoji="1" lang="zh-CN" altLang="en-US" sz="2400" spc="120">
                  <a:solidFill>
                    <a:srgbClr val="000000">
                      <a:lumMod val="75000"/>
                      <a:lumOff val="25000"/>
                    </a:srgbClr>
                  </a:solidFill>
                  <a:latin typeface="Arimo" panose="02010600030101010101" charset="0"/>
                  <a:ea typeface="微软雅黑" panose="020B0503020204020204" pitchFamily="34" charset="-122"/>
                  <a:cs typeface="Arimo" panose="02010600030101010101" charset="0"/>
                </a:rPr>
                <a:t>性别：女</a:t>
              </a:r>
              <a:endParaRPr kumimoji="1" lang="en-US" altLang="zh-CN" sz="2400" spc="120">
                <a:solidFill>
                  <a:srgbClr val="000000">
                    <a:lumMod val="75000"/>
                    <a:lumOff val="25000"/>
                  </a:srgbClr>
                </a:solidFill>
                <a:latin typeface="Arimo" panose="02010600030101010101" charset="0"/>
                <a:ea typeface="Arimo" panose="02010600030101010101" charset="0"/>
                <a:cs typeface="Arimo" panose="02010600030101010101" charset="0"/>
              </a:endParaRPr>
            </a:p>
          </p:txBody>
        </p:sp>
        <p:sp>
          <p:nvSpPr>
            <p:cNvPr id="85" name="文本框 84">
              <a:extLst>
                <a:ext uri="{FF2B5EF4-FFF2-40B4-BE49-F238E27FC236}">
                  <a16:creationId xmlns:a16="http://schemas.microsoft.com/office/drawing/2014/main" id="{627345BD-384A-99E7-F569-C403A7EDCBD9}"/>
                </a:ext>
              </a:extLst>
            </p:cNvPr>
            <p:cNvSpPr txBox="1"/>
            <p:nvPr/>
          </p:nvSpPr>
          <p:spPr>
            <a:xfrm>
              <a:off x="7040696" y="2429349"/>
              <a:ext cx="4998904" cy="279262"/>
            </a:xfrm>
            <a:prstGeom prst="rect">
              <a:avLst/>
            </a:prstGeom>
            <a:noFill/>
          </p:spPr>
          <p:txBody>
            <a:bodyPr wrap="square" rtlCol="0">
              <a:spAutoFit/>
            </a:bodyPr>
            <a:lstStyle/>
            <a:p>
              <a:r>
                <a:rPr kumimoji="1" lang="zh-CN" altLang="en-US" sz="2400" spc="120">
                  <a:solidFill>
                    <a:srgbClr val="000000">
                      <a:lumMod val="75000"/>
                      <a:lumOff val="25000"/>
                    </a:srgbClr>
                  </a:solidFill>
                  <a:latin typeface="Arimo" panose="02010600030101010101" charset="0"/>
                  <a:ea typeface="微软雅黑" panose="020B0503020204020204" pitchFamily="34" charset="-122"/>
                  <a:cs typeface="Arimo" panose="02010600030101010101" charset="0"/>
                </a:rPr>
                <a:t>出生年月：</a:t>
              </a:r>
              <a:r>
                <a:rPr kumimoji="1" lang="en-US" altLang="zh-CN" sz="2400" spc="120">
                  <a:solidFill>
                    <a:srgbClr val="000000">
                      <a:lumMod val="75000"/>
                      <a:lumOff val="25000"/>
                    </a:srgbClr>
                  </a:solidFill>
                  <a:latin typeface="Arimo" panose="02010600030101010101" charset="0"/>
                  <a:ea typeface="Arimo" panose="02010600030101010101" charset="0"/>
                  <a:cs typeface="Arimo" panose="02010600030101010101" charset="0"/>
                </a:rPr>
                <a:t>1999/07</a:t>
              </a:r>
            </a:p>
          </p:txBody>
        </p:sp>
        <p:sp>
          <p:nvSpPr>
            <p:cNvPr id="86" name="文本框 85">
              <a:extLst>
                <a:ext uri="{FF2B5EF4-FFF2-40B4-BE49-F238E27FC236}">
                  <a16:creationId xmlns:a16="http://schemas.microsoft.com/office/drawing/2014/main" id="{EDCE1F03-66FB-BD8C-F2EC-35B0601CC721}"/>
                </a:ext>
              </a:extLst>
            </p:cNvPr>
            <p:cNvSpPr txBox="1"/>
            <p:nvPr/>
          </p:nvSpPr>
          <p:spPr>
            <a:xfrm>
              <a:off x="4231496" y="3078723"/>
              <a:ext cx="4658520" cy="279262"/>
            </a:xfrm>
            <a:prstGeom prst="rect">
              <a:avLst/>
            </a:prstGeom>
            <a:noFill/>
          </p:spPr>
          <p:txBody>
            <a:bodyPr wrap="square" rtlCol="0">
              <a:spAutoFit/>
            </a:bodyPr>
            <a:lstStyle/>
            <a:p>
              <a:r>
                <a:rPr kumimoji="1" lang="zh-CN" altLang="en-US" sz="2400" spc="120">
                  <a:solidFill>
                    <a:srgbClr val="000000">
                      <a:lumMod val="75000"/>
                      <a:lumOff val="25000"/>
                    </a:srgbClr>
                  </a:solidFill>
                  <a:latin typeface="Arimo" panose="02010600030101010101" charset="0"/>
                  <a:ea typeface="微软雅黑" panose="020B0503020204020204" pitchFamily="34" charset="-122"/>
                  <a:cs typeface="Arimo" panose="02010600030101010101" charset="0"/>
                </a:rPr>
                <a:t>籍贯：山东省泰安市</a:t>
              </a:r>
            </a:p>
          </p:txBody>
        </p:sp>
        <p:sp>
          <p:nvSpPr>
            <p:cNvPr id="87" name="文本框 86">
              <a:extLst>
                <a:ext uri="{FF2B5EF4-FFF2-40B4-BE49-F238E27FC236}">
                  <a16:creationId xmlns:a16="http://schemas.microsoft.com/office/drawing/2014/main" id="{67345CD1-E2FE-F71D-4EA7-EA5EC65BBD6C}"/>
                </a:ext>
              </a:extLst>
            </p:cNvPr>
            <p:cNvSpPr txBox="1"/>
            <p:nvPr/>
          </p:nvSpPr>
          <p:spPr>
            <a:xfrm>
              <a:off x="4231496" y="2429349"/>
              <a:ext cx="4658520" cy="279262"/>
            </a:xfrm>
            <a:prstGeom prst="rect">
              <a:avLst/>
            </a:prstGeom>
            <a:noFill/>
          </p:spPr>
          <p:txBody>
            <a:bodyPr wrap="square" rtlCol="0">
              <a:spAutoFit/>
            </a:bodyPr>
            <a:lstStyle/>
            <a:p>
              <a:r>
                <a:rPr kumimoji="1" lang="zh-CN" altLang="en-US" sz="2400" spc="120">
                  <a:solidFill>
                    <a:srgbClr val="000000">
                      <a:lumMod val="75000"/>
                      <a:lumOff val="25000"/>
                    </a:srgbClr>
                  </a:solidFill>
                  <a:latin typeface="Arimo" panose="02010600030101010101" charset="0"/>
                  <a:ea typeface="微软雅黑" panose="020B0503020204020204" pitchFamily="34" charset="-122"/>
                  <a:cs typeface="Arimo" panose="02010600030101010101" charset="0"/>
                </a:rPr>
                <a:t>姓名：刘畅</a:t>
              </a:r>
              <a:endParaRPr kumimoji="1" lang="en-US" altLang="zh-CN" sz="2400" spc="120">
                <a:solidFill>
                  <a:srgbClr val="000000">
                    <a:lumMod val="75000"/>
                    <a:lumOff val="25000"/>
                  </a:srgbClr>
                </a:solidFill>
                <a:latin typeface="Arimo" panose="02010600030101010101" charset="0"/>
                <a:ea typeface="Arimo" panose="02010600030101010101" charset="0"/>
                <a:cs typeface="Arimo" panose="02010600030101010101" charset="0"/>
              </a:endParaRPr>
            </a:p>
          </p:txBody>
        </p:sp>
        <p:sp>
          <p:nvSpPr>
            <p:cNvPr id="88" name="文本框 87">
              <a:extLst>
                <a:ext uri="{FF2B5EF4-FFF2-40B4-BE49-F238E27FC236}">
                  <a16:creationId xmlns:a16="http://schemas.microsoft.com/office/drawing/2014/main" id="{8F44CF77-6590-82FD-2787-27721CA1D182}"/>
                </a:ext>
              </a:extLst>
            </p:cNvPr>
            <p:cNvSpPr txBox="1"/>
            <p:nvPr/>
          </p:nvSpPr>
          <p:spPr>
            <a:xfrm>
              <a:off x="7040696" y="3078723"/>
              <a:ext cx="4998904" cy="279262"/>
            </a:xfrm>
            <a:prstGeom prst="rect">
              <a:avLst/>
            </a:prstGeom>
            <a:noFill/>
          </p:spPr>
          <p:txBody>
            <a:bodyPr wrap="square" rtlCol="0">
              <a:spAutoFit/>
            </a:bodyPr>
            <a:lstStyle/>
            <a:p>
              <a:r>
                <a:rPr kumimoji="1" lang="zh-CN" altLang="en-US" sz="2400" spc="120">
                  <a:solidFill>
                    <a:srgbClr val="000000">
                      <a:lumMod val="75000"/>
                      <a:lumOff val="25000"/>
                    </a:srgbClr>
                  </a:solidFill>
                  <a:latin typeface="Arimo" panose="02010600030101010101" charset="0"/>
                  <a:ea typeface="微软雅黑" panose="020B0503020204020204" pitchFamily="34" charset="-122"/>
                  <a:cs typeface="Arimo" panose="02010600030101010101" charset="0"/>
                </a:rPr>
                <a:t>联系方式：</a:t>
              </a:r>
              <a:r>
                <a:rPr kumimoji="1" lang="en-US" altLang="zh-CN" sz="2400" spc="120">
                  <a:solidFill>
                    <a:srgbClr val="000000">
                      <a:lumMod val="75000"/>
                      <a:lumOff val="25000"/>
                    </a:srgbClr>
                  </a:solidFill>
                  <a:latin typeface="Arimo" panose="02010600030101010101" charset="0"/>
                  <a:ea typeface="Arimo" panose="02010600030101010101" charset="0"/>
                  <a:cs typeface="Arimo" panose="02010600030101010101" charset="0"/>
                </a:rPr>
                <a:t>17861407691</a:t>
              </a:r>
            </a:p>
          </p:txBody>
        </p:sp>
        <p:sp>
          <p:nvSpPr>
            <p:cNvPr id="89" name="文本框 88">
              <a:extLst>
                <a:ext uri="{FF2B5EF4-FFF2-40B4-BE49-F238E27FC236}">
                  <a16:creationId xmlns:a16="http://schemas.microsoft.com/office/drawing/2014/main" id="{43483238-8941-27B7-0197-35AEC8BEBEC2}"/>
                </a:ext>
              </a:extLst>
            </p:cNvPr>
            <p:cNvSpPr txBox="1"/>
            <p:nvPr/>
          </p:nvSpPr>
          <p:spPr>
            <a:xfrm>
              <a:off x="7040696" y="2754036"/>
              <a:ext cx="4998904" cy="279262"/>
            </a:xfrm>
            <a:prstGeom prst="rect">
              <a:avLst/>
            </a:prstGeom>
            <a:noFill/>
          </p:spPr>
          <p:txBody>
            <a:bodyPr wrap="square" rtlCol="0">
              <a:spAutoFit/>
            </a:bodyPr>
            <a:lstStyle/>
            <a:p>
              <a:r>
                <a:rPr kumimoji="1" lang="zh-CN" altLang="en-US" sz="2400" spc="120">
                  <a:solidFill>
                    <a:srgbClr val="000000">
                      <a:lumMod val="75000"/>
                      <a:lumOff val="25000"/>
                    </a:srgbClr>
                  </a:solidFill>
                  <a:latin typeface="Arimo" panose="02010600030101010101" charset="0"/>
                  <a:ea typeface="微软雅黑" panose="020B0503020204020204" pitchFamily="34" charset="-122"/>
                  <a:cs typeface="Arimo" panose="02010600030101010101" charset="0"/>
                </a:rPr>
                <a:t>民族：汉族</a:t>
              </a:r>
              <a:endParaRPr kumimoji="1" lang="en-US" altLang="zh-CN" sz="2400" spc="120">
                <a:solidFill>
                  <a:srgbClr val="000000">
                    <a:lumMod val="75000"/>
                    <a:lumOff val="25000"/>
                  </a:srgbClr>
                </a:solidFill>
                <a:latin typeface="Arimo" panose="02010600030101010101" charset="0"/>
                <a:ea typeface="Arimo" panose="02010600030101010101" charset="0"/>
                <a:cs typeface="Arimo" panose="02010600030101010101" charset="0"/>
              </a:endParaRPr>
            </a:p>
          </p:txBody>
        </p:sp>
        <p:sp>
          <p:nvSpPr>
            <p:cNvPr id="90" name="文本框 89">
              <a:extLst>
                <a:ext uri="{FF2B5EF4-FFF2-40B4-BE49-F238E27FC236}">
                  <a16:creationId xmlns:a16="http://schemas.microsoft.com/office/drawing/2014/main" id="{AF45BE9D-0F0A-7A69-A645-AB21B4E77026}"/>
                </a:ext>
              </a:extLst>
            </p:cNvPr>
            <p:cNvSpPr txBox="1"/>
            <p:nvPr>
              <p:custDataLst>
                <p:tags r:id="rId1"/>
              </p:custDataLst>
            </p:nvPr>
          </p:nvSpPr>
          <p:spPr>
            <a:xfrm>
              <a:off x="4230053" y="3384998"/>
              <a:ext cx="6356686" cy="279262"/>
            </a:xfrm>
            <a:prstGeom prst="rect">
              <a:avLst/>
            </a:prstGeom>
            <a:noFill/>
          </p:spPr>
          <p:txBody>
            <a:bodyPr wrap="square" rtlCol="0">
              <a:spAutoFit/>
            </a:bodyPr>
            <a:lstStyle/>
            <a:p>
              <a:r>
                <a:rPr kumimoji="1" lang="zh-CN" altLang="en-US" sz="2400" spc="120">
                  <a:solidFill>
                    <a:srgbClr val="000000">
                      <a:lumMod val="75000"/>
                      <a:lumOff val="25000"/>
                    </a:srgbClr>
                  </a:solidFill>
                  <a:latin typeface="Arimo" panose="02010600030101010101" charset="0"/>
                  <a:ea typeface="微软雅黑" panose="020B0503020204020204" pitchFamily="34" charset="-122"/>
                  <a:cs typeface="Arimo" panose="02010600030101010101" charset="0"/>
                </a:rPr>
                <a:t>电子邮箱：</a:t>
              </a:r>
              <a:r>
                <a:rPr kumimoji="1" lang="en-US" altLang="zh-CN" sz="2400" spc="120">
                  <a:solidFill>
                    <a:srgbClr val="000000">
                      <a:lumMod val="75000"/>
                      <a:lumOff val="25000"/>
                    </a:srgbClr>
                  </a:solidFill>
                  <a:latin typeface="Arimo" panose="02010600030101010101" charset="0"/>
                  <a:ea typeface="Arimo" panose="02010600030101010101" charset="0"/>
                  <a:cs typeface="Arimo" panose="02010600030101010101" charset="0"/>
                </a:rPr>
                <a:t>liuchang0704lc@163.com</a:t>
              </a:r>
            </a:p>
          </p:txBody>
        </p:sp>
      </p:grpSp>
      <p:pic>
        <p:nvPicPr>
          <p:cNvPr id="94" name="图片 93" descr="人穿着西装&#10;&#10;描述已自动生成">
            <a:extLst>
              <a:ext uri="{FF2B5EF4-FFF2-40B4-BE49-F238E27FC236}">
                <a16:creationId xmlns:a16="http://schemas.microsoft.com/office/drawing/2014/main" id="{0D2B8FC0-ED7B-AC9C-B8AC-4FB86A95C129}"/>
              </a:ext>
            </a:extLst>
          </p:cNvPr>
          <p:cNvPicPr>
            <a:picLocks noChangeAspect="1"/>
          </p:cNvPicPr>
          <p:nvPr/>
        </p:nvPicPr>
        <p:blipFill>
          <a:blip r:embed="rId4"/>
          <a:stretch>
            <a:fillRect/>
          </a:stretch>
        </p:blipFill>
        <p:spPr>
          <a:xfrm>
            <a:off x="14227424" y="1796220"/>
            <a:ext cx="2341843" cy="3279541"/>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3" name="Group 3"/>
          <p:cNvGrpSpPr/>
          <p:nvPr/>
        </p:nvGrpSpPr>
        <p:grpSpPr>
          <a:xfrm>
            <a:off x="2743200" y="574840"/>
            <a:ext cx="16084210" cy="690562"/>
            <a:chOff x="0" y="0"/>
            <a:chExt cx="21445614" cy="920750"/>
          </a:xfrm>
        </p:grpSpPr>
        <p:sp>
          <p:nvSpPr>
            <p:cNvPr id="4" name="Freeform 4"/>
            <p:cNvSpPr/>
            <p:nvPr/>
          </p:nvSpPr>
          <p:spPr>
            <a:xfrm>
              <a:off x="0"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5" name="TextBox 5"/>
            <p:cNvSpPr txBox="1"/>
            <p:nvPr/>
          </p:nvSpPr>
          <p:spPr>
            <a:xfrm>
              <a:off x="0" y="-28575"/>
              <a:ext cx="21445614" cy="949325"/>
            </a:xfrm>
            <a:prstGeom prst="rect">
              <a:avLst/>
            </a:prstGeom>
          </p:spPr>
          <p:txBody>
            <a:bodyPr lIns="0" tIns="0" rIns="0" bIns="0" rtlCol="0" anchor="t"/>
            <a:lstStyle/>
            <a:p>
              <a:pPr algn="l">
                <a:lnSpc>
                  <a:spcPts val="4320"/>
                </a:lnSpc>
              </a:pPr>
              <a:r>
                <a:rPr lang="en-US" sz="3600" b="1" spc="450">
                  <a:solidFill>
                    <a:srgbClr val="141E8C"/>
                  </a:solidFill>
                  <a:latin typeface="Arimo Bold"/>
                  <a:ea typeface="Arimo Bold"/>
                  <a:cs typeface="Arimo Bold"/>
                  <a:sym typeface="Arimo Bold"/>
                </a:rPr>
                <a:t>1.2 技能与爱好</a:t>
              </a:r>
            </a:p>
          </p:txBody>
        </p:sp>
      </p:grpSp>
      <p:sp>
        <p:nvSpPr>
          <p:cNvPr id="14" name="Freeform 14"/>
          <p:cNvSpPr/>
          <p:nvPr/>
        </p:nvSpPr>
        <p:spPr>
          <a:xfrm>
            <a:off x="-2230755" y="38100"/>
            <a:ext cx="12086273" cy="799148"/>
          </a:xfrm>
          <a:custGeom>
            <a:avLst/>
            <a:gdLst/>
            <a:ahLst/>
            <a:cxnLst/>
            <a:rect l="l" t="t" r="r" b="b"/>
            <a:pathLst>
              <a:path w="16115030" h="1065530">
                <a:moveTo>
                  <a:pt x="16089630" y="532765"/>
                </a:moveTo>
                <a:cubicBezTo>
                  <a:pt x="16089630" y="262255"/>
                  <a:pt x="14195806" y="25400"/>
                  <a:pt x="11815318" y="25400"/>
                </a:cubicBezTo>
                <a:lnTo>
                  <a:pt x="11815318" y="12700"/>
                </a:lnTo>
                <a:lnTo>
                  <a:pt x="11815318" y="25400"/>
                </a:lnTo>
                <a:lnTo>
                  <a:pt x="4299712" y="25400"/>
                </a:lnTo>
                <a:lnTo>
                  <a:pt x="4299712" y="12700"/>
                </a:lnTo>
                <a:lnTo>
                  <a:pt x="4299712" y="25400"/>
                </a:lnTo>
                <a:cubicBezTo>
                  <a:pt x="1919224" y="25400"/>
                  <a:pt x="25400" y="262255"/>
                  <a:pt x="25400" y="532765"/>
                </a:cubicBezTo>
                <a:lnTo>
                  <a:pt x="12700" y="532765"/>
                </a:lnTo>
                <a:lnTo>
                  <a:pt x="13081" y="520065"/>
                </a:lnTo>
                <a:cubicBezTo>
                  <a:pt x="19939" y="520319"/>
                  <a:pt x="25400" y="525907"/>
                  <a:pt x="25400" y="532765"/>
                </a:cubicBezTo>
                <a:cubicBezTo>
                  <a:pt x="25400" y="803275"/>
                  <a:pt x="1919224" y="1040130"/>
                  <a:pt x="4299712" y="1040130"/>
                </a:cubicBezTo>
                <a:lnTo>
                  <a:pt x="4299712" y="1052830"/>
                </a:lnTo>
                <a:lnTo>
                  <a:pt x="4299712" y="1040130"/>
                </a:lnTo>
                <a:lnTo>
                  <a:pt x="11815318" y="1040130"/>
                </a:lnTo>
                <a:lnTo>
                  <a:pt x="11815318" y="1052830"/>
                </a:lnTo>
                <a:lnTo>
                  <a:pt x="11815318" y="1040130"/>
                </a:lnTo>
                <a:cubicBezTo>
                  <a:pt x="14195806" y="1040130"/>
                  <a:pt x="16089630" y="803275"/>
                  <a:pt x="16089630" y="532765"/>
                </a:cubicBezTo>
                <a:lnTo>
                  <a:pt x="16102330" y="532765"/>
                </a:lnTo>
                <a:lnTo>
                  <a:pt x="16089630" y="532765"/>
                </a:lnTo>
                <a:lnTo>
                  <a:pt x="16102330" y="532765"/>
                </a:lnTo>
                <a:lnTo>
                  <a:pt x="16089630" y="532765"/>
                </a:lnTo>
                <a:moveTo>
                  <a:pt x="16115030" y="532765"/>
                </a:moveTo>
                <a:cubicBezTo>
                  <a:pt x="16115030" y="836676"/>
                  <a:pt x="14170152" y="1065530"/>
                  <a:pt x="11815318" y="1065530"/>
                </a:cubicBezTo>
                <a:lnTo>
                  <a:pt x="4299712" y="1065530"/>
                </a:lnTo>
                <a:cubicBezTo>
                  <a:pt x="1944878" y="1065530"/>
                  <a:pt x="0" y="836676"/>
                  <a:pt x="0" y="532765"/>
                </a:cubicBezTo>
                <a:lnTo>
                  <a:pt x="12700" y="532765"/>
                </a:lnTo>
                <a:lnTo>
                  <a:pt x="12319" y="545465"/>
                </a:lnTo>
                <a:cubicBezTo>
                  <a:pt x="5461" y="545211"/>
                  <a:pt x="0" y="539623"/>
                  <a:pt x="0" y="532765"/>
                </a:cubicBezTo>
                <a:cubicBezTo>
                  <a:pt x="0" y="228854"/>
                  <a:pt x="1944878" y="0"/>
                  <a:pt x="4299712" y="0"/>
                </a:cubicBezTo>
                <a:lnTo>
                  <a:pt x="4299712" y="12700"/>
                </a:lnTo>
                <a:lnTo>
                  <a:pt x="4299712" y="0"/>
                </a:lnTo>
                <a:lnTo>
                  <a:pt x="11815318" y="0"/>
                </a:lnTo>
                <a:cubicBezTo>
                  <a:pt x="14170152" y="0"/>
                  <a:pt x="16115030" y="228854"/>
                  <a:pt x="16115030" y="532765"/>
                </a:cubicBezTo>
                <a:close/>
              </a:path>
            </a:pathLst>
          </a:custGeom>
          <a:solidFill>
            <a:srgbClr val="157A8E">
              <a:alpha val="392"/>
            </a:srgbClr>
          </a:solidFill>
        </p:spPr>
        <p:txBody>
          <a:bodyPr/>
          <a:lstStyle/>
          <a:p>
            <a:endParaRPr lang="zh-CN" altLang="en-US"/>
          </a:p>
        </p:txBody>
      </p:sp>
      <p:grpSp>
        <p:nvGrpSpPr>
          <p:cNvPr id="15" name="Group 15"/>
          <p:cNvGrpSpPr/>
          <p:nvPr/>
        </p:nvGrpSpPr>
        <p:grpSpPr>
          <a:xfrm>
            <a:off x="4173855" y="6134100"/>
            <a:ext cx="5832158" cy="598170"/>
            <a:chOff x="0" y="0"/>
            <a:chExt cx="7776210" cy="797560"/>
          </a:xfrm>
        </p:grpSpPr>
        <p:sp>
          <p:nvSpPr>
            <p:cNvPr id="16" name="Freeform 16"/>
            <p:cNvSpPr/>
            <p:nvPr/>
          </p:nvSpPr>
          <p:spPr>
            <a:xfrm>
              <a:off x="0" y="0"/>
              <a:ext cx="7776210" cy="797560"/>
            </a:xfrm>
            <a:custGeom>
              <a:avLst/>
              <a:gdLst/>
              <a:ahLst/>
              <a:cxnLst/>
              <a:rect l="l" t="t" r="r" b="b"/>
              <a:pathLst>
                <a:path w="7776210" h="797560">
                  <a:moveTo>
                    <a:pt x="0" y="0"/>
                  </a:moveTo>
                  <a:lnTo>
                    <a:pt x="7776210" y="0"/>
                  </a:lnTo>
                  <a:lnTo>
                    <a:pt x="7776210" y="797560"/>
                  </a:lnTo>
                  <a:lnTo>
                    <a:pt x="0" y="797560"/>
                  </a:lnTo>
                  <a:close/>
                </a:path>
              </a:pathLst>
            </a:custGeom>
            <a:solidFill>
              <a:srgbClr val="000000">
                <a:alpha val="0"/>
              </a:srgbClr>
            </a:solidFill>
          </p:spPr>
          <p:txBody>
            <a:bodyPr/>
            <a:lstStyle/>
            <a:p>
              <a:endParaRPr lang="zh-CN" altLang="en-US"/>
            </a:p>
          </p:txBody>
        </p:sp>
        <p:sp>
          <p:nvSpPr>
            <p:cNvPr id="17" name="TextBox 17"/>
            <p:cNvSpPr txBox="1"/>
            <p:nvPr/>
          </p:nvSpPr>
          <p:spPr>
            <a:xfrm>
              <a:off x="0" y="-19050"/>
              <a:ext cx="7776210" cy="816610"/>
            </a:xfrm>
            <a:prstGeom prst="rect">
              <a:avLst/>
            </a:prstGeom>
          </p:spPr>
          <p:txBody>
            <a:bodyPr lIns="0" tIns="0" rIns="0" bIns="0" rtlCol="0" anchor="t"/>
            <a:lstStyle/>
            <a:p>
              <a:pPr algn="l">
                <a:lnSpc>
                  <a:spcPts val="3600"/>
                </a:lnSpc>
              </a:pPr>
              <a:r>
                <a:rPr lang="en-US" sz="3000" b="1" spc="450">
                  <a:solidFill>
                    <a:srgbClr val="FFFFFF"/>
                  </a:solidFill>
                  <a:latin typeface="Arimo Bold"/>
                  <a:ea typeface="Arimo Bold"/>
                  <a:cs typeface="Arimo Bold"/>
                  <a:sym typeface="Arimo Bold"/>
                </a:rPr>
                <a:t>兴趣爱好</a:t>
              </a:r>
            </a:p>
          </p:txBody>
        </p:sp>
      </p:grpSp>
      <p:sp>
        <p:nvSpPr>
          <p:cNvPr id="38" name="Freeform 38"/>
          <p:cNvSpPr/>
          <p:nvPr/>
        </p:nvSpPr>
        <p:spPr>
          <a:xfrm>
            <a:off x="-2230755" y="-4230053"/>
            <a:ext cx="12086273" cy="799148"/>
          </a:xfrm>
          <a:custGeom>
            <a:avLst/>
            <a:gdLst/>
            <a:ahLst/>
            <a:cxnLst/>
            <a:rect l="l" t="t" r="r" b="b"/>
            <a:pathLst>
              <a:path w="16115030" h="1065530">
                <a:moveTo>
                  <a:pt x="16089630" y="532765"/>
                </a:moveTo>
                <a:cubicBezTo>
                  <a:pt x="16089630" y="262255"/>
                  <a:pt x="14195806" y="25400"/>
                  <a:pt x="11815318" y="25400"/>
                </a:cubicBezTo>
                <a:lnTo>
                  <a:pt x="11815318" y="12700"/>
                </a:lnTo>
                <a:lnTo>
                  <a:pt x="11815318" y="25400"/>
                </a:lnTo>
                <a:lnTo>
                  <a:pt x="4299712" y="25400"/>
                </a:lnTo>
                <a:lnTo>
                  <a:pt x="4299712" y="12700"/>
                </a:lnTo>
                <a:lnTo>
                  <a:pt x="4299712" y="25400"/>
                </a:lnTo>
                <a:cubicBezTo>
                  <a:pt x="1919224" y="25400"/>
                  <a:pt x="25400" y="262255"/>
                  <a:pt x="25400" y="532765"/>
                </a:cubicBezTo>
                <a:lnTo>
                  <a:pt x="12700" y="532765"/>
                </a:lnTo>
                <a:lnTo>
                  <a:pt x="13081" y="520065"/>
                </a:lnTo>
                <a:cubicBezTo>
                  <a:pt x="19939" y="520319"/>
                  <a:pt x="25400" y="525907"/>
                  <a:pt x="25400" y="532765"/>
                </a:cubicBezTo>
                <a:cubicBezTo>
                  <a:pt x="25400" y="803275"/>
                  <a:pt x="1919224" y="1040130"/>
                  <a:pt x="4299712" y="1040130"/>
                </a:cubicBezTo>
                <a:lnTo>
                  <a:pt x="4299712" y="1052830"/>
                </a:lnTo>
                <a:lnTo>
                  <a:pt x="4299712" y="1040130"/>
                </a:lnTo>
                <a:lnTo>
                  <a:pt x="11815318" y="1040130"/>
                </a:lnTo>
                <a:lnTo>
                  <a:pt x="11815318" y="1052830"/>
                </a:lnTo>
                <a:lnTo>
                  <a:pt x="11815318" y="1040130"/>
                </a:lnTo>
                <a:cubicBezTo>
                  <a:pt x="14195806" y="1040130"/>
                  <a:pt x="16089630" y="803275"/>
                  <a:pt x="16089630" y="532765"/>
                </a:cubicBezTo>
                <a:lnTo>
                  <a:pt x="16102330" y="532765"/>
                </a:lnTo>
                <a:lnTo>
                  <a:pt x="16089630" y="532765"/>
                </a:lnTo>
                <a:lnTo>
                  <a:pt x="16102330" y="532765"/>
                </a:lnTo>
                <a:lnTo>
                  <a:pt x="16089630" y="532765"/>
                </a:lnTo>
                <a:moveTo>
                  <a:pt x="16115030" y="532765"/>
                </a:moveTo>
                <a:cubicBezTo>
                  <a:pt x="16115030" y="836676"/>
                  <a:pt x="14170152" y="1065530"/>
                  <a:pt x="11815318" y="1065530"/>
                </a:cubicBezTo>
                <a:lnTo>
                  <a:pt x="4299712" y="1065530"/>
                </a:lnTo>
                <a:cubicBezTo>
                  <a:pt x="1944878" y="1065530"/>
                  <a:pt x="0" y="836676"/>
                  <a:pt x="0" y="532765"/>
                </a:cubicBezTo>
                <a:lnTo>
                  <a:pt x="12700" y="532765"/>
                </a:lnTo>
                <a:lnTo>
                  <a:pt x="12319" y="545465"/>
                </a:lnTo>
                <a:cubicBezTo>
                  <a:pt x="5461" y="545211"/>
                  <a:pt x="0" y="539623"/>
                  <a:pt x="0" y="532765"/>
                </a:cubicBezTo>
                <a:cubicBezTo>
                  <a:pt x="0" y="228854"/>
                  <a:pt x="1944878" y="0"/>
                  <a:pt x="4299712" y="0"/>
                </a:cubicBezTo>
                <a:lnTo>
                  <a:pt x="4299712" y="12700"/>
                </a:lnTo>
                <a:lnTo>
                  <a:pt x="4299712" y="0"/>
                </a:lnTo>
                <a:lnTo>
                  <a:pt x="11815318" y="0"/>
                </a:lnTo>
                <a:cubicBezTo>
                  <a:pt x="14170152" y="0"/>
                  <a:pt x="16115030" y="228854"/>
                  <a:pt x="16115030" y="532765"/>
                </a:cubicBezTo>
                <a:close/>
              </a:path>
            </a:pathLst>
          </a:custGeom>
          <a:solidFill>
            <a:srgbClr val="157A8E">
              <a:alpha val="392"/>
            </a:srgbClr>
          </a:solidFill>
        </p:spPr>
        <p:txBody>
          <a:bodyPr/>
          <a:lstStyle/>
          <a:p>
            <a:endParaRPr lang="zh-CN" altLang="en-US"/>
          </a:p>
        </p:txBody>
      </p:sp>
      <p:grpSp>
        <p:nvGrpSpPr>
          <p:cNvPr id="39" name="Group 39"/>
          <p:cNvGrpSpPr/>
          <p:nvPr/>
        </p:nvGrpSpPr>
        <p:grpSpPr>
          <a:xfrm>
            <a:off x="4173855" y="1910715"/>
            <a:ext cx="5832158" cy="598170"/>
            <a:chOff x="0" y="0"/>
            <a:chExt cx="7776210" cy="797560"/>
          </a:xfrm>
        </p:grpSpPr>
        <p:sp>
          <p:nvSpPr>
            <p:cNvPr id="40" name="Freeform 40"/>
            <p:cNvSpPr/>
            <p:nvPr/>
          </p:nvSpPr>
          <p:spPr>
            <a:xfrm>
              <a:off x="0" y="0"/>
              <a:ext cx="7776210" cy="797560"/>
            </a:xfrm>
            <a:custGeom>
              <a:avLst/>
              <a:gdLst/>
              <a:ahLst/>
              <a:cxnLst/>
              <a:rect l="l" t="t" r="r" b="b"/>
              <a:pathLst>
                <a:path w="7776210" h="797560">
                  <a:moveTo>
                    <a:pt x="0" y="0"/>
                  </a:moveTo>
                  <a:lnTo>
                    <a:pt x="7776210" y="0"/>
                  </a:lnTo>
                  <a:lnTo>
                    <a:pt x="7776210" y="797560"/>
                  </a:lnTo>
                  <a:lnTo>
                    <a:pt x="0" y="797560"/>
                  </a:lnTo>
                  <a:close/>
                </a:path>
              </a:pathLst>
            </a:custGeom>
            <a:solidFill>
              <a:srgbClr val="000000">
                <a:alpha val="0"/>
              </a:srgbClr>
            </a:solidFill>
          </p:spPr>
          <p:txBody>
            <a:bodyPr/>
            <a:lstStyle/>
            <a:p>
              <a:endParaRPr lang="zh-CN" altLang="en-US"/>
            </a:p>
          </p:txBody>
        </p:sp>
        <p:sp>
          <p:nvSpPr>
            <p:cNvPr id="41" name="TextBox 41"/>
            <p:cNvSpPr txBox="1"/>
            <p:nvPr/>
          </p:nvSpPr>
          <p:spPr>
            <a:xfrm>
              <a:off x="0" y="-19050"/>
              <a:ext cx="7776210" cy="816610"/>
            </a:xfrm>
            <a:prstGeom prst="rect">
              <a:avLst/>
            </a:prstGeom>
          </p:spPr>
          <p:txBody>
            <a:bodyPr lIns="0" tIns="0" rIns="0" bIns="0" rtlCol="0" anchor="t"/>
            <a:lstStyle/>
            <a:p>
              <a:pPr algn="l">
                <a:lnSpc>
                  <a:spcPts val="3600"/>
                </a:lnSpc>
              </a:pPr>
              <a:r>
                <a:rPr lang="en-US" sz="3000" b="1" spc="450">
                  <a:solidFill>
                    <a:srgbClr val="FFFFFF"/>
                  </a:solidFill>
                  <a:latin typeface="Arimo Bold"/>
                  <a:ea typeface="Arimo Bold"/>
                  <a:cs typeface="Arimo Bold"/>
                  <a:sym typeface="Arimo Bold"/>
                </a:rPr>
                <a:t>科研技能</a:t>
              </a:r>
            </a:p>
          </p:txBody>
        </p:sp>
      </p:grpSp>
      <p:grpSp>
        <p:nvGrpSpPr>
          <p:cNvPr id="45" name="Group 45"/>
          <p:cNvGrpSpPr/>
          <p:nvPr/>
        </p:nvGrpSpPr>
        <p:grpSpPr>
          <a:xfrm>
            <a:off x="0" y="1376559"/>
            <a:ext cx="2105247" cy="8910440"/>
            <a:chOff x="0" y="0"/>
            <a:chExt cx="2806996" cy="11880586"/>
          </a:xfrm>
        </p:grpSpPr>
        <p:sp>
          <p:nvSpPr>
            <p:cNvPr id="46" name="Freeform 46"/>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grpSp>
        <p:nvGrpSpPr>
          <p:cNvPr id="49" name="Group 49"/>
          <p:cNvGrpSpPr/>
          <p:nvPr/>
        </p:nvGrpSpPr>
        <p:grpSpPr>
          <a:xfrm>
            <a:off x="267222" y="5228277"/>
            <a:ext cx="1638249" cy="542925"/>
            <a:chOff x="0" y="0"/>
            <a:chExt cx="2184332" cy="723900"/>
          </a:xfrm>
        </p:grpSpPr>
        <p:sp>
          <p:nvSpPr>
            <p:cNvPr id="50" name="Freeform 50"/>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51" name="TextBox 51"/>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科研经历</a:t>
              </a:r>
            </a:p>
          </p:txBody>
        </p:sp>
      </p:grpSp>
      <p:grpSp>
        <p:nvGrpSpPr>
          <p:cNvPr id="52" name="Group 52"/>
          <p:cNvGrpSpPr/>
          <p:nvPr/>
        </p:nvGrpSpPr>
        <p:grpSpPr>
          <a:xfrm>
            <a:off x="267222" y="7686708"/>
            <a:ext cx="1638249" cy="542925"/>
            <a:chOff x="0" y="0"/>
            <a:chExt cx="2184332" cy="723900"/>
          </a:xfrm>
        </p:grpSpPr>
        <p:sp>
          <p:nvSpPr>
            <p:cNvPr id="53" name="Freeform 53"/>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54" name="TextBox 54"/>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博士规划</a:t>
              </a:r>
            </a:p>
          </p:txBody>
        </p:sp>
      </p:grpSp>
      <p:grpSp>
        <p:nvGrpSpPr>
          <p:cNvPr id="55" name="Group 55"/>
          <p:cNvGrpSpPr/>
          <p:nvPr/>
        </p:nvGrpSpPr>
        <p:grpSpPr>
          <a:xfrm>
            <a:off x="1" y="2612143"/>
            <a:ext cx="2105247" cy="700803"/>
            <a:chOff x="0" y="0"/>
            <a:chExt cx="2806996" cy="934404"/>
          </a:xfrm>
        </p:grpSpPr>
        <p:sp>
          <p:nvSpPr>
            <p:cNvPr id="56" name="Freeform 56"/>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grpSp>
        <p:nvGrpSpPr>
          <p:cNvPr id="57" name="Group 57"/>
          <p:cNvGrpSpPr/>
          <p:nvPr/>
        </p:nvGrpSpPr>
        <p:grpSpPr>
          <a:xfrm>
            <a:off x="267222" y="2704350"/>
            <a:ext cx="1638249" cy="516391"/>
            <a:chOff x="0" y="0"/>
            <a:chExt cx="2184332" cy="688522"/>
          </a:xfrm>
        </p:grpSpPr>
        <p:sp>
          <p:nvSpPr>
            <p:cNvPr id="58" name="Freeform 58"/>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59" name="TextBox 59"/>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个人简介</a:t>
              </a:r>
            </a:p>
          </p:txBody>
        </p:sp>
      </p:grpSp>
      <p:sp>
        <p:nvSpPr>
          <p:cNvPr id="61" name="文本框 60">
            <a:extLst>
              <a:ext uri="{FF2B5EF4-FFF2-40B4-BE49-F238E27FC236}">
                <a16:creationId xmlns:a16="http://schemas.microsoft.com/office/drawing/2014/main" id="{E6883D1B-BF47-6BDE-34D3-B19D37E03B6A}"/>
              </a:ext>
            </a:extLst>
          </p:cNvPr>
          <p:cNvSpPr txBox="1"/>
          <p:nvPr>
            <p:custDataLst>
              <p:tags r:id="rId1"/>
            </p:custDataLst>
          </p:nvPr>
        </p:nvSpPr>
        <p:spPr>
          <a:xfrm>
            <a:off x="3812381" y="2573002"/>
            <a:ext cx="11979012" cy="2796856"/>
          </a:xfrm>
          <a:prstGeom prst="rect">
            <a:avLst/>
          </a:prstGeom>
          <a:noFill/>
        </p:spPr>
        <p:txBody>
          <a:bodyPr wrap="square" rtlCol="0">
            <a:spAutoFit/>
          </a:bodyPr>
          <a:lstStyle/>
          <a:p>
            <a:pPr marL="285750" indent="-285750">
              <a:lnSpc>
                <a:spcPct val="150000"/>
              </a:lnSpc>
              <a:spcBef>
                <a:spcPts val="0"/>
              </a:spcBef>
              <a:spcAft>
                <a:spcPts val="0"/>
              </a:spcAft>
              <a:buClr>
                <a:srgbClr val="A10000"/>
              </a:buClr>
              <a:buSzPct val="85000"/>
              <a:buFont typeface="Wingdings" panose="05000000000000000000" charset="0"/>
              <a:buChar char=""/>
            </a:pP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拥有智能合约、</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以太坊多链应用</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开发项目经验，熟悉相关开发工具</a:t>
            </a:r>
            <a:r>
              <a:rPr kumimoji="1" lang="zh-CN" altLang="en-GB"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GB"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Hardhat</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等）。</a:t>
            </a:r>
          </a:p>
          <a:p>
            <a:pPr marL="285750" indent="-285750">
              <a:lnSpc>
                <a:spcPct val="150000"/>
              </a:lnSpc>
              <a:spcBef>
                <a:spcPts val="0"/>
              </a:spcBef>
              <a:spcAft>
                <a:spcPts val="0"/>
              </a:spcAft>
              <a:buClr>
                <a:srgbClr val="A10000"/>
              </a:buClr>
              <a:buSzPct val="85000"/>
              <a:buFont typeface="Wingdings" panose="05000000000000000000" charset="0"/>
              <a:buChar char=""/>
            </a:pP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熟悉</a:t>
            </a: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Java</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GB"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Solidity</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 Python</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等编程语言</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及其主流开发框架（</a:t>
            </a:r>
            <a:r>
              <a:rPr kumimoji="1" lang="en-US" altLang="zh-CN" sz="2400" spc="120" err="1">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SpringBoot</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spc="120" err="1">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FastAPI</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等）。</a:t>
            </a:r>
            <a:endParaRPr kumimoji="1" lang="en-US" altLang="zh-CN"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Clr>
                <a:srgbClr val="A10000"/>
              </a:buClr>
              <a:buSzPct val="85000"/>
              <a:buFont typeface="Wingdings" panose="05000000000000000000" charset="0"/>
              <a:buChar char=""/>
            </a:pP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熟练应用</a:t>
            </a: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Pandas</a:t>
            </a:r>
            <a:r>
              <a:rPr kumimoji="1" lang="en-US" altLang="zh-CN"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en-US" altLang="zh-CN"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numpy</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进行数据处理和分析，使用</a:t>
            </a: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Matplotlib</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进行可视化。</a:t>
            </a:r>
          </a:p>
          <a:p>
            <a:pPr marL="285750" indent="-285750">
              <a:lnSpc>
                <a:spcPct val="150000"/>
              </a:lnSpc>
              <a:spcBef>
                <a:spcPts val="0"/>
              </a:spcBef>
              <a:spcAft>
                <a:spcPts val="0"/>
              </a:spcAft>
              <a:buClr>
                <a:srgbClr val="A10000"/>
              </a:buClr>
              <a:buSzPct val="85000"/>
              <a:buFont typeface="Wingdings" panose="05000000000000000000" charset="0"/>
              <a:buChar char=""/>
            </a:pP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PTE64</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分</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（雅思</a:t>
            </a:r>
            <a:r>
              <a:rPr kumimoji="1" lang="en-US" altLang="zh-CN"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7.0</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，具备良好的中英文写作能力，熟练使用</a:t>
            </a: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Overleaf</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等工具。</a:t>
            </a:r>
          </a:p>
        </p:txBody>
      </p:sp>
      <p:grpSp>
        <p:nvGrpSpPr>
          <p:cNvPr id="65" name="组合 64">
            <a:extLst>
              <a:ext uri="{FF2B5EF4-FFF2-40B4-BE49-F238E27FC236}">
                <a16:creationId xmlns:a16="http://schemas.microsoft.com/office/drawing/2014/main" id="{2111089D-10E8-77C5-CEA2-0AE9AB95EEE2}"/>
              </a:ext>
            </a:extLst>
          </p:cNvPr>
          <p:cNvGrpSpPr/>
          <p:nvPr/>
        </p:nvGrpSpPr>
        <p:grpSpPr>
          <a:xfrm>
            <a:off x="3663889" y="1809950"/>
            <a:ext cx="8375711" cy="698935"/>
            <a:chOff x="4108" y="6389"/>
            <a:chExt cx="12669" cy="819"/>
          </a:xfrm>
          <a:solidFill>
            <a:srgbClr val="141E8C"/>
          </a:solidFill>
        </p:grpSpPr>
        <p:sp>
          <p:nvSpPr>
            <p:cNvPr id="66" name="圆角矩形 41">
              <a:extLst>
                <a:ext uri="{FF2B5EF4-FFF2-40B4-BE49-F238E27FC236}">
                  <a16:creationId xmlns:a16="http://schemas.microsoft.com/office/drawing/2014/main" id="{DFE127EB-919E-9568-029E-AB01A50502DE}"/>
                </a:ext>
              </a:extLst>
            </p:cNvPr>
            <p:cNvSpPr/>
            <p:nvPr>
              <p:custDataLst>
                <p:tags r:id="rId8"/>
              </p:custDataLst>
            </p:nvPr>
          </p:nvSpPr>
          <p:spPr>
            <a:xfrm flipH="1">
              <a:off x="4108" y="6389"/>
              <a:ext cx="12669" cy="819"/>
            </a:xfrm>
            <a:prstGeom prst="roundRect">
              <a:avLst>
                <a:gd name="adj" fmla="val 50000"/>
              </a:avLst>
            </a:prstGeom>
            <a:grpFill/>
            <a:ln>
              <a:solidFill>
                <a:schemeClr val="accent1">
                  <a:alpha val="7528"/>
                </a:schemeClr>
              </a:solidFill>
            </a:ln>
            <a:effectLst>
              <a:outerShdw blurRad="150162"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65ED7ABA-D14B-D61D-8A1D-E169862B355B}"/>
                </a:ext>
              </a:extLst>
            </p:cNvPr>
            <p:cNvSpPr txBox="1"/>
            <p:nvPr>
              <p:custDataLst>
                <p:tags r:id="rId9"/>
              </p:custDataLst>
            </p:nvPr>
          </p:nvSpPr>
          <p:spPr>
            <a:xfrm>
              <a:off x="4467" y="6490"/>
              <a:ext cx="6123" cy="613"/>
            </a:xfrm>
            <a:prstGeom prst="rect">
              <a:avLst/>
            </a:prstGeom>
            <a:grpFill/>
          </p:spPr>
          <p:txBody>
            <a:bodyPr wrap="square" rtlCol="0">
              <a:spAutoFit/>
            </a:bodyPr>
            <a:lstStyle/>
            <a:p>
              <a:r>
                <a:rPr kumimoji="1" lang="zh-CN" altLang="en-US" sz="2800" b="1" spc="300">
                  <a:solidFill>
                    <a:schemeClr val="bg1"/>
                  </a:solidFill>
                  <a:latin typeface="微软雅黑" panose="020B0503020204020204" pitchFamily="34" charset="-122"/>
                  <a:ea typeface="微软雅黑" panose="020B0503020204020204" pitchFamily="34" charset="-122"/>
                </a:rPr>
                <a:t>科研技能</a:t>
              </a:r>
            </a:p>
          </p:txBody>
        </p:sp>
      </p:grpSp>
      <p:grpSp>
        <p:nvGrpSpPr>
          <p:cNvPr id="6" name="组合 5">
            <a:extLst>
              <a:ext uri="{FF2B5EF4-FFF2-40B4-BE49-F238E27FC236}">
                <a16:creationId xmlns:a16="http://schemas.microsoft.com/office/drawing/2014/main" id="{AE585649-A9CA-B90C-0585-BB67264BC07D}"/>
              </a:ext>
            </a:extLst>
          </p:cNvPr>
          <p:cNvGrpSpPr/>
          <p:nvPr/>
        </p:nvGrpSpPr>
        <p:grpSpPr>
          <a:xfrm>
            <a:off x="3646956" y="5440006"/>
            <a:ext cx="8375711" cy="698935"/>
            <a:chOff x="4108" y="6389"/>
            <a:chExt cx="12669" cy="819"/>
          </a:xfrm>
          <a:solidFill>
            <a:srgbClr val="141E8C"/>
          </a:solidFill>
        </p:grpSpPr>
        <p:sp>
          <p:nvSpPr>
            <p:cNvPr id="7" name="圆角矩形 41">
              <a:extLst>
                <a:ext uri="{FF2B5EF4-FFF2-40B4-BE49-F238E27FC236}">
                  <a16:creationId xmlns:a16="http://schemas.microsoft.com/office/drawing/2014/main" id="{13DACFED-52CB-AEE3-4560-453907AF36CB}"/>
                </a:ext>
              </a:extLst>
            </p:cNvPr>
            <p:cNvSpPr/>
            <p:nvPr>
              <p:custDataLst>
                <p:tags r:id="rId6"/>
              </p:custDataLst>
            </p:nvPr>
          </p:nvSpPr>
          <p:spPr>
            <a:xfrm flipH="1">
              <a:off x="4108" y="6389"/>
              <a:ext cx="12669" cy="819"/>
            </a:xfrm>
            <a:prstGeom prst="roundRect">
              <a:avLst>
                <a:gd name="adj" fmla="val 50000"/>
              </a:avLst>
            </a:prstGeom>
            <a:grpFill/>
            <a:ln>
              <a:solidFill>
                <a:schemeClr val="accent1">
                  <a:alpha val="7528"/>
                </a:schemeClr>
              </a:solidFill>
            </a:ln>
            <a:effectLst>
              <a:outerShdw blurRad="150162"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74B82DF-0FAE-CC31-08E5-671C2386FB35}"/>
                </a:ext>
              </a:extLst>
            </p:cNvPr>
            <p:cNvSpPr txBox="1"/>
            <p:nvPr>
              <p:custDataLst>
                <p:tags r:id="rId7"/>
              </p:custDataLst>
            </p:nvPr>
          </p:nvSpPr>
          <p:spPr>
            <a:xfrm>
              <a:off x="4467" y="6490"/>
              <a:ext cx="6123" cy="613"/>
            </a:xfrm>
            <a:prstGeom prst="rect">
              <a:avLst/>
            </a:prstGeom>
            <a:grpFill/>
          </p:spPr>
          <p:txBody>
            <a:bodyPr wrap="square" rtlCol="0">
              <a:spAutoFit/>
            </a:bodyPr>
            <a:lstStyle/>
            <a:p>
              <a:r>
                <a:rPr kumimoji="1" lang="zh-CN" altLang="en-US" sz="2800" b="1" spc="300">
                  <a:solidFill>
                    <a:schemeClr val="bg1"/>
                  </a:solidFill>
                  <a:latin typeface="微软雅黑" panose="020B0503020204020204" pitchFamily="34" charset="-122"/>
                  <a:ea typeface="微软雅黑" panose="020B0503020204020204" pitchFamily="34" charset="-122"/>
                </a:rPr>
                <a:t>工作经历</a:t>
              </a:r>
            </a:p>
          </p:txBody>
        </p:sp>
      </p:grpSp>
      <p:sp>
        <p:nvSpPr>
          <p:cNvPr id="10" name="文本框 9">
            <a:extLst>
              <a:ext uri="{FF2B5EF4-FFF2-40B4-BE49-F238E27FC236}">
                <a16:creationId xmlns:a16="http://schemas.microsoft.com/office/drawing/2014/main" id="{35024C67-9E4D-4BC8-2307-0D9DC43E0EE4}"/>
              </a:ext>
            </a:extLst>
          </p:cNvPr>
          <p:cNvSpPr txBox="1"/>
          <p:nvPr>
            <p:custDataLst>
              <p:tags r:id="rId2"/>
            </p:custDataLst>
          </p:nvPr>
        </p:nvSpPr>
        <p:spPr>
          <a:xfrm>
            <a:off x="3663889" y="6100264"/>
            <a:ext cx="11979012" cy="1687963"/>
          </a:xfrm>
          <a:prstGeom prst="rect">
            <a:avLst/>
          </a:prstGeom>
          <a:noFill/>
        </p:spPr>
        <p:txBody>
          <a:bodyPr wrap="square" rtlCol="0">
            <a:spAutoFit/>
          </a:bodyPr>
          <a:lstStyle/>
          <a:p>
            <a:pPr marL="285750" indent="-285750">
              <a:lnSpc>
                <a:spcPct val="150000"/>
              </a:lnSpc>
              <a:spcBef>
                <a:spcPts val="0"/>
              </a:spcBef>
              <a:spcAft>
                <a:spcPts val="0"/>
              </a:spcAft>
              <a:buClr>
                <a:srgbClr val="A10000"/>
              </a:buClr>
              <a:buSzPct val="85000"/>
              <a:buFont typeface="Wingdings" panose="05000000000000000000" charset="0"/>
              <a:buChar char=""/>
            </a:pP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后端开发：负责公司业务系统后端开发与维护</a:t>
            </a:r>
            <a:endPar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spcBef>
                <a:spcPts val="0"/>
              </a:spcBef>
              <a:spcAft>
                <a:spcPts val="0"/>
              </a:spcAft>
              <a:buClr>
                <a:srgbClr val="A10000"/>
              </a:buClr>
              <a:buSzPct val="85000"/>
              <a:buFont typeface="Wingdings" panose="05000000000000000000" charset="0"/>
              <a:buChar char=""/>
            </a:pP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AIGC</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实习生：</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负责</a:t>
            </a:r>
            <a:r>
              <a:rPr kumimoji="1" lang="en-US" altLang="zh-CN"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AIGC</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录音笔的产品规划与开发</a:t>
            </a:r>
            <a:endParaRPr kumimoji="1" lang="en-US" altLang="zh-CN"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spcBef>
                <a:spcPts val="0"/>
              </a:spcBef>
              <a:spcAft>
                <a:spcPts val="0"/>
              </a:spcAft>
              <a:buClr>
                <a:srgbClr val="A10000"/>
              </a:buClr>
              <a:buSzPct val="85000"/>
              <a:buFont typeface="Wingdings" panose="05000000000000000000" charset="0"/>
              <a:buChar char=""/>
            </a:pP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区块链智能合约开发（实习）：</a:t>
            </a:r>
            <a:r>
              <a:rPr kumimoji="1" lang="zh-CN" altLang="en-US"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负责智能合约开发</a:t>
            </a:r>
            <a:endPar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11" name="Group 15">
            <a:extLst>
              <a:ext uri="{FF2B5EF4-FFF2-40B4-BE49-F238E27FC236}">
                <a16:creationId xmlns:a16="http://schemas.microsoft.com/office/drawing/2014/main" id="{BD9FF49D-791A-89BB-A549-30C7F1629455}"/>
              </a:ext>
            </a:extLst>
          </p:cNvPr>
          <p:cNvGrpSpPr/>
          <p:nvPr/>
        </p:nvGrpSpPr>
        <p:grpSpPr>
          <a:xfrm>
            <a:off x="4173855" y="8398135"/>
            <a:ext cx="5832158" cy="598170"/>
            <a:chOff x="0" y="0"/>
            <a:chExt cx="7776210" cy="797560"/>
          </a:xfrm>
        </p:grpSpPr>
        <p:sp>
          <p:nvSpPr>
            <p:cNvPr id="12" name="Freeform 16">
              <a:extLst>
                <a:ext uri="{FF2B5EF4-FFF2-40B4-BE49-F238E27FC236}">
                  <a16:creationId xmlns:a16="http://schemas.microsoft.com/office/drawing/2014/main" id="{4F3C656D-6D8A-0684-82DE-9A562306DF35}"/>
                </a:ext>
              </a:extLst>
            </p:cNvPr>
            <p:cNvSpPr/>
            <p:nvPr/>
          </p:nvSpPr>
          <p:spPr>
            <a:xfrm>
              <a:off x="0" y="0"/>
              <a:ext cx="7776210" cy="797560"/>
            </a:xfrm>
            <a:custGeom>
              <a:avLst/>
              <a:gdLst/>
              <a:ahLst/>
              <a:cxnLst/>
              <a:rect l="l" t="t" r="r" b="b"/>
              <a:pathLst>
                <a:path w="7776210" h="797560">
                  <a:moveTo>
                    <a:pt x="0" y="0"/>
                  </a:moveTo>
                  <a:lnTo>
                    <a:pt x="7776210" y="0"/>
                  </a:lnTo>
                  <a:lnTo>
                    <a:pt x="7776210" y="797560"/>
                  </a:lnTo>
                  <a:lnTo>
                    <a:pt x="0" y="797560"/>
                  </a:lnTo>
                  <a:close/>
                </a:path>
              </a:pathLst>
            </a:custGeom>
            <a:solidFill>
              <a:srgbClr val="000000">
                <a:alpha val="0"/>
              </a:srgbClr>
            </a:solidFill>
          </p:spPr>
          <p:txBody>
            <a:bodyPr/>
            <a:lstStyle/>
            <a:p>
              <a:endParaRPr lang="zh-CN" altLang="en-US"/>
            </a:p>
          </p:txBody>
        </p:sp>
        <p:sp>
          <p:nvSpPr>
            <p:cNvPr id="13" name="TextBox 17">
              <a:extLst>
                <a:ext uri="{FF2B5EF4-FFF2-40B4-BE49-F238E27FC236}">
                  <a16:creationId xmlns:a16="http://schemas.microsoft.com/office/drawing/2014/main" id="{F5990FB5-FA4A-3D1C-4558-007F2F2C1999}"/>
                </a:ext>
              </a:extLst>
            </p:cNvPr>
            <p:cNvSpPr txBox="1"/>
            <p:nvPr/>
          </p:nvSpPr>
          <p:spPr>
            <a:xfrm>
              <a:off x="0" y="-19050"/>
              <a:ext cx="7776210" cy="816610"/>
            </a:xfrm>
            <a:prstGeom prst="rect">
              <a:avLst/>
            </a:prstGeom>
          </p:spPr>
          <p:txBody>
            <a:bodyPr lIns="0" tIns="0" rIns="0" bIns="0" rtlCol="0" anchor="t"/>
            <a:lstStyle/>
            <a:p>
              <a:pPr algn="l">
                <a:lnSpc>
                  <a:spcPts val="3600"/>
                </a:lnSpc>
              </a:pPr>
              <a:r>
                <a:rPr lang="en-US" sz="3000" b="1" spc="450">
                  <a:solidFill>
                    <a:srgbClr val="FFFFFF"/>
                  </a:solidFill>
                  <a:latin typeface="Arimo Bold"/>
                  <a:ea typeface="Arimo Bold"/>
                  <a:cs typeface="Arimo Bold"/>
                  <a:sym typeface="Arimo Bold"/>
                </a:rPr>
                <a:t>兴趣爱好</a:t>
              </a:r>
            </a:p>
          </p:txBody>
        </p:sp>
      </p:grpSp>
      <p:grpSp>
        <p:nvGrpSpPr>
          <p:cNvPr id="18" name="组合 17">
            <a:extLst>
              <a:ext uri="{FF2B5EF4-FFF2-40B4-BE49-F238E27FC236}">
                <a16:creationId xmlns:a16="http://schemas.microsoft.com/office/drawing/2014/main" id="{8A63A223-4366-5A2B-78C4-8C53E42AD6EC}"/>
              </a:ext>
            </a:extLst>
          </p:cNvPr>
          <p:cNvGrpSpPr/>
          <p:nvPr/>
        </p:nvGrpSpPr>
        <p:grpSpPr>
          <a:xfrm>
            <a:off x="3646956" y="7958170"/>
            <a:ext cx="8375711" cy="698935"/>
            <a:chOff x="4108" y="6389"/>
            <a:chExt cx="12669" cy="819"/>
          </a:xfrm>
          <a:solidFill>
            <a:srgbClr val="141E8C"/>
          </a:solidFill>
        </p:grpSpPr>
        <p:sp>
          <p:nvSpPr>
            <p:cNvPr id="19" name="圆角矩形 41">
              <a:extLst>
                <a:ext uri="{FF2B5EF4-FFF2-40B4-BE49-F238E27FC236}">
                  <a16:creationId xmlns:a16="http://schemas.microsoft.com/office/drawing/2014/main" id="{D60CDC3B-6E41-7409-8FA6-2FE25E495C06}"/>
                </a:ext>
              </a:extLst>
            </p:cNvPr>
            <p:cNvSpPr/>
            <p:nvPr>
              <p:custDataLst>
                <p:tags r:id="rId4"/>
              </p:custDataLst>
            </p:nvPr>
          </p:nvSpPr>
          <p:spPr>
            <a:xfrm flipH="1">
              <a:off x="4108" y="6389"/>
              <a:ext cx="12669" cy="819"/>
            </a:xfrm>
            <a:prstGeom prst="roundRect">
              <a:avLst>
                <a:gd name="adj" fmla="val 50000"/>
              </a:avLst>
            </a:prstGeom>
            <a:grpFill/>
            <a:ln>
              <a:solidFill>
                <a:schemeClr val="accent1">
                  <a:alpha val="7528"/>
                </a:schemeClr>
              </a:solidFill>
            </a:ln>
            <a:effectLst>
              <a:outerShdw blurRad="150162"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096942CC-F950-9643-BA32-7E0F25E1BFB5}"/>
                </a:ext>
              </a:extLst>
            </p:cNvPr>
            <p:cNvSpPr txBox="1"/>
            <p:nvPr>
              <p:custDataLst>
                <p:tags r:id="rId5"/>
              </p:custDataLst>
            </p:nvPr>
          </p:nvSpPr>
          <p:spPr>
            <a:xfrm>
              <a:off x="4467" y="6490"/>
              <a:ext cx="6123" cy="613"/>
            </a:xfrm>
            <a:prstGeom prst="rect">
              <a:avLst/>
            </a:prstGeom>
            <a:grpFill/>
          </p:spPr>
          <p:txBody>
            <a:bodyPr wrap="square" rtlCol="0">
              <a:spAutoFit/>
            </a:bodyPr>
            <a:lstStyle/>
            <a:p>
              <a:r>
                <a:rPr kumimoji="1" lang="zh-CN" altLang="en-US" sz="2800" b="1" spc="300">
                  <a:solidFill>
                    <a:schemeClr val="bg1"/>
                  </a:solidFill>
                  <a:latin typeface="微软雅黑" panose="020B0503020204020204" pitchFamily="34" charset="-122"/>
                  <a:ea typeface="微软雅黑" panose="020B0503020204020204" pitchFamily="34" charset="-122"/>
                </a:rPr>
                <a:t>科研成果</a:t>
              </a:r>
            </a:p>
          </p:txBody>
        </p:sp>
      </p:grpSp>
      <p:sp>
        <p:nvSpPr>
          <p:cNvPr id="26" name="文本框 25">
            <a:extLst>
              <a:ext uri="{FF2B5EF4-FFF2-40B4-BE49-F238E27FC236}">
                <a16:creationId xmlns:a16="http://schemas.microsoft.com/office/drawing/2014/main" id="{2C05EB10-C905-121F-ED66-2CD00C33DDBD}"/>
              </a:ext>
            </a:extLst>
          </p:cNvPr>
          <p:cNvSpPr txBox="1"/>
          <p:nvPr>
            <p:custDataLst>
              <p:tags r:id="rId3"/>
            </p:custDataLst>
          </p:nvPr>
        </p:nvSpPr>
        <p:spPr>
          <a:xfrm>
            <a:off x="3608856" y="8712658"/>
            <a:ext cx="15364944" cy="1134862"/>
          </a:xfrm>
          <a:prstGeom prst="rect">
            <a:avLst/>
          </a:prstGeom>
          <a:noFill/>
        </p:spPr>
        <p:txBody>
          <a:bodyPr wrap="square" rtlCol="0">
            <a:spAutoFit/>
          </a:bodyPr>
          <a:lstStyle/>
          <a:p>
            <a:pPr marL="285750" indent="-285750">
              <a:lnSpc>
                <a:spcPct val="150000"/>
              </a:lnSpc>
              <a:spcBef>
                <a:spcPts val="0"/>
              </a:spcBef>
              <a:spcAft>
                <a:spcPts val="0"/>
              </a:spcAft>
              <a:buClr>
                <a:srgbClr val="A10000"/>
              </a:buClr>
              <a:buSzPct val="85000"/>
              <a:buFont typeface="Wingdings" panose="05000000000000000000" charset="0"/>
              <a:buChar char=""/>
            </a:pPr>
            <a:r>
              <a:rPr kumimoji="1" lang="en-GB"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《ATBFT-Automatically switch consensus protocol》</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GB"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JCR Q1</a:t>
            </a:r>
            <a:r>
              <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GB"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IF 6.9) </a:t>
            </a:r>
            <a:r>
              <a:rPr lang="en-GB" altLang="zh-CN" sz="2400"/>
              <a:t>the Journal's </a:t>
            </a:r>
            <a:r>
              <a:rPr kumimoji="1" lang="en-GB"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B</a:t>
            </a: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est Paper</a:t>
            </a:r>
            <a:endParaRPr kumimoji="1" lang="en-GB"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spcBef>
                <a:spcPts val="0"/>
              </a:spcBef>
              <a:spcAft>
                <a:spcPts val="0"/>
              </a:spcAft>
              <a:buClr>
                <a:srgbClr val="A10000"/>
              </a:buClr>
              <a:buSzPct val="85000"/>
              <a:buFont typeface="Wingdings" panose="05000000000000000000" charset="0"/>
              <a:buChar char=""/>
            </a:pP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400" spc="120">
                <a:solidFill>
                  <a:schemeClr val="tx1">
                    <a:lumMod val="95000"/>
                    <a:lumOff val="5000"/>
                  </a:schemeClr>
                </a:solidFill>
                <a:latin typeface="Times New Roman" panose="02020603050405020304" pitchFamily="18" charset="0"/>
                <a:ea typeface="微软雅黑" panose="020B0503020204020204" pitchFamily="34" charset="-122"/>
                <a:cs typeface="Times New Roman" panose="02020603050405020304" pitchFamily="18" charset="0"/>
              </a:rPr>
              <a:t>Optimizing Blockchain Efficiency with Layer 2 Multi-Chain Architecture</a:t>
            </a:r>
            <a:r>
              <a:rPr kumimoji="1" lang="en-US" altLang="zh-CN"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rPr>
              <a:t>》</a:t>
            </a:r>
            <a:endParaRPr kumimoji="1" lang="zh-CN" altLang="en-US" sz="2400" spc="120">
              <a:solidFill>
                <a:schemeClr val="tx1">
                  <a:lumMod val="95000"/>
                  <a:lumOff val="5000"/>
                </a:schemeClr>
              </a:solidFill>
              <a:uFillTx/>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694747"/>
            <a:ext cx="18288000" cy="2160270"/>
            <a:chOff x="0" y="0"/>
            <a:chExt cx="24384000" cy="2880360"/>
          </a:xfrm>
        </p:grpSpPr>
        <p:sp>
          <p:nvSpPr>
            <p:cNvPr id="3" name="Freeform 3"/>
            <p:cNvSpPr/>
            <p:nvPr/>
          </p:nvSpPr>
          <p:spPr>
            <a:xfrm>
              <a:off x="0" y="0"/>
              <a:ext cx="24384000" cy="2880360"/>
            </a:xfrm>
            <a:custGeom>
              <a:avLst/>
              <a:gdLst/>
              <a:ahLst/>
              <a:cxnLst/>
              <a:rect l="l" t="t" r="r" b="b"/>
              <a:pathLst>
                <a:path w="24384000" h="2880360">
                  <a:moveTo>
                    <a:pt x="0" y="0"/>
                  </a:moveTo>
                  <a:lnTo>
                    <a:pt x="24384000" y="0"/>
                  </a:lnTo>
                  <a:lnTo>
                    <a:pt x="24384000" y="2880360"/>
                  </a:lnTo>
                  <a:lnTo>
                    <a:pt x="0" y="2880360"/>
                  </a:lnTo>
                  <a:close/>
                </a:path>
              </a:pathLst>
            </a:custGeom>
            <a:solidFill>
              <a:srgbClr val="141E8C"/>
            </a:solidFill>
          </p:spPr>
          <p:txBody>
            <a:bodyPr/>
            <a:lstStyle/>
            <a:p>
              <a:endParaRPr lang="zh-CN" altLang="en-US"/>
            </a:p>
          </p:txBody>
        </p:sp>
      </p:grpSp>
      <p:sp>
        <p:nvSpPr>
          <p:cNvPr id="4" name="AutoShape 4"/>
          <p:cNvSpPr/>
          <p:nvPr/>
        </p:nvSpPr>
        <p:spPr>
          <a:xfrm rot="2846831">
            <a:off x="-6628089" y="4736306"/>
            <a:ext cx="26831208" cy="0"/>
          </a:xfrm>
          <a:prstGeom prst="line">
            <a:avLst/>
          </a:prstGeom>
          <a:ln w="19050" cap="rnd">
            <a:solidFill>
              <a:srgbClr val="FFFFFF"/>
            </a:solidFill>
            <a:prstDash val="solid"/>
            <a:headEnd type="none" w="sm" len="sm"/>
            <a:tailEnd type="none" w="sm" len="sm"/>
          </a:ln>
        </p:spPr>
        <p:txBody>
          <a:bodyPr/>
          <a:lstStyle/>
          <a:p>
            <a:endParaRPr lang="zh-CN" altLang="en-US"/>
          </a:p>
        </p:txBody>
      </p:sp>
      <p:grpSp>
        <p:nvGrpSpPr>
          <p:cNvPr id="5" name="Group 5"/>
          <p:cNvGrpSpPr/>
          <p:nvPr/>
        </p:nvGrpSpPr>
        <p:grpSpPr>
          <a:xfrm>
            <a:off x="7556182" y="4075747"/>
            <a:ext cx="7459980" cy="967740"/>
            <a:chOff x="0" y="0"/>
            <a:chExt cx="9946640" cy="1290320"/>
          </a:xfrm>
        </p:grpSpPr>
        <p:sp>
          <p:nvSpPr>
            <p:cNvPr id="6" name="Freeform 6"/>
            <p:cNvSpPr/>
            <p:nvPr/>
          </p:nvSpPr>
          <p:spPr>
            <a:xfrm>
              <a:off x="0" y="0"/>
              <a:ext cx="9946640" cy="1290320"/>
            </a:xfrm>
            <a:custGeom>
              <a:avLst/>
              <a:gdLst/>
              <a:ahLst/>
              <a:cxnLst/>
              <a:rect l="l" t="t" r="r" b="b"/>
              <a:pathLst>
                <a:path w="9946640" h="1290320">
                  <a:moveTo>
                    <a:pt x="0" y="0"/>
                  </a:moveTo>
                  <a:lnTo>
                    <a:pt x="9946640" y="0"/>
                  </a:lnTo>
                  <a:lnTo>
                    <a:pt x="9946640" y="1290320"/>
                  </a:lnTo>
                  <a:lnTo>
                    <a:pt x="0" y="1290320"/>
                  </a:lnTo>
                  <a:close/>
                </a:path>
              </a:pathLst>
            </a:custGeom>
            <a:solidFill>
              <a:srgbClr val="000000">
                <a:alpha val="0"/>
              </a:srgbClr>
            </a:solidFill>
          </p:spPr>
          <p:txBody>
            <a:bodyPr/>
            <a:lstStyle/>
            <a:p>
              <a:endParaRPr lang="zh-CN" altLang="en-US"/>
            </a:p>
          </p:txBody>
        </p:sp>
        <p:sp>
          <p:nvSpPr>
            <p:cNvPr id="7" name="TextBox 7"/>
            <p:cNvSpPr txBox="1"/>
            <p:nvPr/>
          </p:nvSpPr>
          <p:spPr>
            <a:xfrm>
              <a:off x="0" y="-28575"/>
              <a:ext cx="9946640" cy="1318895"/>
            </a:xfrm>
            <a:prstGeom prst="rect">
              <a:avLst/>
            </a:prstGeom>
          </p:spPr>
          <p:txBody>
            <a:bodyPr lIns="0" tIns="0" rIns="0" bIns="0" rtlCol="0" anchor="ctr"/>
            <a:lstStyle/>
            <a:p>
              <a:pPr algn="l">
                <a:lnSpc>
                  <a:spcPts val="6480"/>
                </a:lnSpc>
              </a:pPr>
              <a:r>
                <a:rPr lang="zh-CN" altLang="en-US" sz="5400" b="1" spc="450">
                  <a:solidFill>
                    <a:srgbClr val="FFFFFF"/>
                  </a:solidFill>
                  <a:latin typeface="Arimo Bold"/>
                  <a:ea typeface="Arimo Bold"/>
                  <a:cs typeface="Arimo Bold"/>
                  <a:sym typeface="Arimo Bold"/>
                </a:rPr>
                <a:t>硕士</a:t>
              </a:r>
              <a:r>
                <a:rPr lang="en-US" sz="5400" b="1" spc="450">
                  <a:solidFill>
                    <a:srgbClr val="FFFFFF"/>
                  </a:solidFill>
                  <a:latin typeface="Arimo Bold"/>
                  <a:ea typeface="Arimo Bold"/>
                  <a:cs typeface="Arimo Bold"/>
                  <a:sym typeface="Arimo Bold"/>
                </a:rPr>
                <a:t>科研经历</a:t>
              </a:r>
            </a:p>
          </p:txBody>
        </p:sp>
      </p:grpSp>
      <p:grpSp>
        <p:nvGrpSpPr>
          <p:cNvPr id="8" name="Group 8"/>
          <p:cNvGrpSpPr/>
          <p:nvPr/>
        </p:nvGrpSpPr>
        <p:grpSpPr>
          <a:xfrm>
            <a:off x="7595235" y="4934902"/>
            <a:ext cx="7459980" cy="552450"/>
            <a:chOff x="0" y="0"/>
            <a:chExt cx="9946640" cy="736600"/>
          </a:xfrm>
        </p:grpSpPr>
        <p:sp>
          <p:nvSpPr>
            <p:cNvPr id="9" name="Freeform 9"/>
            <p:cNvSpPr/>
            <p:nvPr/>
          </p:nvSpPr>
          <p:spPr>
            <a:xfrm>
              <a:off x="0" y="0"/>
              <a:ext cx="9946640" cy="736600"/>
            </a:xfrm>
            <a:custGeom>
              <a:avLst/>
              <a:gdLst/>
              <a:ahLst/>
              <a:cxnLst/>
              <a:rect l="l" t="t" r="r" b="b"/>
              <a:pathLst>
                <a:path w="9946640" h="736600">
                  <a:moveTo>
                    <a:pt x="0" y="0"/>
                  </a:moveTo>
                  <a:lnTo>
                    <a:pt x="9946640" y="0"/>
                  </a:lnTo>
                  <a:lnTo>
                    <a:pt x="9946640" y="736600"/>
                  </a:lnTo>
                  <a:lnTo>
                    <a:pt x="0" y="736600"/>
                  </a:lnTo>
                  <a:close/>
                </a:path>
              </a:pathLst>
            </a:custGeom>
            <a:solidFill>
              <a:srgbClr val="000000">
                <a:alpha val="0"/>
              </a:srgbClr>
            </a:solidFill>
          </p:spPr>
          <p:txBody>
            <a:bodyPr/>
            <a:lstStyle/>
            <a:p>
              <a:endParaRPr lang="zh-CN" altLang="en-US"/>
            </a:p>
          </p:txBody>
        </p:sp>
        <p:sp>
          <p:nvSpPr>
            <p:cNvPr id="10" name="TextBox 10"/>
            <p:cNvSpPr txBox="1"/>
            <p:nvPr/>
          </p:nvSpPr>
          <p:spPr>
            <a:xfrm>
              <a:off x="0" y="-57150"/>
              <a:ext cx="9946640" cy="793750"/>
            </a:xfrm>
            <a:prstGeom prst="rect">
              <a:avLst/>
            </a:prstGeom>
          </p:spPr>
          <p:txBody>
            <a:bodyPr lIns="0" tIns="0" rIns="0" bIns="0" rtlCol="0" anchor="t"/>
            <a:lstStyle/>
            <a:p>
              <a:pPr algn="l">
                <a:lnSpc>
                  <a:spcPts val="3240"/>
                </a:lnSpc>
              </a:pPr>
              <a:r>
                <a:rPr lang="en-US" sz="2700" b="1" i="1">
                  <a:solidFill>
                    <a:srgbClr val="FFFFFF"/>
                  </a:solidFill>
                  <a:latin typeface="Times New Roman Bold Italics"/>
                  <a:ea typeface="微软雅黑 Light" panose="020B0502040204020203" pitchFamily="34" charset="-122"/>
                  <a:cs typeface="Times New Roman Bold Italics"/>
                  <a:sym typeface="Times New Roman Bold Italics"/>
                </a:rPr>
                <a:t>Research Experience</a:t>
              </a:r>
            </a:p>
          </p:txBody>
        </p:sp>
      </p:grpSp>
      <p:grpSp>
        <p:nvGrpSpPr>
          <p:cNvPr id="11" name="Group 11"/>
          <p:cNvGrpSpPr/>
          <p:nvPr/>
        </p:nvGrpSpPr>
        <p:grpSpPr>
          <a:xfrm>
            <a:off x="4601528" y="4075747"/>
            <a:ext cx="1074420" cy="967740"/>
            <a:chOff x="0" y="0"/>
            <a:chExt cx="1432560" cy="1290320"/>
          </a:xfrm>
        </p:grpSpPr>
        <p:sp>
          <p:nvSpPr>
            <p:cNvPr id="12" name="Freeform 12"/>
            <p:cNvSpPr/>
            <p:nvPr/>
          </p:nvSpPr>
          <p:spPr>
            <a:xfrm>
              <a:off x="0" y="0"/>
              <a:ext cx="1432560" cy="1290320"/>
            </a:xfrm>
            <a:custGeom>
              <a:avLst/>
              <a:gdLst/>
              <a:ahLst/>
              <a:cxnLst/>
              <a:rect l="l" t="t" r="r" b="b"/>
              <a:pathLst>
                <a:path w="1432560" h="1290320">
                  <a:moveTo>
                    <a:pt x="0" y="0"/>
                  </a:moveTo>
                  <a:lnTo>
                    <a:pt x="1432560" y="0"/>
                  </a:lnTo>
                  <a:lnTo>
                    <a:pt x="1432560" y="1290320"/>
                  </a:lnTo>
                  <a:lnTo>
                    <a:pt x="0" y="1290320"/>
                  </a:lnTo>
                  <a:close/>
                </a:path>
              </a:pathLst>
            </a:custGeom>
            <a:solidFill>
              <a:srgbClr val="000000">
                <a:alpha val="0"/>
              </a:srgbClr>
            </a:solidFill>
          </p:spPr>
          <p:txBody>
            <a:bodyPr/>
            <a:lstStyle/>
            <a:p>
              <a:endParaRPr lang="zh-CN" altLang="en-US"/>
            </a:p>
          </p:txBody>
        </p:sp>
        <p:sp>
          <p:nvSpPr>
            <p:cNvPr id="13" name="TextBox 13"/>
            <p:cNvSpPr txBox="1"/>
            <p:nvPr/>
          </p:nvSpPr>
          <p:spPr>
            <a:xfrm>
              <a:off x="0" y="-104775"/>
              <a:ext cx="1432560" cy="1395095"/>
            </a:xfrm>
            <a:prstGeom prst="rect">
              <a:avLst/>
            </a:prstGeom>
          </p:spPr>
          <p:txBody>
            <a:bodyPr lIns="0" tIns="0" rIns="0" bIns="0" rtlCol="0" anchor="ctr"/>
            <a:lstStyle/>
            <a:p>
              <a:pPr algn="l">
                <a:lnSpc>
                  <a:spcPts val="6480"/>
                </a:lnSpc>
              </a:pPr>
              <a:r>
                <a:rPr lang="en-US" sz="5400" b="1" spc="450">
                  <a:solidFill>
                    <a:srgbClr val="FFFFFF"/>
                  </a:solidFill>
                  <a:latin typeface="Times New Roman Bold"/>
                  <a:ea typeface="微软雅黑 Light" panose="020B0502040204020203" pitchFamily="34" charset="-122"/>
                  <a:cs typeface="Times New Roman Bold"/>
                  <a:sym typeface="Times New Roman Bold"/>
                </a:rPr>
                <a:t>02</a:t>
              </a:r>
            </a:p>
          </p:txBody>
        </p:sp>
      </p:grpSp>
      <p:grpSp>
        <p:nvGrpSpPr>
          <p:cNvPr id="14" name="Group 14"/>
          <p:cNvGrpSpPr/>
          <p:nvPr/>
        </p:nvGrpSpPr>
        <p:grpSpPr>
          <a:xfrm>
            <a:off x="3722370" y="4934902"/>
            <a:ext cx="2831782" cy="552450"/>
            <a:chOff x="0" y="0"/>
            <a:chExt cx="3775710" cy="736600"/>
          </a:xfrm>
        </p:grpSpPr>
        <p:sp>
          <p:nvSpPr>
            <p:cNvPr id="15" name="Freeform 15"/>
            <p:cNvSpPr/>
            <p:nvPr/>
          </p:nvSpPr>
          <p:spPr>
            <a:xfrm>
              <a:off x="0" y="0"/>
              <a:ext cx="3775710" cy="736600"/>
            </a:xfrm>
            <a:custGeom>
              <a:avLst/>
              <a:gdLst/>
              <a:ahLst/>
              <a:cxnLst/>
              <a:rect l="l" t="t" r="r" b="b"/>
              <a:pathLst>
                <a:path w="3775710" h="736600">
                  <a:moveTo>
                    <a:pt x="0" y="0"/>
                  </a:moveTo>
                  <a:lnTo>
                    <a:pt x="3775710" y="0"/>
                  </a:lnTo>
                  <a:lnTo>
                    <a:pt x="3775710" y="736600"/>
                  </a:lnTo>
                  <a:lnTo>
                    <a:pt x="0" y="736600"/>
                  </a:lnTo>
                  <a:close/>
                </a:path>
              </a:pathLst>
            </a:custGeom>
            <a:solidFill>
              <a:srgbClr val="000000">
                <a:alpha val="0"/>
              </a:srgbClr>
            </a:solidFill>
          </p:spPr>
          <p:txBody>
            <a:bodyPr/>
            <a:lstStyle/>
            <a:p>
              <a:endParaRPr lang="zh-CN" altLang="en-US"/>
            </a:p>
          </p:txBody>
        </p:sp>
        <p:sp>
          <p:nvSpPr>
            <p:cNvPr id="16" name="TextBox 16"/>
            <p:cNvSpPr txBox="1"/>
            <p:nvPr/>
          </p:nvSpPr>
          <p:spPr>
            <a:xfrm>
              <a:off x="0" y="-57150"/>
              <a:ext cx="3775710" cy="793750"/>
            </a:xfrm>
            <a:prstGeom prst="rect">
              <a:avLst/>
            </a:prstGeom>
          </p:spPr>
          <p:txBody>
            <a:bodyPr lIns="0" tIns="0" rIns="0" bIns="0" rtlCol="0" anchor="t"/>
            <a:lstStyle/>
            <a:p>
              <a:pPr algn="ctr">
                <a:lnSpc>
                  <a:spcPts val="3240"/>
                </a:lnSpc>
              </a:pPr>
              <a:r>
                <a:rPr lang="en-US" sz="2700" b="1" i="1">
                  <a:solidFill>
                    <a:srgbClr val="FFFFFF"/>
                  </a:solidFill>
                  <a:latin typeface="Times New Roman Bold Italics"/>
                  <a:ea typeface="微软雅黑 Light" panose="020B0502040204020203" pitchFamily="34" charset="-122"/>
                  <a:cs typeface="Times New Roman Bold Italics"/>
                  <a:sym typeface="Times New Roman Bold Italics"/>
                </a:rPr>
                <a:t>Part Two</a:t>
              </a:r>
            </a:p>
          </p:txBody>
        </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3BA67D09-34DD-CF5F-AABC-B28790F726FC}"/>
              </a:ext>
            </a:extLst>
          </p:cNvPr>
          <p:cNvPicPr>
            <a:picLocks noChangeAspect="1"/>
          </p:cNvPicPr>
          <p:nvPr/>
        </p:nvPicPr>
        <p:blipFill>
          <a:blip r:embed="rId3"/>
          <a:stretch>
            <a:fillRect/>
          </a:stretch>
        </p:blipFill>
        <p:spPr>
          <a:xfrm>
            <a:off x="9901805" y="2324100"/>
            <a:ext cx="8321449" cy="7651321"/>
          </a:xfrm>
          <a:prstGeom prst="rect">
            <a:avLst/>
          </a:prstGeom>
        </p:spPr>
      </p:pic>
      <p:grpSp>
        <p:nvGrpSpPr>
          <p:cNvPr id="2" name="Group 2"/>
          <p:cNvGrpSpPr/>
          <p:nvPr/>
        </p:nvGrpSpPr>
        <p:grpSpPr>
          <a:xfrm>
            <a:off x="0" y="1376559"/>
            <a:ext cx="2105247" cy="8910440"/>
            <a:chOff x="0" y="0"/>
            <a:chExt cx="2806996" cy="11880586"/>
          </a:xfrm>
        </p:grpSpPr>
        <p:sp>
          <p:nvSpPr>
            <p:cNvPr id="3" name="Freeform 3"/>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grpSp>
        <p:nvGrpSpPr>
          <p:cNvPr id="4" name="Group 4"/>
          <p:cNvGrpSpPr/>
          <p:nvPr/>
        </p:nvGrpSpPr>
        <p:grpSpPr>
          <a:xfrm>
            <a:off x="1" y="5149604"/>
            <a:ext cx="2105247" cy="700803"/>
            <a:chOff x="0" y="0"/>
            <a:chExt cx="2806996" cy="934404"/>
          </a:xfrm>
        </p:grpSpPr>
        <p:sp>
          <p:nvSpPr>
            <p:cNvPr id="5" name="Freeform 5"/>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sp>
        <p:nvSpPr>
          <p:cNvPr id="8" name="AutoShape 8"/>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9" name="Group 9"/>
          <p:cNvGrpSpPr/>
          <p:nvPr/>
        </p:nvGrpSpPr>
        <p:grpSpPr>
          <a:xfrm>
            <a:off x="233483" y="5199702"/>
            <a:ext cx="1671988" cy="669724"/>
            <a:chOff x="-44985" y="-38100"/>
            <a:chExt cx="2229317" cy="892965"/>
          </a:xfrm>
        </p:grpSpPr>
        <p:sp>
          <p:nvSpPr>
            <p:cNvPr id="10" name="Freeform 10"/>
            <p:cNvSpPr/>
            <p:nvPr/>
          </p:nvSpPr>
          <p:spPr>
            <a:xfrm>
              <a:off x="-44985" y="130965"/>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1" name="TextBox 11"/>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科研经历</a:t>
              </a:r>
            </a:p>
          </p:txBody>
        </p:sp>
      </p:grpSp>
      <p:grpSp>
        <p:nvGrpSpPr>
          <p:cNvPr id="12" name="Group 12"/>
          <p:cNvGrpSpPr/>
          <p:nvPr/>
        </p:nvGrpSpPr>
        <p:grpSpPr>
          <a:xfrm>
            <a:off x="267222" y="7686708"/>
            <a:ext cx="1638249" cy="542925"/>
            <a:chOff x="0" y="0"/>
            <a:chExt cx="2184332" cy="723900"/>
          </a:xfrm>
        </p:grpSpPr>
        <p:sp>
          <p:nvSpPr>
            <p:cNvPr id="13" name="Freeform 13"/>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4" name="TextBox 14"/>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博士规划</a:t>
              </a:r>
            </a:p>
          </p:txBody>
        </p:sp>
      </p:grpSp>
      <p:grpSp>
        <p:nvGrpSpPr>
          <p:cNvPr id="15" name="Group 15"/>
          <p:cNvGrpSpPr/>
          <p:nvPr/>
        </p:nvGrpSpPr>
        <p:grpSpPr>
          <a:xfrm>
            <a:off x="267222" y="2704350"/>
            <a:ext cx="1638249" cy="516391"/>
            <a:chOff x="0" y="0"/>
            <a:chExt cx="2184332" cy="688522"/>
          </a:xfrm>
        </p:grpSpPr>
        <p:sp>
          <p:nvSpPr>
            <p:cNvPr id="16" name="Freeform 16"/>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17" name="TextBox 17"/>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个人简介</a:t>
              </a:r>
            </a:p>
          </p:txBody>
        </p:sp>
      </p:grpSp>
      <p:grpSp>
        <p:nvGrpSpPr>
          <p:cNvPr id="18" name="Group 18"/>
          <p:cNvGrpSpPr/>
          <p:nvPr/>
        </p:nvGrpSpPr>
        <p:grpSpPr>
          <a:xfrm>
            <a:off x="2743200" y="553409"/>
            <a:ext cx="16084210" cy="711993"/>
            <a:chOff x="0" y="-28575"/>
            <a:chExt cx="21445614" cy="949325"/>
          </a:xfrm>
        </p:grpSpPr>
        <p:sp>
          <p:nvSpPr>
            <p:cNvPr id="19" name="Freeform 19"/>
            <p:cNvSpPr/>
            <p:nvPr/>
          </p:nvSpPr>
          <p:spPr>
            <a:xfrm>
              <a:off x="0"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20" name="TextBox 20"/>
            <p:cNvSpPr txBox="1"/>
            <p:nvPr/>
          </p:nvSpPr>
          <p:spPr>
            <a:xfrm>
              <a:off x="0" y="-28575"/>
              <a:ext cx="21445614" cy="949325"/>
            </a:xfrm>
            <a:prstGeom prst="rect">
              <a:avLst/>
            </a:prstGeom>
          </p:spPr>
          <p:txBody>
            <a:bodyPr lIns="0" tIns="0" rIns="0" bIns="0" rtlCol="0" anchor="t"/>
            <a:lstStyle/>
            <a:p>
              <a:pPr>
                <a:lnSpc>
                  <a:spcPts val="4320"/>
                </a:lnSpc>
              </a:pPr>
              <a:r>
                <a:rPr lang="en-US" sz="3600" b="1" spc="450">
                  <a:solidFill>
                    <a:srgbClr val="141E8C"/>
                  </a:solidFill>
                  <a:latin typeface="Arimo Bold"/>
                  <a:ea typeface="Arimo Bold"/>
                  <a:cs typeface="Arimo Bold"/>
                  <a:sym typeface="Arimo Bold"/>
                </a:rPr>
                <a:t>2.1 </a:t>
              </a:r>
              <a:r>
                <a:rPr lang="zh-CN" altLang="en-US" sz="3600" b="1" spc="179">
                  <a:solidFill>
                    <a:srgbClr val="141E8C"/>
                  </a:solidFill>
                  <a:latin typeface="Arimo Bold"/>
                  <a:ea typeface="微软雅黑 Light" panose="020B0502040204020203" pitchFamily="34" charset="-122"/>
                  <a:cs typeface="Arimo Bold"/>
                  <a:sym typeface="Arimo Bold"/>
                </a:rPr>
                <a:t>概述</a:t>
              </a:r>
              <a:endParaRPr lang="en-US" altLang="zh-CN" sz="3600" b="1" spc="179">
                <a:solidFill>
                  <a:srgbClr val="141E8C"/>
                </a:solidFill>
                <a:latin typeface="Arimo Bold"/>
                <a:ea typeface="Arimo Bold"/>
                <a:cs typeface="Arimo Bold"/>
                <a:sym typeface="Arimo Bold"/>
              </a:endParaRPr>
            </a:p>
            <a:p>
              <a:pPr algn="l">
                <a:lnSpc>
                  <a:spcPts val="4320"/>
                </a:lnSpc>
              </a:pPr>
              <a:endParaRPr lang="en-US" sz="3600" b="1" spc="450">
                <a:solidFill>
                  <a:srgbClr val="141E8C"/>
                </a:solidFill>
                <a:latin typeface="Arimo Bold"/>
                <a:ea typeface="Arimo Bold"/>
                <a:cs typeface="Arimo Bold"/>
                <a:sym typeface="Arimo Bold"/>
              </a:endParaRPr>
            </a:p>
          </p:txBody>
        </p:sp>
      </p:grpSp>
      <p:grpSp>
        <p:nvGrpSpPr>
          <p:cNvPr id="30" name="Group 30"/>
          <p:cNvGrpSpPr/>
          <p:nvPr/>
        </p:nvGrpSpPr>
        <p:grpSpPr>
          <a:xfrm>
            <a:off x="2751884" y="2276475"/>
            <a:ext cx="9748995" cy="5410233"/>
            <a:chOff x="-1041900" y="-5482105"/>
            <a:chExt cx="12998663" cy="7213649"/>
          </a:xfrm>
        </p:grpSpPr>
        <p:sp>
          <p:nvSpPr>
            <p:cNvPr id="31" name="Freeform 31"/>
            <p:cNvSpPr/>
            <p:nvPr/>
          </p:nvSpPr>
          <p:spPr>
            <a:xfrm>
              <a:off x="-202163" y="0"/>
              <a:ext cx="5518356" cy="920750"/>
            </a:xfrm>
            <a:custGeom>
              <a:avLst/>
              <a:gdLst/>
              <a:ahLst/>
              <a:cxnLst/>
              <a:rect l="l" t="t" r="r" b="b"/>
              <a:pathLst>
                <a:path w="5518356" h="920750">
                  <a:moveTo>
                    <a:pt x="0" y="0"/>
                  </a:moveTo>
                  <a:lnTo>
                    <a:pt x="5518356" y="0"/>
                  </a:lnTo>
                  <a:lnTo>
                    <a:pt x="5518356" y="920750"/>
                  </a:lnTo>
                  <a:lnTo>
                    <a:pt x="0" y="920750"/>
                  </a:lnTo>
                  <a:close/>
                </a:path>
              </a:pathLst>
            </a:custGeom>
            <a:solidFill>
              <a:srgbClr val="000000">
                <a:alpha val="0"/>
              </a:srgbClr>
            </a:solidFill>
          </p:spPr>
          <p:txBody>
            <a:bodyPr/>
            <a:lstStyle/>
            <a:p>
              <a:endParaRPr lang="zh-CN" altLang="en-US"/>
            </a:p>
          </p:txBody>
        </p:sp>
        <p:sp>
          <p:nvSpPr>
            <p:cNvPr id="32" name="TextBox 32"/>
            <p:cNvSpPr txBox="1"/>
            <p:nvPr/>
          </p:nvSpPr>
          <p:spPr>
            <a:xfrm>
              <a:off x="-1041900" y="-5482105"/>
              <a:ext cx="12998663" cy="7213649"/>
            </a:xfrm>
            <a:prstGeom prst="rect">
              <a:avLst/>
            </a:prstGeom>
          </p:spPr>
          <p:txBody>
            <a:bodyPr lIns="0" tIns="0" rIns="0" bIns="0" rtlCol="0" anchor="t"/>
            <a:lstStyle/>
            <a:p>
              <a:pPr marL="271463" lvl="1" algn="l">
                <a:lnSpc>
                  <a:spcPts val="4320"/>
                </a:lnSpc>
              </a:pPr>
              <a:r>
                <a:rPr lang="zh-CN" altLang="en-US" sz="3000" b="1" spc="179">
                  <a:solidFill>
                    <a:srgbClr val="141E8C"/>
                  </a:solidFill>
                  <a:latin typeface="Arimo Bold"/>
                  <a:ea typeface="微软雅黑 Light" panose="020B0502040204020203" pitchFamily="34" charset="-122"/>
                  <a:cs typeface="Arimo Bold"/>
                  <a:sym typeface="Arimo Bold"/>
                </a:rPr>
                <a:t>研究方向：</a:t>
              </a:r>
              <a:r>
                <a:rPr lang="zh-CN" altLang="en-US" sz="3200"/>
                <a:t>区块链系统的可扩展性优化研究</a:t>
              </a:r>
              <a:endParaRPr lang="en-US" altLang="zh-CN" sz="3200"/>
            </a:p>
            <a:p>
              <a:pPr marL="271463" lvl="1" algn="l">
                <a:lnSpc>
                  <a:spcPts val="4320"/>
                </a:lnSpc>
              </a:pPr>
              <a:endParaRPr lang="en-US" altLang="zh-CN" sz="3200"/>
            </a:p>
            <a:p>
              <a:pPr marL="728663" lvl="1" indent="-457200" algn="l">
                <a:lnSpc>
                  <a:spcPts val="4320"/>
                </a:lnSpc>
                <a:buFont typeface="Wingdings" panose="05000000000000000000" pitchFamily="2" charset="2"/>
                <a:buChar char="Ø"/>
              </a:pPr>
              <a:r>
                <a:rPr lang="zh-CN" altLang="en-US" sz="3200"/>
                <a:t>现有挑战</a:t>
              </a:r>
              <a:endParaRPr lang="en-US" altLang="zh-CN" sz="3200"/>
            </a:p>
            <a:p>
              <a:pPr marL="1185863" lvl="2" indent="-457200">
                <a:lnSpc>
                  <a:spcPts val="4320"/>
                </a:lnSpc>
                <a:buFont typeface="Wingdings" panose="05000000000000000000" pitchFamily="2" charset="2"/>
                <a:buChar char="Ø"/>
              </a:pPr>
              <a:r>
                <a:rPr lang="zh-CN" altLang="en-US" sz="2000"/>
                <a:t>在保证安全性和去中心化的基础上提升区块链的可扩展性</a:t>
              </a:r>
              <a:endParaRPr lang="en-US" altLang="zh-CN" sz="2000"/>
            </a:p>
            <a:p>
              <a:pPr marL="1185863" lvl="2" indent="-457200">
                <a:lnSpc>
                  <a:spcPts val="4320"/>
                </a:lnSpc>
                <a:buFont typeface="Wingdings" panose="05000000000000000000" pitchFamily="2" charset="2"/>
                <a:buChar char="Ø"/>
              </a:pPr>
              <a:endParaRPr lang="en-US" sz="2000" b="1" spc="179">
                <a:solidFill>
                  <a:srgbClr val="141E8C"/>
                </a:solidFill>
                <a:latin typeface="Arimo Bold"/>
                <a:ea typeface="Arimo Bold"/>
                <a:cs typeface="Arimo Bold"/>
                <a:sym typeface="Arimo Bold"/>
              </a:endParaRPr>
            </a:p>
            <a:p>
              <a:pPr marL="728663" lvl="1" indent="-457200">
                <a:lnSpc>
                  <a:spcPts val="4320"/>
                </a:lnSpc>
                <a:buFont typeface="Wingdings" panose="05000000000000000000" pitchFamily="2" charset="2"/>
                <a:buChar char="Ø"/>
              </a:pPr>
              <a:r>
                <a:rPr lang="zh-CN" altLang="en-US" sz="3200"/>
                <a:t>解决方案：</a:t>
              </a:r>
              <a:endParaRPr lang="en-US" altLang="zh-CN" sz="3200"/>
            </a:p>
            <a:p>
              <a:pPr marL="1185863" lvl="2" indent="-457200">
                <a:lnSpc>
                  <a:spcPts val="4320"/>
                </a:lnSpc>
                <a:buFont typeface="Wingdings" panose="05000000000000000000" pitchFamily="2" charset="2"/>
                <a:buChar char="Ø"/>
              </a:pPr>
              <a:r>
                <a:rPr lang="zh-CN" altLang="en-US" sz="2000"/>
                <a:t>链下优化路径：</a:t>
              </a:r>
              <a:r>
                <a:rPr lang="zh-CN" altLang="en-US" sz="2000" b="0" i="0">
                  <a:solidFill>
                    <a:srgbClr val="1B1B1B"/>
                  </a:solidFill>
                  <a:effectLst/>
                  <a:latin typeface="Cambria" panose="02040503050406030204" pitchFamily="18" charset="0"/>
                </a:rPr>
                <a:t>侧链等</a:t>
              </a:r>
              <a:endParaRPr lang="en-US" altLang="zh-CN" sz="2000"/>
            </a:p>
            <a:p>
              <a:pPr marL="1185863" lvl="2" indent="-457200">
                <a:lnSpc>
                  <a:spcPts val="4320"/>
                </a:lnSpc>
                <a:buFont typeface="Wingdings" panose="05000000000000000000" pitchFamily="2" charset="2"/>
                <a:buChar char="Ø"/>
              </a:pPr>
              <a:r>
                <a:rPr lang="zh-CN" altLang="en-US" sz="2000"/>
                <a:t>链上优化路径：</a:t>
              </a:r>
              <a:r>
                <a:rPr lang="zh-CN" altLang="en-US" sz="2000" b="0" i="0">
                  <a:solidFill>
                    <a:srgbClr val="1B1B1B"/>
                  </a:solidFill>
                  <a:effectLst/>
                  <a:latin typeface="Cambria" panose="02040503050406030204" pitchFamily="18" charset="0"/>
                </a:rPr>
                <a:t>共识、区块链组织</a:t>
              </a:r>
              <a:r>
                <a:rPr lang="zh-CN" altLang="en-US" sz="2000"/>
                <a:t>等</a:t>
              </a:r>
              <a:endParaRPr lang="en-US" altLang="zh-CN" sz="2000"/>
            </a:p>
            <a:p>
              <a:pPr marL="1185863" lvl="2" indent="-457200">
                <a:lnSpc>
                  <a:spcPts val="4320"/>
                </a:lnSpc>
                <a:buFont typeface="Wingdings" panose="05000000000000000000" pitchFamily="2" charset="2"/>
                <a:buChar char="Ø"/>
              </a:pPr>
              <a:endParaRPr lang="en-US" sz="2000">
                <a:sym typeface="Arimo Bold"/>
              </a:endParaRPr>
            </a:p>
            <a:p>
              <a:pPr marL="271463" lvl="1" algn="l">
                <a:lnSpc>
                  <a:spcPts val="4320"/>
                </a:lnSpc>
              </a:pPr>
              <a:endParaRPr lang="en-US" sz="3000" b="1" spc="179">
                <a:solidFill>
                  <a:srgbClr val="141E8C"/>
                </a:solidFill>
                <a:latin typeface="Arimo Bold"/>
                <a:ea typeface="Arimo Bold"/>
                <a:cs typeface="Arimo Bold"/>
                <a:sym typeface="Arimo Bold"/>
              </a:endParaRPr>
            </a:p>
          </p:txBody>
        </p: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7C122-345D-8E0D-F36A-451A3727BCC1}"/>
            </a:ext>
          </a:extLst>
        </p:cNvPr>
        <p:cNvGrpSpPr/>
        <p:nvPr/>
      </p:nvGrpSpPr>
      <p:grpSpPr>
        <a:xfrm>
          <a:off x="0" y="0"/>
          <a:ext cx="0" cy="0"/>
          <a:chOff x="0" y="0"/>
          <a:chExt cx="0" cy="0"/>
        </a:xfrm>
      </p:grpSpPr>
      <p:sp>
        <p:nvSpPr>
          <p:cNvPr id="53" name="矩形 52">
            <a:extLst>
              <a:ext uri="{FF2B5EF4-FFF2-40B4-BE49-F238E27FC236}">
                <a16:creationId xmlns:a16="http://schemas.microsoft.com/office/drawing/2014/main" id="{B408F67E-A793-0633-6DB8-18DF50B09E5E}"/>
              </a:ext>
            </a:extLst>
          </p:cNvPr>
          <p:cNvSpPr/>
          <p:nvPr/>
        </p:nvSpPr>
        <p:spPr>
          <a:xfrm>
            <a:off x="9306202" y="6729000"/>
            <a:ext cx="7667628" cy="2186202"/>
          </a:xfrm>
          <a:prstGeom prst="rect">
            <a:avLst/>
          </a:prstGeom>
          <a:solidFill>
            <a:schemeClr val="bg1"/>
          </a:solid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2">
            <a:extLst>
              <a:ext uri="{FF2B5EF4-FFF2-40B4-BE49-F238E27FC236}">
                <a16:creationId xmlns:a16="http://schemas.microsoft.com/office/drawing/2014/main" id="{AA7FC918-DD14-A18F-C2D1-A6247751B47B}"/>
              </a:ext>
            </a:extLst>
          </p:cNvPr>
          <p:cNvGrpSpPr/>
          <p:nvPr/>
        </p:nvGrpSpPr>
        <p:grpSpPr>
          <a:xfrm>
            <a:off x="0" y="1376559"/>
            <a:ext cx="2105247" cy="8910440"/>
            <a:chOff x="0" y="0"/>
            <a:chExt cx="2806996" cy="11880586"/>
          </a:xfrm>
        </p:grpSpPr>
        <p:sp>
          <p:nvSpPr>
            <p:cNvPr id="3" name="Freeform 3">
              <a:extLst>
                <a:ext uri="{FF2B5EF4-FFF2-40B4-BE49-F238E27FC236}">
                  <a16:creationId xmlns:a16="http://schemas.microsoft.com/office/drawing/2014/main" id="{066FC128-F5E7-16C8-5AED-DBA93611EECE}"/>
                </a:ext>
              </a:extLst>
            </p:cNvPr>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grpSp>
        <p:nvGrpSpPr>
          <p:cNvPr id="4" name="Group 4">
            <a:extLst>
              <a:ext uri="{FF2B5EF4-FFF2-40B4-BE49-F238E27FC236}">
                <a16:creationId xmlns:a16="http://schemas.microsoft.com/office/drawing/2014/main" id="{E17C27F7-ABC3-6412-5705-CF67C43CF3A3}"/>
              </a:ext>
            </a:extLst>
          </p:cNvPr>
          <p:cNvGrpSpPr/>
          <p:nvPr/>
        </p:nvGrpSpPr>
        <p:grpSpPr>
          <a:xfrm>
            <a:off x="1" y="5149604"/>
            <a:ext cx="2105247" cy="700803"/>
            <a:chOff x="0" y="0"/>
            <a:chExt cx="2806996" cy="934404"/>
          </a:xfrm>
        </p:grpSpPr>
        <p:sp>
          <p:nvSpPr>
            <p:cNvPr id="5" name="Freeform 5">
              <a:extLst>
                <a:ext uri="{FF2B5EF4-FFF2-40B4-BE49-F238E27FC236}">
                  <a16:creationId xmlns:a16="http://schemas.microsoft.com/office/drawing/2014/main" id="{0603A22E-DD56-9BB3-3828-47338D94F94D}"/>
                </a:ext>
              </a:extLst>
            </p:cNvPr>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sp>
        <p:nvSpPr>
          <p:cNvPr id="8" name="AutoShape 8">
            <a:extLst>
              <a:ext uri="{FF2B5EF4-FFF2-40B4-BE49-F238E27FC236}">
                <a16:creationId xmlns:a16="http://schemas.microsoft.com/office/drawing/2014/main" id="{1DABD60B-4702-9765-586C-1E1F8D3FB906}"/>
              </a:ext>
            </a:extLst>
          </p:cNvPr>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9" name="Group 9">
            <a:extLst>
              <a:ext uri="{FF2B5EF4-FFF2-40B4-BE49-F238E27FC236}">
                <a16:creationId xmlns:a16="http://schemas.microsoft.com/office/drawing/2014/main" id="{02EFF416-21BE-40F1-6E62-0B8D68B75D06}"/>
              </a:ext>
            </a:extLst>
          </p:cNvPr>
          <p:cNvGrpSpPr/>
          <p:nvPr/>
        </p:nvGrpSpPr>
        <p:grpSpPr>
          <a:xfrm>
            <a:off x="233483" y="5199702"/>
            <a:ext cx="1671988" cy="669724"/>
            <a:chOff x="-44985" y="-38100"/>
            <a:chExt cx="2229317" cy="892965"/>
          </a:xfrm>
        </p:grpSpPr>
        <p:sp>
          <p:nvSpPr>
            <p:cNvPr id="10" name="Freeform 10">
              <a:extLst>
                <a:ext uri="{FF2B5EF4-FFF2-40B4-BE49-F238E27FC236}">
                  <a16:creationId xmlns:a16="http://schemas.microsoft.com/office/drawing/2014/main" id="{2C19BD83-3257-57D4-316C-FD9D3F119BBC}"/>
                </a:ext>
              </a:extLst>
            </p:cNvPr>
            <p:cNvSpPr/>
            <p:nvPr/>
          </p:nvSpPr>
          <p:spPr>
            <a:xfrm>
              <a:off x="-44985" y="130965"/>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1" name="TextBox 11">
              <a:extLst>
                <a:ext uri="{FF2B5EF4-FFF2-40B4-BE49-F238E27FC236}">
                  <a16:creationId xmlns:a16="http://schemas.microsoft.com/office/drawing/2014/main" id="{40D85B52-275B-07DE-AB93-E7E9453E29D0}"/>
                </a:ext>
              </a:extLst>
            </p:cNvPr>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科研经历</a:t>
              </a:r>
            </a:p>
          </p:txBody>
        </p:sp>
      </p:grpSp>
      <p:grpSp>
        <p:nvGrpSpPr>
          <p:cNvPr id="12" name="Group 12">
            <a:extLst>
              <a:ext uri="{FF2B5EF4-FFF2-40B4-BE49-F238E27FC236}">
                <a16:creationId xmlns:a16="http://schemas.microsoft.com/office/drawing/2014/main" id="{CE854083-5993-3E00-2F26-D8914C4AF46A}"/>
              </a:ext>
            </a:extLst>
          </p:cNvPr>
          <p:cNvGrpSpPr/>
          <p:nvPr/>
        </p:nvGrpSpPr>
        <p:grpSpPr>
          <a:xfrm>
            <a:off x="267222" y="7686708"/>
            <a:ext cx="1638249" cy="542925"/>
            <a:chOff x="0" y="0"/>
            <a:chExt cx="2184332" cy="723900"/>
          </a:xfrm>
        </p:grpSpPr>
        <p:sp>
          <p:nvSpPr>
            <p:cNvPr id="13" name="Freeform 13">
              <a:extLst>
                <a:ext uri="{FF2B5EF4-FFF2-40B4-BE49-F238E27FC236}">
                  <a16:creationId xmlns:a16="http://schemas.microsoft.com/office/drawing/2014/main" id="{3D08683E-2389-9F74-9DB5-C98A330FAF0D}"/>
                </a:ext>
              </a:extLst>
            </p:cNvPr>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4" name="TextBox 14">
              <a:extLst>
                <a:ext uri="{FF2B5EF4-FFF2-40B4-BE49-F238E27FC236}">
                  <a16:creationId xmlns:a16="http://schemas.microsoft.com/office/drawing/2014/main" id="{45663FA8-3A46-B80C-1829-660FB5E45D86}"/>
                </a:ext>
              </a:extLst>
            </p:cNvPr>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博士规划</a:t>
              </a:r>
            </a:p>
          </p:txBody>
        </p:sp>
      </p:grpSp>
      <p:grpSp>
        <p:nvGrpSpPr>
          <p:cNvPr id="15" name="Group 15">
            <a:extLst>
              <a:ext uri="{FF2B5EF4-FFF2-40B4-BE49-F238E27FC236}">
                <a16:creationId xmlns:a16="http://schemas.microsoft.com/office/drawing/2014/main" id="{F8CAEA60-8A9D-05AE-9991-41BCD6797200}"/>
              </a:ext>
            </a:extLst>
          </p:cNvPr>
          <p:cNvGrpSpPr/>
          <p:nvPr/>
        </p:nvGrpSpPr>
        <p:grpSpPr>
          <a:xfrm>
            <a:off x="267222" y="2704350"/>
            <a:ext cx="1638249" cy="516391"/>
            <a:chOff x="0" y="0"/>
            <a:chExt cx="2184332" cy="688522"/>
          </a:xfrm>
        </p:grpSpPr>
        <p:sp>
          <p:nvSpPr>
            <p:cNvPr id="16" name="Freeform 16">
              <a:extLst>
                <a:ext uri="{FF2B5EF4-FFF2-40B4-BE49-F238E27FC236}">
                  <a16:creationId xmlns:a16="http://schemas.microsoft.com/office/drawing/2014/main" id="{174B2AEE-CEDF-C476-E34B-789ECBCB2E4E}"/>
                </a:ext>
              </a:extLst>
            </p:cNvPr>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17" name="TextBox 17">
              <a:extLst>
                <a:ext uri="{FF2B5EF4-FFF2-40B4-BE49-F238E27FC236}">
                  <a16:creationId xmlns:a16="http://schemas.microsoft.com/office/drawing/2014/main" id="{98ECAF41-2DAD-5040-2D1F-3081EF4A6DD2}"/>
                </a:ext>
              </a:extLst>
            </p:cNvPr>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个人简介</a:t>
              </a:r>
            </a:p>
          </p:txBody>
        </p:sp>
      </p:grpSp>
      <p:grpSp>
        <p:nvGrpSpPr>
          <p:cNvPr id="18" name="Group 18">
            <a:extLst>
              <a:ext uri="{FF2B5EF4-FFF2-40B4-BE49-F238E27FC236}">
                <a16:creationId xmlns:a16="http://schemas.microsoft.com/office/drawing/2014/main" id="{5C9BA264-746E-AC33-F411-B4B4612ED96E}"/>
              </a:ext>
            </a:extLst>
          </p:cNvPr>
          <p:cNvGrpSpPr/>
          <p:nvPr/>
        </p:nvGrpSpPr>
        <p:grpSpPr>
          <a:xfrm>
            <a:off x="2647286" y="553409"/>
            <a:ext cx="16180124" cy="711993"/>
            <a:chOff x="-127885" y="-28575"/>
            <a:chExt cx="21573499" cy="949325"/>
          </a:xfrm>
        </p:grpSpPr>
        <p:sp>
          <p:nvSpPr>
            <p:cNvPr id="19" name="Freeform 19">
              <a:extLst>
                <a:ext uri="{FF2B5EF4-FFF2-40B4-BE49-F238E27FC236}">
                  <a16:creationId xmlns:a16="http://schemas.microsoft.com/office/drawing/2014/main" id="{B2BB414B-4D00-C84C-6A2A-D375F4F31C82}"/>
                </a:ext>
              </a:extLst>
            </p:cNvPr>
            <p:cNvSpPr/>
            <p:nvPr/>
          </p:nvSpPr>
          <p:spPr>
            <a:xfrm>
              <a:off x="-127885"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20" name="TextBox 20">
              <a:extLst>
                <a:ext uri="{FF2B5EF4-FFF2-40B4-BE49-F238E27FC236}">
                  <a16:creationId xmlns:a16="http://schemas.microsoft.com/office/drawing/2014/main" id="{E8ECB937-70F6-FA91-5063-518F17ECFEFD}"/>
                </a:ext>
              </a:extLst>
            </p:cNvPr>
            <p:cNvSpPr txBox="1"/>
            <p:nvPr/>
          </p:nvSpPr>
          <p:spPr>
            <a:xfrm>
              <a:off x="0" y="-28575"/>
              <a:ext cx="21445614" cy="949325"/>
            </a:xfrm>
            <a:prstGeom prst="rect">
              <a:avLst/>
            </a:prstGeom>
          </p:spPr>
          <p:txBody>
            <a:bodyPr lIns="0" tIns="0" rIns="0" bIns="0" rtlCol="0" anchor="t"/>
            <a:lstStyle/>
            <a:p>
              <a:pPr marL="728663" lvl="2">
                <a:lnSpc>
                  <a:spcPts val="4320"/>
                </a:lnSpc>
              </a:pPr>
              <a:r>
                <a:rPr lang="en-US" sz="3600" b="1" spc="450">
                  <a:solidFill>
                    <a:srgbClr val="141E8C"/>
                  </a:solidFill>
                  <a:latin typeface="Arimo Bold"/>
                  <a:ea typeface="Arimo Bold"/>
                  <a:cs typeface="Arimo Bold"/>
                  <a:sym typeface="Arimo Bold"/>
                </a:rPr>
                <a:t>2.1</a:t>
              </a:r>
              <a:r>
                <a:rPr lang="zh-CN" altLang="en-US" sz="3600"/>
                <a:t>链下优化路径：基于</a:t>
              </a:r>
              <a:r>
                <a:rPr lang="en-US" altLang="zh-CN" sz="3600"/>
                <a:t>ZK-Rollup</a:t>
              </a:r>
              <a:r>
                <a:rPr lang="zh-CN" altLang="en-US" sz="3600"/>
                <a:t>的供应链多链应用（待修改）</a:t>
              </a:r>
              <a:endParaRPr lang="en-US" altLang="zh-CN" sz="3600"/>
            </a:p>
            <a:p>
              <a:pPr algn="l">
                <a:lnSpc>
                  <a:spcPts val="4320"/>
                </a:lnSpc>
              </a:pPr>
              <a:endParaRPr lang="en-US" sz="3600" b="1" spc="450">
                <a:solidFill>
                  <a:srgbClr val="141E8C"/>
                </a:solidFill>
                <a:latin typeface="Arimo Bold"/>
                <a:ea typeface="Arimo Bold"/>
                <a:cs typeface="Arimo Bold"/>
                <a:sym typeface="Arimo Bold"/>
              </a:endParaRPr>
            </a:p>
          </p:txBody>
        </p:sp>
      </p:grpSp>
      <p:sp>
        <p:nvSpPr>
          <p:cNvPr id="49" name="矩形 48">
            <a:extLst>
              <a:ext uri="{FF2B5EF4-FFF2-40B4-BE49-F238E27FC236}">
                <a16:creationId xmlns:a16="http://schemas.microsoft.com/office/drawing/2014/main" id="{FF323D9D-B3D9-E1A7-C04F-7E1820E4C862}"/>
              </a:ext>
            </a:extLst>
          </p:cNvPr>
          <p:cNvSpPr/>
          <p:nvPr/>
        </p:nvSpPr>
        <p:spPr>
          <a:xfrm>
            <a:off x="9430070" y="1847311"/>
            <a:ext cx="7626339" cy="4151114"/>
          </a:xfrm>
          <a:prstGeom prst="rect">
            <a:avLst/>
          </a:prstGeom>
          <a:solidFill>
            <a:schemeClr val="bg1"/>
          </a:solidFill>
          <a:ln w="952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25">
            <a:extLst>
              <a:ext uri="{FF2B5EF4-FFF2-40B4-BE49-F238E27FC236}">
                <a16:creationId xmlns:a16="http://schemas.microsoft.com/office/drawing/2014/main" id="{9C2B08B3-E9D6-D743-D462-A16574F1C90E}"/>
              </a:ext>
            </a:extLst>
          </p:cNvPr>
          <p:cNvSpPr/>
          <p:nvPr/>
        </p:nvSpPr>
        <p:spPr>
          <a:xfrm>
            <a:off x="3542347" y="1940827"/>
            <a:ext cx="4138767" cy="690562"/>
          </a:xfrm>
          <a:custGeom>
            <a:avLst/>
            <a:gdLst/>
            <a:ahLst/>
            <a:cxnLst/>
            <a:rect l="l" t="t" r="r" b="b"/>
            <a:pathLst>
              <a:path w="5518356" h="920750">
                <a:moveTo>
                  <a:pt x="0" y="0"/>
                </a:moveTo>
                <a:lnTo>
                  <a:pt x="5518356" y="0"/>
                </a:lnTo>
                <a:lnTo>
                  <a:pt x="5518356" y="920750"/>
                </a:lnTo>
                <a:lnTo>
                  <a:pt x="0" y="920750"/>
                </a:lnTo>
                <a:close/>
              </a:path>
            </a:pathLst>
          </a:custGeom>
          <a:solidFill>
            <a:srgbClr val="000000">
              <a:alpha val="0"/>
            </a:srgbClr>
          </a:solidFill>
        </p:spPr>
        <p:txBody>
          <a:bodyPr/>
          <a:lstStyle/>
          <a:p>
            <a:endParaRPr lang="zh-CN" altLang="en-US"/>
          </a:p>
        </p:txBody>
      </p:sp>
      <p:grpSp>
        <p:nvGrpSpPr>
          <p:cNvPr id="30" name="Group 30">
            <a:extLst>
              <a:ext uri="{FF2B5EF4-FFF2-40B4-BE49-F238E27FC236}">
                <a16:creationId xmlns:a16="http://schemas.microsoft.com/office/drawing/2014/main" id="{76916522-E097-CF63-4301-CC8BE9FF8605}"/>
              </a:ext>
            </a:extLst>
          </p:cNvPr>
          <p:cNvGrpSpPr/>
          <p:nvPr/>
        </p:nvGrpSpPr>
        <p:grpSpPr>
          <a:xfrm>
            <a:off x="3352800" y="1945601"/>
            <a:ext cx="10133459" cy="5171071"/>
            <a:chOff x="-202163" y="-5974015"/>
            <a:chExt cx="13511280" cy="6894765"/>
          </a:xfrm>
        </p:grpSpPr>
        <p:sp>
          <p:nvSpPr>
            <p:cNvPr id="31" name="Freeform 31">
              <a:extLst>
                <a:ext uri="{FF2B5EF4-FFF2-40B4-BE49-F238E27FC236}">
                  <a16:creationId xmlns:a16="http://schemas.microsoft.com/office/drawing/2014/main" id="{316F0CF8-CDDC-D85E-8299-8C6C30DC76E4}"/>
                </a:ext>
              </a:extLst>
            </p:cNvPr>
            <p:cNvSpPr/>
            <p:nvPr/>
          </p:nvSpPr>
          <p:spPr>
            <a:xfrm>
              <a:off x="-202163" y="0"/>
              <a:ext cx="5518356" cy="920750"/>
            </a:xfrm>
            <a:custGeom>
              <a:avLst/>
              <a:gdLst/>
              <a:ahLst/>
              <a:cxnLst/>
              <a:rect l="l" t="t" r="r" b="b"/>
              <a:pathLst>
                <a:path w="5518356" h="920750">
                  <a:moveTo>
                    <a:pt x="0" y="0"/>
                  </a:moveTo>
                  <a:lnTo>
                    <a:pt x="5518356" y="0"/>
                  </a:lnTo>
                  <a:lnTo>
                    <a:pt x="5518356" y="920750"/>
                  </a:lnTo>
                  <a:lnTo>
                    <a:pt x="0" y="920750"/>
                  </a:lnTo>
                  <a:close/>
                </a:path>
              </a:pathLst>
            </a:custGeom>
            <a:solidFill>
              <a:srgbClr val="000000">
                <a:alpha val="0"/>
              </a:srgbClr>
            </a:solidFill>
          </p:spPr>
          <p:txBody>
            <a:bodyPr/>
            <a:lstStyle/>
            <a:p>
              <a:endParaRPr lang="zh-CN" altLang="en-US"/>
            </a:p>
          </p:txBody>
        </p:sp>
        <p:sp>
          <p:nvSpPr>
            <p:cNvPr id="32" name="TextBox 32">
              <a:extLst>
                <a:ext uri="{FF2B5EF4-FFF2-40B4-BE49-F238E27FC236}">
                  <a16:creationId xmlns:a16="http://schemas.microsoft.com/office/drawing/2014/main" id="{10A6DAF5-6903-642C-1CBF-0AD657BF2DB1}"/>
                </a:ext>
              </a:extLst>
            </p:cNvPr>
            <p:cNvSpPr txBox="1"/>
            <p:nvPr/>
          </p:nvSpPr>
          <p:spPr>
            <a:xfrm>
              <a:off x="7790761" y="-5974015"/>
              <a:ext cx="5518356" cy="1006475"/>
            </a:xfrm>
            <a:prstGeom prst="rect">
              <a:avLst/>
            </a:prstGeom>
          </p:spPr>
          <p:txBody>
            <a:bodyPr lIns="0" tIns="0" rIns="0" bIns="0" rtlCol="0" anchor="t"/>
            <a:lstStyle/>
            <a:p>
              <a:pPr marL="271463" lvl="1" algn="l">
                <a:lnSpc>
                  <a:spcPts val="4320"/>
                </a:lnSpc>
              </a:pPr>
              <a:r>
                <a:rPr lang="zh-CN" altLang="en-US" sz="3000" b="1" spc="179">
                  <a:solidFill>
                    <a:srgbClr val="141E8C"/>
                  </a:solidFill>
                  <a:latin typeface="Arimo Bold"/>
                  <a:ea typeface="微软雅黑 Light" panose="020B0502040204020203" pitchFamily="34" charset="-122"/>
                  <a:cs typeface="Arimo Bold"/>
                  <a:sym typeface="Arimo Bold"/>
                </a:rPr>
                <a:t>研究背景</a:t>
              </a:r>
              <a:endParaRPr lang="en-US" sz="3000" b="1" spc="179">
                <a:solidFill>
                  <a:srgbClr val="141E8C"/>
                </a:solidFill>
                <a:latin typeface="Arimo Bold"/>
                <a:ea typeface="Arimo Bold"/>
                <a:cs typeface="Arimo Bold"/>
                <a:sym typeface="Arimo Bold"/>
              </a:endParaRPr>
            </a:p>
          </p:txBody>
        </p:sp>
      </p:grpSp>
      <p:sp>
        <p:nvSpPr>
          <p:cNvPr id="35" name="TextBox 35">
            <a:extLst>
              <a:ext uri="{FF2B5EF4-FFF2-40B4-BE49-F238E27FC236}">
                <a16:creationId xmlns:a16="http://schemas.microsoft.com/office/drawing/2014/main" id="{B3C07B95-4D55-6B37-CABD-DD94DE00CE4C}"/>
              </a:ext>
            </a:extLst>
          </p:cNvPr>
          <p:cNvSpPr txBox="1"/>
          <p:nvPr/>
        </p:nvSpPr>
        <p:spPr>
          <a:xfrm>
            <a:off x="9388781" y="2700457"/>
            <a:ext cx="7626338" cy="3958658"/>
          </a:xfrm>
          <a:prstGeom prst="rect">
            <a:avLst/>
          </a:prstGeom>
        </p:spPr>
        <p:txBody>
          <a:bodyPr lIns="0" tIns="0" rIns="0" bIns="0" rtlCol="0" anchor="t"/>
          <a:lstStyle/>
          <a:p>
            <a:pPr marL="434340" lvl="1" indent="-217170" algn="l">
              <a:lnSpc>
                <a:spcPts val="3456"/>
              </a:lnSpc>
              <a:buFont typeface="Arial"/>
              <a:buChar char="•"/>
            </a:pPr>
            <a:r>
              <a:rPr lang="zh-CN" altLang="en-US" sz="2400" b="1"/>
              <a:t>区块链在供应链管理与可信数据共享</a:t>
            </a:r>
            <a:r>
              <a:rPr lang="zh-CN" altLang="en-US" sz="2400"/>
              <a:t>中的应用逐渐成为研究热点</a:t>
            </a:r>
            <a:endParaRPr lang="en-US" altLang="zh-CN" sz="2400"/>
          </a:p>
          <a:p>
            <a:pPr marL="434340" lvl="1" indent="-217170" algn="l">
              <a:lnSpc>
                <a:spcPts val="3456"/>
              </a:lnSpc>
              <a:buFont typeface="Arial"/>
              <a:buChar char="•"/>
            </a:pPr>
            <a:endParaRPr lang="en-US" altLang="zh-CN" sz="2400"/>
          </a:p>
          <a:p>
            <a:pPr marL="434340" lvl="1" indent="-217170" algn="l">
              <a:lnSpc>
                <a:spcPts val="3456"/>
              </a:lnSpc>
              <a:buFont typeface="Arial"/>
              <a:buChar char="•"/>
            </a:pPr>
            <a:r>
              <a:rPr lang="zh-CN" altLang="en-US" sz="2400"/>
              <a:t>为了实现多链协同与跨链一致性，仍面临数据语义协同、高频数据同步等问题</a:t>
            </a:r>
            <a:endParaRPr lang="en-US" altLang="zh-CN" sz="2400"/>
          </a:p>
          <a:p>
            <a:pPr marL="434340" lvl="1" indent="-217170" algn="l">
              <a:lnSpc>
                <a:spcPts val="3456"/>
              </a:lnSpc>
              <a:buFont typeface="Arial"/>
              <a:buChar char="•"/>
            </a:pPr>
            <a:endParaRPr lang="en-US" altLang="zh-CN" sz="2400"/>
          </a:p>
          <a:p>
            <a:pPr marL="434340" lvl="1" indent="-217170" algn="l">
              <a:lnSpc>
                <a:spcPts val="3456"/>
              </a:lnSpc>
              <a:buFont typeface="Arial"/>
              <a:buChar char="•"/>
            </a:pPr>
            <a:r>
              <a:rPr lang="zh-CN" altLang="en-US" sz="2400"/>
              <a:t>缺乏</a:t>
            </a:r>
            <a:r>
              <a:rPr lang="en-US" altLang="zh-CN" sz="2400"/>
              <a:t>ZK-Rollup </a:t>
            </a:r>
            <a:r>
              <a:rPr lang="zh-CN" altLang="en-US" sz="2400"/>
              <a:t>在多链高频协同场景下的应用</a:t>
            </a:r>
            <a:endParaRPr lang="en-US" altLang="zh-CN" sz="2400"/>
          </a:p>
        </p:txBody>
      </p:sp>
      <p:pic>
        <p:nvPicPr>
          <p:cNvPr id="38" name="图片 37">
            <a:extLst>
              <a:ext uri="{FF2B5EF4-FFF2-40B4-BE49-F238E27FC236}">
                <a16:creationId xmlns:a16="http://schemas.microsoft.com/office/drawing/2014/main" id="{2C92AD76-A824-5806-C907-987076E2F3C5}"/>
              </a:ext>
            </a:extLst>
          </p:cNvPr>
          <p:cNvPicPr>
            <a:picLocks noChangeAspect="1"/>
          </p:cNvPicPr>
          <p:nvPr/>
        </p:nvPicPr>
        <p:blipFill>
          <a:blip r:embed="rId4"/>
          <a:stretch>
            <a:fillRect/>
          </a:stretch>
        </p:blipFill>
        <p:spPr>
          <a:xfrm>
            <a:off x="2926766" y="2439487"/>
            <a:ext cx="6013743" cy="6475715"/>
          </a:xfrm>
          <a:prstGeom prst="rect">
            <a:avLst/>
          </a:prstGeom>
        </p:spPr>
      </p:pic>
      <p:sp>
        <p:nvSpPr>
          <p:cNvPr id="48" name="TextBox 35">
            <a:extLst>
              <a:ext uri="{FF2B5EF4-FFF2-40B4-BE49-F238E27FC236}">
                <a16:creationId xmlns:a16="http://schemas.microsoft.com/office/drawing/2014/main" id="{BD66D479-4062-B9AC-7E11-A3ACAB206010}"/>
              </a:ext>
            </a:extLst>
          </p:cNvPr>
          <p:cNvSpPr txBox="1"/>
          <p:nvPr/>
        </p:nvSpPr>
        <p:spPr>
          <a:xfrm>
            <a:off x="9283790" y="6786899"/>
            <a:ext cx="7626338" cy="3958658"/>
          </a:xfrm>
          <a:prstGeom prst="rect">
            <a:avLst/>
          </a:prstGeom>
        </p:spPr>
        <p:txBody>
          <a:bodyPr lIns="0" tIns="0" rIns="0" bIns="0" rtlCol="0" anchor="t"/>
          <a:lstStyle/>
          <a:p>
            <a:pPr marL="217170" lvl="1">
              <a:lnSpc>
                <a:spcPts val="3456"/>
              </a:lnSpc>
            </a:pPr>
            <a:r>
              <a:rPr lang="zh-CN" altLang="en-US" sz="2400" b="1" spc="179">
                <a:solidFill>
                  <a:srgbClr val="141E8C"/>
                </a:solidFill>
                <a:latin typeface="Arimo Bold"/>
                <a:ea typeface="微软雅黑 Light" panose="020B0502040204020203" pitchFamily="34" charset="-122"/>
                <a:cs typeface="Arimo Bold"/>
                <a:sym typeface="Arimo Bold"/>
              </a:rPr>
              <a:t>研究问题</a:t>
            </a:r>
            <a:endParaRPr lang="en-US" altLang="zh-CN" sz="2400"/>
          </a:p>
          <a:p>
            <a:pPr marL="217170" lvl="1" algn="l">
              <a:lnSpc>
                <a:spcPts val="3456"/>
              </a:lnSpc>
            </a:pPr>
            <a:r>
              <a:rPr lang="en-US" altLang="zh-CN" sz="2400"/>
              <a:t>1.</a:t>
            </a:r>
            <a:r>
              <a:rPr lang="zh-CN" altLang="en-US" sz="2400"/>
              <a:t>  如何构建职责分离、数据同步的多链系统架构，以提升链上并发能力与模块可扩展性？</a:t>
            </a:r>
            <a:endParaRPr lang="en-US" altLang="zh-CN" sz="2400"/>
          </a:p>
          <a:p>
            <a:pPr marL="674370" lvl="1" indent="-457200" algn="l">
              <a:lnSpc>
                <a:spcPts val="3456"/>
              </a:lnSpc>
              <a:buAutoNum type="arabicPeriod" startAt="2"/>
            </a:pPr>
            <a:r>
              <a:rPr lang="zh-CN" altLang="en-US" sz="2400"/>
              <a:t>如何将</a:t>
            </a:r>
            <a:r>
              <a:rPr lang="en-US" altLang="zh-CN" sz="2400"/>
              <a:t>ZK-Rollup</a:t>
            </a:r>
            <a:r>
              <a:rPr lang="zh-CN" altLang="en-US" sz="2400"/>
              <a:t>机制引入多链环境，实现链间状态验证的高效性？</a:t>
            </a:r>
            <a:endParaRPr lang="en-US" altLang="zh-CN" sz="2400"/>
          </a:p>
          <a:p>
            <a:pPr marL="674370" lvl="1" indent="-457200" algn="l">
              <a:lnSpc>
                <a:spcPts val="3456"/>
              </a:lnSpc>
              <a:buAutoNum type="arabicPeriod" startAt="2"/>
            </a:pPr>
            <a:r>
              <a:rPr lang="en-US" altLang="zh-CN" sz="2400"/>
              <a:t>【</a:t>
            </a:r>
            <a:r>
              <a:rPr lang="zh-CN" altLang="en-US" sz="2400"/>
              <a:t>最后再看看这两个问题如何回答</a:t>
            </a:r>
            <a:r>
              <a:rPr lang="en-US" altLang="zh-CN" sz="2400"/>
              <a:t>】</a:t>
            </a:r>
          </a:p>
          <a:p>
            <a:pPr marL="434340" lvl="1" indent="-217170" algn="l">
              <a:lnSpc>
                <a:spcPts val="3456"/>
              </a:lnSpc>
              <a:buFont typeface="Arial"/>
              <a:buChar char="•"/>
            </a:pPr>
            <a:endParaRPr lang="en-US" altLang="zh-CN" sz="2400"/>
          </a:p>
          <a:p>
            <a:pPr marL="434340" lvl="1" indent="-217170" algn="l">
              <a:lnSpc>
                <a:spcPts val="3456"/>
              </a:lnSpc>
              <a:buFont typeface="Arial"/>
              <a:buChar char="•"/>
            </a:pPr>
            <a:endParaRPr lang="en-US" altLang="zh-CN" sz="2400"/>
          </a:p>
          <a:p>
            <a:pPr marL="217170" lvl="1" algn="l">
              <a:lnSpc>
                <a:spcPts val="3456"/>
              </a:lnSpc>
            </a:pPr>
            <a:endParaRPr lang="en-US" altLang="zh-CN" sz="2400"/>
          </a:p>
        </p:txBody>
      </p:sp>
      <p:grpSp>
        <p:nvGrpSpPr>
          <p:cNvPr id="51" name="Group 60">
            <a:extLst>
              <a:ext uri="{FF2B5EF4-FFF2-40B4-BE49-F238E27FC236}">
                <a16:creationId xmlns:a16="http://schemas.microsoft.com/office/drawing/2014/main" id="{B50F976C-6AC1-B65E-C2D6-15420E7487D0}"/>
              </a:ext>
            </a:extLst>
          </p:cNvPr>
          <p:cNvGrpSpPr/>
          <p:nvPr/>
        </p:nvGrpSpPr>
        <p:grpSpPr>
          <a:xfrm>
            <a:off x="12880005" y="6068310"/>
            <a:ext cx="321945" cy="569595"/>
            <a:chOff x="0" y="0"/>
            <a:chExt cx="429260" cy="759460"/>
          </a:xfrm>
        </p:grpSpPr>
        <p:sp>
          <p:nvSpPr>
            <p:cNvPr id="52" name="Freeform 61">
              <a:extLst>
                <a:ext uri="{FF2B5EF4-FFF2-40B4-BE49-F238E27FC236}">
                  <a16:creationId xmlns:a16="http://schemas.microsoft.com/office/drawing/2014/main" id="{11B26FC0-F9EF-8A0C-5D1E-D562B1E7E7F3}"/>
                </a:ext>
              </a:extLst>
            </p:cNvPr>
            <p:cNvSpPr/>
            <p:nvPr/>
          </p:nvSpPr>
          <p:spPr>
            <a:xfrm>
              <a:off x="-1016" y="0"/>
              <a:ext cx="431292" cy="759460"/>
            </a:xfrm>
            <a:custGeom>
              <a:avLst/>
              <a:gdLst/>
              <a:ahLst/>
              <a:cxnLst/>
              <a:rect l="l" t="t" r="r" b="b"/>
              <a:pathLst>
                <a:path w="431292" h="759460">
                  <a:moveTo>
                    <a:pt x="13716" y="526669"/>
                  </a:moveTo>
                  <a:lnTo>
                    <a:pt x="114681" y="526669"/>
                  </a:lnTo>
                  <a:lnTo>
                    <a:pt x="114681" y="539369"/>
                  </a:lnTo>
                  <a:lnTo>
                    <a:pt x="101981" y="539369"/>
                  </a:lnTo>
                  <a:lnTo>
                    <a:pt x="101981" y="12700"/>
                  </a:lnTo>
                  <a:cubicBezTo>
                    <a:pt x="101981" y="5715"/>
                    <a:pt x="107696" y="0"/>
                    <a:pt x="114681" y="0"/>
                  </a:cubicBezTo>
                  <a:lnTo>
                    <a:pt x="316611" y="0"/>
                  </a:lnTo>
                  <a:cubicBezTo>
                    <a:pt x="323596" y="0"/>
                    <a:pt x="329311" y="5715"/>
                    <a:pt x="329311" y="12700"/>
                  </a:cubicBezTo>
                  <a:lnTo>
                    <a:pt x="329311" y="539369"/>
                  </a:lnTo>
                  <a:lnTo>
                    <a:pt x="316611" y="539369"/>
                  </a:lnTo>
                  <a:lnTo>
                    <a:pt x="316611" y="526669"/>
                  </a:lnTo>
                  <a:lnTo>
                    <a:pt x="417576" y="526669"/>
                  </a:lnTo>
                  <a:cubicBezTo>
                    <a:pt x="422656" y="526669"/>
                    <a:pt x="427228" y="529717"/>
                    <a:pt x="429260" y="534416"/>
                  </a:cubicBezTo>
                  <a:cubicBezTo>
                    <a:pt x="431292" y="539115"/>
                    <a:pt x="430276" y="544576"/>
                    <a:pt x="426720" y="548259"/>
                  </a:cubicBezTo>
                  <a:lnTo>
                    <a:pt x="224790" y="755650"/>
                  </a:lnTo>
                  <a:cubicBezTo>
                    <a:pt x="222377" y="758063"/>
                    <a:pt x="219075" y="759460"/>
                    <a:pt x="215646" y="759460"/>
                  </a:cubicBezTo>
                  <a:cubicBezTo>
                    <a:pt x="212217" y="759460"/>
                    <a:pt x="208915" y="758063"/>
                    <a:pt x="206502" y="755650"/>
                  </a:cubicBezTo>
                  <a:lnTo>
                    <a:pt x="4572" y="548132"/>
                  </a:lnTo>
                  <a:cubicBezTo>
                    <a:pt x="1016" y="544449"/>
                    <a:pt x="0" y="538988"/>
                    <a:pt x="2032" y="534289"/>
                  </a:cubicBezTo>
                  <a:cubicBezTo>
                    <a:pt x="4064" y="529590"/>
                    <a:pt x="8636" y="526542"/>
                    <a:pt x="13716" y="526542"/>
                  </a:cubicBezTo>
                  <a:moveTo>
                    <a:pt x="13716" y="551942"/>
                  </a:moveTo>
                  <a:lnTo>
                    <a:pt x="13716" y="539242"/>
                  </a:lnTo>
                  <a:lnTo>
                    <a:pt x="22860" y="530352"/>
                  </a:lnTo>
                  <a:lnTo>
                    <a:pt x="224790" y="737870"/>
                  </a:lnTo>
                  <a:lnTo>
                    <a:pt x="215646" y="746760"/>
                  </a:lnTo>
                  <a:lnTo>
                    <a:pt x="206502" y="737870"/>
                  </a:lnTo>
                  <a:lnTo>
                    <a:pt x="408432" y="530479"/>
                  </a:lnTo>
                  <a:lnTo>
                    <a:pt x="417576" y="539369"/>
                  </a:lnTo>
                  <a:lnTo>
                    <a:pt x="417576" y="552069"/>
                  </a:lnTo>
                  <a:lnTo>
                    <a:pt x="316611" y="552069"/>
                  </a:lnTo>
                  <a:cubicBezTo>
                    <a:pt x="309626" y="552069"/>
                    <a:pt x="303911" y="546354"/>
                    <a:pt x="303911" y="539369"/>
                  </a:cubicBezTo>
                  <a:lnTo>
                    <a:pt x="303911" y="12700"/>
                  </a:lnTo>
                  <a:lnTo>
                    <a:pt x="316611" y="12700"/>
                  </a:lnTo>
                  <a:lnTo>
                    <a:pt x="316611" y="25400"/>
                  </a:lnTo>
                  <a:lnTo>
                    <a:pt x="114681" y="25400"/>
                  </a:lnTo>
                  <a:lnTo>
                    <a:pt x="114681" y="12700"/>
                  </a:lnTo>
                  <a:lnTo>
                    <a:pt x="127381" y="12700"/>
                  </a:lnTo>
                  <a:lnTo>
                    <a:pt x="127381" y="539369"/>
                  </a:lnTo>
                  <a:cubicBezTo>
                    <a:pt x="127381" y="546354"/>
                    <a:pt x="121666" y="552069"/>
                    <a:pt x="114681" y="552069"/>
                  </a:cubicBezTo>
                  <a:lnTo>
                    <a:pt x="13716" y="552069"/>
                  </a:lnTo>
                  <a:close/>
                </a:path>
              </a:pathLst>
            </a:custGeom>
            <a:solidFill>
              <a:srgbClr val="0D0D0D"/>
            </a:solidFill>
          </p:spPr>
          <p:txBody>
            <a:bodyPr/>
            <a:lstStyle/>
            <a:p>
              <a:endParaRPr lang="zh-CN" altLang="en-US"/>
            </a:p>
          </p:txBody>
        </p:sp>
      </p:grpSp>
      <p:sp>
        <p:nvSpPr>
          <p:cNvPr id="21" name="文本框 20">
            <a:extLst>
              <a:ext uri="{FF2B5EF4-FFF2-40B4-BE49-F238E27FC236}">
                <a16:creationId xmlns:a16="http://schemas.microsoft.com/office/drawing/2014/main" id="{E0177FFA-0EB3-9AC7-D811-31ADFE6AD1FE}"/>
              </a:ext>
            </a:extLst>
          </p:cNvPr>
          <p:cNvSpPr txBox="1"/>
          <p:nvPr>
            <p:custDataLst>
              <p:tags r:id="rId1"/>
            </p:custDataLst>
          </p:nvPr>
        </p:nvSpPr>
        <p:spPr>
          <a:xfrm>
            <a:off x="3142211" y="9529782"/>
            <a:ext cx="15811501" cy="497316"/>
          </a:xfrm>
          <a:prstGeom prst="rect">
            <a:avLst/>
          </a:prstGeom>
          <a:noFill/>
          <a:ln w="0">
            <a:solidFill>
              <a:schemeClr val="tx1">
                <a:lumMod val="95000"/>
                <a:lumOff val="5000"/>
              </a:schemeClr>
            </a:solidFill>
            <a:prstDash val="dash"/>
          </a:ln>
          <a:extLst>
            <a:ext uri="{909E8E84-426E-40DD-AFC4-6F175D3DCCD1}">
              <a14:hiddenFill xmlns:a14="http://schemas.microsoft.com/office/drawing/2010/main">
                <a:solidFill>
                  <a:srgbClr val="9C0816"/>
                </a:solidFill>
              </a14:hiddenFill>
            </a:ext>
          </a:extLst>
        </p:spPr>
        <p:txBody>
          <a:bodyPr wrap="square">
            <a:spAutoFit/>
          </a:bodyPr>
          <a:lstStyle/>
          <a:p>
            <a:pPr marL="342900" indent="-342900">
              <a:lnSpc>
                <a:spcPct val="120000"/>
              </a:lnSpc>
              <a:buFont typeface="Wingdings" panose="05000000000000000000" pitchFamily="2" charset="2"/>
              <a:buChar char="n"/>
            </a:pPr>
            <a:r>
              <a:rPr lang="en-US" altLang="zh-CN" sz="2400" b="1" spc="450">
                <a:solidFill>
                  <a:srgbClr val="141E8C"/>
                </a:solidFill>
                <a:latin typeface="Times New Roman" panose="02020603050405020304" pitchFamily="18" charset="0"/>
                <a:ea typeface="Arimo Bold"/>
                <a:cs typeface="Times New Roman" panose="02020603050405020304" pitchFamily="18" charset="0"/>
              </a:rPr>
              <a:t>《Optimizing Blockchain Efficiency with Layer 2 Multi-Chain Architecture》</a:t>
            </a:r>
          </a:p>
        </p:txBody>
      </p:sp>
    </p:spTree>
    <p:extLst>
      <p:ext uri="{BB962C8B-B14F-4D97-AF65-F5344CB8AC3E}">
        <p14:creationId xmlns:p14="http://schemas.microsoft.com/office/powerpoint/2010/main" val="33087397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89D36-833A-8184-8DB8-77BA21D47A95}"/>
            </a:ext>
          </a:extLst>
        </p:cNvPr>
        <p:cNvGrpSpPr/>
        <p:nvPr/>
      </p:nvGrpSpPr>
      <p:grpSpPr>
        <a:xfrm>
          <a:off x="0" y="0"/>
          <a:ext cx="0" cy="0"/>
          <a:chOff x="0" y="0"/>
          <a:chExt cx="0" cy="0"/>
        </a:xfrm>
      </p:grpSpPr>
      <p:pic>
        <p:nvPicPr>
          <p:cNvPr id="7" name="图片 6">
            <a:extLst>
              <a:ext uri="{FF2B5EF4-FFF2-40B4-BE49-F238E27FC236}">
                <a16:creationId xmlns:a16="http://schemas.microsoft.com/office/drawing/2014/main" id="{BD990B3E-644D-DA07-9DDF-77E685AFBB43}"/>
              </a:ext>
            </a:extLst>
          </p:cNvPr>
          <p:cNvPicPr>
            <a:picLocks noChangeAspect="1"/>
          </p:cNvPicPr>
          <p:nvPr/>
        </p:nvPicPr>
        <p:blipFill>
          <a:blip r:embed="rId3"/>
          <a:stretch>
            <a:fillRect/>
          </a:stretch>
        </p:blipFill>
        <p:spPr>
          <a:xfrm>
            <a:off x="2105216" y="2221379"/>
            <a:ext cx="8184439" cy="6349363"/>
          </a:xfrm>
          <a:prstGeom prst="rect">
            <a:avLst/>
          </a:prstGeom>
        </p:spPr>
      </p:pic>
      <p:grpSp>
        <p:nvGrpSpPr>
          <p:cNvPr id="2" name="Group 2">
            <a:extLst>
              <a:ext uri="{FF2B5EF4-FFF2-40B4-BE49-F238E27FC236}">
                <a16:creationId xmlns:a16="http://schemas.microsoft.com/office/drawing/2014/main" id="{D5423778-FEC1-C6D6-943B-759DC58DDAE8}"/>
              </a:ext>
            </a:extLst>
          </p:cNvPr>
          <p:cNvGrpSpPr/>
          <p:nvPr/>
        </p:nvGrpSpPr>
        <p:grpSpPr>
          <a:xfrm>
            <a:off x="0" y="1376559"/>
            <a:ext cx="2105247" cy="8910440"/>
            <a:chOff x="0" y="0"/>
            <a:chExt cx="2806996" cy="11880586"/>
          </a:xfrm>
        </p:grpSpPr>
        <p:sp>
          <p:nvSpPr>
            <p:cNvPr id="3" name="Freeform 3">
              <a:extLst>
                <a:ext uri="{FF2B5EF4-FFF2-40B4-BE49-F238E27FC236}">
                  <a16:creationId xmlns:a16="http://schemas.microsoft.com/office/drawing/2014/main" id="{56582A66-ABEA-D0D9-1B9C-E0482C51E993}"/>
                </a:ext>
              </a:extLst>
            </p:cNvPr>
            <p:cNvSpPr/>
            <p:nvPr/>
          </p:nvSpPr>
          <p:spPr>
            <a:xfrm>
              <a:off x="0" y="0"/>
              <a:ext cx="2806954" cy="11880596"/>
            </a:xfrm>
            <a:custGeom>
              <a:avLst/>
              <a:gdLst/>
              <a:ahLst/>
              <a:cxnLst/>
              <a:rect l="l" t="t" r="r" b="b"/>
              <a:pathLst>
                <a:path w="2806954" h="11880596">
                  <a:moveTo>
                    <a:pt x="0" y="0"/>
                  </a:moveTo>
                  <a:lnTo>
                    <a:pt x="2806954" y="0"/>
                  </a:lnTo>
                  <a:lnTo>
                    <a:pt x="2806954" y="11880596"/>
                  </a:lnTo>
                  <a:lnTo>
                    <a:pt x="0" y="11880596"/>
                  </a:lnTo>
                  <a:close/>
                </a:path>
              </a:pathLst>
            </a:custGeom>
            <a:solidFill>
              <a:srgbClr val="141E8C"/>
            </a:solidFill>
          </p:spPr>
          <p:txBody>
            <a:bodyPr/>
            <a:lstStyle/>
            <a:p>
              <a:endParaRPr lang="zh-CN" altLang="en-US"/>
            </a:p>
          </p:txBody>
        </p:sp>
      </p:grpSp>
      <p:grpSp>
        <p:nvGrpSpPr>
          <p:cNvPr id="4" name="Group 4">
            <a:extLst>
              <a:ext uri="{FF2B5EF4-FFF2-40B4-BE49-F238E27FC236}">
                <a16:creationId xmlns:a16="http://schemas.microsoft.com/office/drawing/2014/main" id="{D2690691-2466-0390-BF75-BA29C1B5F691}"/>
              </a:ext>
            </a:extLst>
          </p:cNvPr>
          <p:cNvGrpSpPr/>
          <p:nvPr/>
        </p:nvGrpSpPr>
        <p:grpSpPr>
          <a:xfrm>
            <a:off x="1" y="5149604"/>
            <a:ext cx="2105247" cy="700803"/>
            <a:chOff x="0" y="0"/>
            <a:chExt cx="2806996" cy="934404"/>
          </a:xfrm>
        </p:grpSpPr>
        <p:sp>
          <p:nvSpPr>
            <p:cNvPr id="5" name="Freeform 5">
              <a:extLst>
                <a:ext uri="{FF2B5EF4-FFF2-40B4-BE49-F238E27FC236}">
                  <a16:creationId xmlns:a16="http://schemas.microsoft.com/office/drawing/2014/main" id="{130E5D39-4B6E-5BC5-FCD8-78AC9398259C}"/>
                </a:ext>
              </a:extLst>
            </p:cNvPr>
            <p:cNvSpPr/>
            <p:nvPr/>
          </p:nvSpPr>
          <p:spPr>
            <a:xfrm>
              <a:off x="0" y="0"/>
              <a:ext cx="2806954" cy="934466"/>
            </a:xfrm>
            <a:custGeom>
              <a:avLst/>
              <a:gdLst/>
              <a:ahLst/>
              <a:cxnLst/>
              <a:rect l="l" t="t" r="r" b="b"/>
              <a:pathLst>
                <a:path w="2806954" h="934466">
                  <a:moveTo>
                    <a:pt x="0" y="0"/>
                  </a:moveTo>
                  <a:lnTo>
                    <a:pt x="2806954" y="0"/>
                  </a:lnTo>
                  <a:lnTo>
                    <a:pt x="2806954" y="934466"/>
                  </a:lnTo>
                  <a:lnTo>
                    <a:pt x="0" y="934466"/>
                  </a:lnTo>
                  <a:close/>
                </a:path>
              </a:pathLst>
            </a:custGeom>
            <a:solidFill>
              <a:srgbClr val="FFFFFF"/>
            </a:solidFill>
          </p:spPr>
          <p:txBody>
            <a:bodyPr/>
            <a:lstStyle/>
            <a:p>
              <a:endParaRPr lang="zh-CN" altLang="en-US"/>
            </a:p>
          </p:txBody>
        </p:sp>
      </p:grpSp>
      <p:sp>
        <p:nvSpPr>
          <p:cNvPr id="8" name="AutoShape 8">
            <a:extLst>
              <a:ext uri="{FF2B5EF4-FFF2-40B4-BE49-F238E27FC236}">
                <a16:creationId xmlns:a16="http://schemas.microsoft.com/office/drawing/2014/main" id="{83EF71D3-14C1-AE01-1F7D-3AD72EA54449}"/>
              </a:ext>
            </a:extLst>
          </p:cNvPr>
          <p:cNvSpPr/>
          <p:nvPr/>
        </p:nvSpPr>
        <p:spPr>
          <a:xfrm rot="2223">
            <a:off x="2738436" y="1376560"/>
            <a:ext cx="14727014" cy="0"/>
          </a:xfrm>
          <a:prstGeom prst="line">
            <a:avLst/>
          </a:prstGeom>
          <a:ln w="9525" cap="rnd">
            <a:solidFill>
              <a:srgbClr val="000000"/>
            </a:solidFill>
            <a:prstDash val="solid"/>
            <a:headEnd type="none" w="sm" len="sm"/>
            <a:tailEnd type="none" w="sm" len="sm"/>
          </a:ln>
        </p:spPr>
        <p:txBody>
          <a:bodyPr/>
          <a:lstStyle/>
          <a:p>
            <a:endParaRPr lang="zh-CN" altLang="en-US"/>
          </a:p>
        </p:txBody>
      </p:sp>
      <p:grpSp>
        <p:nvGrpSpPr>
          <p:cNvPr id="9" name="Group 9">
            <a:extLst>
              <a:ext uri="{FF2B5EF4-FFF2-40B4-BE49-F238E27FC236}">
                <a16:creationId xmlns:a16="http://schemas.microsoft.com/office/drawing/2014/main" id="{893FE974-BE98-7D81-B6C4-382C8B1A01F0}"/>
              </a:ext>
            </a:extLst>
          </p:cNvPr>
          <p:cNvGrpSpPr/>
          <p:nvPr/>
        </p:nvGrpSpPr>
        <p:grpSpPr>
          <a:xfrm>
            <a:off x="267222" y="5228277"/>
            <a:ext cx="1638249" cy="542925"/>
            <a:chOff x="0" y="0"/>
            <a:chExt cx="2184332" cy="723900"/>
          </a:xfrm>
        </p:grpSpPr>
        <p:sp>
          <p:nvSpPr>
            <p:cNvPr id="10" name="Freeform 10">
              <a:extLst>
                <a:ext uri="{FF2B5EF4-FFF2-40B4-BE49-F238E27FC236}">
                  <a16:creationId xmlns:a16="http://schemas.microsoft.com/office/drawing/2014/main" id="{83CC360F-51CC-2171-4985-924B12B00AA1}"/>
                </a:ext>
              </a:extLst>
            </p:cNvPr>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1" name="TextBox 11">
              <a:extLst>
                <a:ext uri="{FF2B5EF4-FFF2-40B4-BE49-F238E27FC236}">
                  <a16:creationId xmlns:a16="http://schemas.microsoft.com/office/drawing/2014/main" id="{1A7BC617-B938-6EFD-B68B-6157521ABF69}"/>
                </a:ext>
              </a:extLst>
            </p:cNvPr>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141E8C"/>
                  </a:solidFill>
                  <a:latin typeface="Arimo Bold"/>
                  <a:ea typeface="Arimo Bold"/>
                  <a:cs typeface="Arimo Bold"/>
                  <a:sym typeface="Arimo Bold"/>
                </a:rPr>
                <a:t>科研经历</a:t>
              </a:r>
            </a:p>
          </p:txBody>
        </p:sp>
      </p:grpSp>
      <p:grpSp>
        <p:nvGrpSpPr>
          <p:cNvPr id="12" name="Group 12">
            <a:extLst>
              <a:ext uri="{FF2B5EF4-FFF2-40B4-BE49-F238E27FC236}">
                <a16:creationId xmlns:a16="http://schemas.microsoft.com/office/drawing/2014/main" id="{4976963E-7140-CCD3-BCB2-CB06BE9351C3}"/>
              </a:ext>
            </a:extLst>
          </p:cNvPr>
          <p:cNvGrpSpPr/>
          <p:nvPr/>
        </p:nvGrpSpPr>
        <p:grpSpPr>
          <a:xfrm>
            <a:off x="267222" y="7686708"/>
            <a:ext cx="1638249" cy="542925"/>
            <a:chOff x="0" y="0"/>
            <a:chExt cx="2184332" cy="723900"/>
          </a:xfrm>
        </p:grpSpPr>
        <p:sp>
          <p:nvSpPr>
            <p:cNvPr id="13" name="Freeform 13">
              <a:extLst>
                <a:ext uri="{FF2B5EF4-FFF2-40B4-BE49-F238E27FC236}">
                  <a16:creationId xmlns:a16="http://schemas.microsoft.com/office/drawing/2014/main" id="{7E29A891-6451-73AA-C32C-4E5B62E07A1F}"/>
                </a:ext>
              </a:extLst>
            </p:cNvPr>
            <p:cNvSpPr/>
            <p:nvPr/>
          </p:nvSpPr>
          <p:spPr>
            <a:xfrm>
              <a:off x="0" y="0"/>
              <a:ext cx="2184332" cy="723900"/>
            </a:xfrm>
            <a:custGeom>
              <a:avLst/>
              <a:gdLst/>
              <a:ahLst/>
              <a:cxnLst/>
              <a:rect l="l" t="t" r="r" b="b"/>
              <a:pathLst>
                <a:path w="2184332" h="723900">
                  <a:moveTo>
                    <a:pt x="0" y="0"/>
                  </a:moveTo>
                  <a:lnTo>
                    <a:pt x="2184332" y="0"/>
                  </a:lnTo>
                  <a:lnTo>
                    <a:pt x="2184332" y="723900"/>
                  </a:lnTo>
                  <a:lnTo>
                    <a:pt x="0" y="723900"/>
                  </a:lnTo>
                  <a:close/>
                </a:path>
              </a:pathLst>
            </a:custGeom>
            <a:solidFill>
              <a:srgbClr val="000000">
                <a:alpha val="0"/>
              </a:srgbClr>
            </a:solidFill>
          </p:spPr>
          <p:txBody>
            <a:bodyPr/>
            <a:lstStyle/>
            <a:p>
              <a:endParaRPr lang="zh-CN" altLang="en-US"/>
            </a:p>
          </p:txBody>
        </p:sp>
        <p:sp>
          <p:nvSpPr>
            <p:cNvPr id="14" name="TextBox 14">
              <a:extLst>
                <a:ext uri="{FF2B5EF4-FFF2-40B4-BE49-F238E27FC236}">
                  <a16:creationId xmlns:a16="http://schemas.microsoft.com/office/drawing/2014/main" id="{6811098B-2008-B435-080B-EE190A8789D7}"/>
                </a:ext>
              </a:extLst>
            </p:cNvPr>
            <p:cNvSpPr txBox="1"/>
            <p:nvPr/>
          </p:nvSpPr>
          <p:spPr>
            <a:xfrm>
              <a:off x="0" y="-38100"/>
              <a:ext cx="2184332" cy="762000"/>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博士规划</a:t>
              </a:r>
            </a:p>
          </p:txBody>
        </p:sp>
      </p:grpSp>
      <p:grpSp>
        <p:nvGrpSpPr>
          <p:cNvPr id="15" name="Group 15">
            <a:extLst>
              <a:ext uri="{FF2B5EF4-FFF2-40B4-BE49-F238E27FC236}">
                <a16:creationId xmlns:a16="http://schemas.microsoft.com/office/drawing/2014/main" id="{21C86F46-7DEC-5624-BD62-210726247E05}"/>
              </a:ext>
            </a:extLst>
          </p:cNvPr>
          <p:cNvGrpSpPr/>
          <p:nvPr/>
        </p:nvGrpSpPr>
        <p:grpSpPr>
          <a:xfrm>
            <a:off x="267222" y="2704350"/>
            <a:ext cx="1638249" cy="516391"/>
            <a:chOff x="0" y="0"/>
            <a:chExt cx="2184332" cy="688522"/>
          </a:xfrm>
        </p:grpSpPr>
        <p:sp>
          <p:nvSpPr>
            <p:cNvPr id="16" name="Freeform 16">
              <a:extLst>
                <a:ext uri="{FF2B5EF4-FFF2-40B4-BE49-F238E27FC236}">
                  <a16:creationId xmlns:a16="http://schemas.microsoft.com/office/drawing/2014/main" id="{F63B287C-24DA-EF4F-687C-B1C490BFA23F}"/>
                </a:ext>
              </a:extLst>
            </p:cNvPr>
            <p:cNvSpPr/>
            <p:nvPr/>
          </p:nvSpPr>
          <p:spPr>
            <a:xfrm>
              <a:off x="0" y="0"/>
              <a:ext cx="2184332" cy="688522"/>
            </a:xfrm>
            <a:custGeom>
              <a:avLst/>
              <a:gdLst/>
              <a:ahLst/>
              <a:cxnLst/>
              <a:rect l="l" t="t" r="r" b="b"/>
              <a:pathLst>
                <a:path w="2184332" h="688522">
                  <a:moveTo>
                    <a:pt x="0" y="0"/>
                  </a:moveTo>
                  <a:lnTo>
                    <a:pt x="2184332" y="0"/>
                  </a:lnTo>
                  <a:lnTo>
                    <a:pt x="2184332" y="688522"/>
                  </a:lnTo>
                  <a:lnTo>
                    <a:pt x="0" y="688522"/>
                  </a:lnTo>
                  <a:close/>
                </a:path>
              </a:pathLst>
            </a:custGeom>
            <a:solidFill>
              <a:srgbClr val="000000">
                <a:alpha val="0"/>
              </a:srgbClr>
            </a:solidFill>
          </p:spPr>
          <p:txBody>
            <a:bodyPr/>
            <a:lstStyle/>
            <a:p>
              <a:endParaRPr lang="zh-CN" altLang="en-US"/>
            </a:p>
          </p:txBody>
        </p:sp>
        <p:sp>
          <p:nvSpPr>
            <p:cNvPr id="17" name="TextBox 17">
              <a:extLst>
                <a:ext uri="{FF2B5EF4-FFF2-40B4-BE49-F238E27FC236}">
                  <a16:creationId xmlns:a16="http://schemas.microsoft.com/office/drawing/2014/main" id="{3F8EC364-ABF8-377F-547B-40409BF40F73}"/>
                </a:ext>
              </a:extLst>
            </p:cNvPr>
            <p:cNvSpPr txBox="1"/>
            <p:nvPr/>
          </p:nvSpPr>
          <p:spPr>
            <a:xfrm>
              <a:off x="0" y="-38100"/>
              <a:ext cx="2184332" cy="726622"/>
            </a:xfrm>
            <a:prstGeom prst="rect">
              <a:avLst/>
            </a:prstGeom>
          </p:spPr>
          <p:txBody>
            <a:bodyPr lIns="0" tIns="0" rIns="0" bIns="0" rtlCol="0" anchor="t"/>
            <a:lstStyle/>
            <a:p>
              <a:pPr algn="ctr">
                <a:lnSpc>
                  <a:spcPts val="3168"/>
                </a:lnSpc>
              </a:pPr>
              <a:r>
                <a:rPr lang="en-US" sz="2400" b="1" spc="165">
                  <a:solidFill>
                    <a:srgbClr val="FFFFFF"/>
                  </a:solidFill>
                  <a:latin typeface="Arimo Bold"/>
                  <a:ea typeface="Arimo Bold"/>
                  <a:cs typeface="Arimo Bold"/>
                  <a:sym typeface="Arimo Bold"/>
                </a:rPr>
                <a:t>个人简介</a:t>
              </a:r>
            </a:p>
          </p:txBody>
        </p:sp>
      </p:grpSp>
      <p:grpSp>
        <p:nvGrpSpPr>
          <p:cNvPr id="18" name="Group 18">
            <a:extLst>
              <a:ext uri="{FF2B5EF4-FFF2-40B4-BE49-F238E27FC236}">
                <a16:creationId xmlns:a16="http://schemas.microsoft.com/office/drawing/2014/main" id="{7BED57C0-960C-190E-93AD-9F2C49BE6126}"/>
              </a:ext>
            </a:extLst>
          </p:cNvPr>
          <p:cNvGrpSpPr/>
          <p:nvPr/>
        </p:nvGrpSpPr>
        <p:grpSpPr>
          <a:xfrm>
            <a:off x="2743200" y="553409"/>
            <a:ext cx="16084210" cy="711993"/>
            <a:chOff x="0" y="-28575"/>
            <a:chExt cx="21445614" cy="949325"/>
          </a:xfrm>
        </p:grpSpPr>
        <p:sp>
          <p:nvSpPr>
            <p:cNvPr id="19" name="Freeform 19">
              <a:extLst>
                <a:ext uri="{FF2B5EF4-FFF2-40B4-BE49-F238E27FC236}">
                  <a16:creationId xmlns:a16="http://schemas.microsoft.com/office/drawing/2014/main" id="{37364F2E-4689-636E-C256-BC4BAC174262}"/>
                </a:ext>
              </a:extLst>
            </p:cNvPr>
            <p:cNvSpPr/>
            <p:nvPr/>
          </p:nvSpPr>
          <p:spPr>
            <a:xfrm>
              <a:off x="0" y="0"/>
              <a:ext cx="21445613" cy="920750"/>
            </a:xfrm>
            <a:custGeom>
              <a:avLst/>
              <a:gdLst/>
              <a:ahLst/>
              <a:cxnLst/>
              <a:rect l="l" t="t" r="r" b="b"/>
              <a:pathLst>
                <a:path w="21445613" h="920750">
                  <a:moveTo>
                    <a:pt x="0" y="0"/>
                  </a:moveTo>
                  <a:lnTo>
                    <a:pt x="21445613" y="0"/>
                  </a:lnTo>
                  <a:lnTo>
                    <a:pt x="21445613" y="920750"/>
                  </a:lnTo>
                  <a:lnTo>
                    <a:pt x="0" y="920750"/>
                  </a:lnTo>
                  <a:close/>
                </a:path>
              </a:pathLst>
            </a:custGeom>
            <a:solidFill>
              <a:srgbClr val="000000">
                <a:alpha val="0"/>
              </a:srgbClr>
            </a:solidFill>
          </p:spPr>
          <p:txBody>
            <a:bodyPr/>
            <a:lstStyle/>
            <a:p>
              <a:endParaRPr lang="zh-CN" altLang="en-US"/>
            </a:p>
          </p:txBody>
        </p:sp>
        <p:sp>
          <p:nvSpPr>
            <p:cNvPr id="20" name="TextBox 20">
              <a:extLst>
                <a:ext uri="{FF2B5EF4-FFF2-40B4-BE49-F238E27FC236}">
                  <a16:creationId xmlns:a16="http://schemas.microsoft.com/office/drawing/2014/main" id="{7C70FC5C-0307-12C6-9BE0-23B45E727419}"/>
                </a:ext>
              </a:extLst>
            </p:cNvPr>
            <p:cNvSpPr txBox="1"/>
            <p:nvPr/>
          </p:nvSpPr>
          <p:spPr>
            <a:xfrm>
              <a:off x="0" y="-28575"/>
              <a:ext cx="21445614" cy="949325"/>
            </a:xfrm>
            <a:prstGeom prst="rect">
              <a:avLst/>
            </a:prstGeom>
          </p:spPr>
          <p:txBody>
            <a:bodyPr lIns="0" tIns="0" rIns="0" bIns="0" rtlCol="0" anchor="t"/>
            <a:lstStyle/>
            <a:p>
              <a:pPr>
                <a:lnSpc>
                  <a:spcPts val="4320"/>
                </a:lnSpc>
              </a:pPr>
              <a:r>
                <a:rPr lang="en-US" sz="3600" b="1" spc="450">
                  <a:solidFill>
                    <a:srgbClr val="141E8C"/>
                  </a:solidFill>
                  <a:latin typeface="Arimo Bold"/>
                  <a:ea typeface="Arimo Bold"/>
                  <a:cs typeface="Arimo Bold"/>
                  <a:sym typeface="Arimo Bold"/>
                </a:rPr>
                <a:t>2.1 </a:t>
              </a:r>
              <a:r>
                <a:rPr lang="zh-CN" altLang="en-US" sz="3600" b="1" spc="179">
                  <a:solidFill>
                    <a:srgbClr val="141E8C"/>
                  </a:solidFill>
                  <a:latin typeface="Arimo Bold"/>
                  <a:ea typeface="微软雅黑 Light" panose="020B0502040204020203" pitchFamily="34" charset="-122"/>
                  <a:cs typeface="Arimo Bold"/>
                  <a:sym typeface="Arimo Bold"/>
                </a:rPr>
                <a:t>区块链多链应用</a:t>
              </a:r>
              <a:endParaRPr lang="en-US" altLang="zh-CN" sz="3600" b="1" spc="179">
                <a:solidFill>
                  <a:srgbClr val="141E8C"/>
                </a:solidFill>
                <a:latin typeface="Arimo Bold"/>
                <a:ea typeface="Arimo Bold"/>
                <a:cs typeface="Arimo Bold"/>
                <a:sym typeface="Arimo Bold"/>
              </a:endParaRPr>
            </a:p>
            <a:p>
              <a:pPr algn="l">
                <a:lnSpc>
                  <a:spcPts val="4320"/>
                </a:lnSpc>
              </a:pPr>
              <a:endParaRPr lang="en-US" sz="3600" b="1" spc="450">
                <a:solidFill>
                  <a:srgbClr val="141E8C"/>
                </a:solidFill>
                <a:latin typeface="Arimo Bold"/>
                <a:ea typeface="Arimo Bold"/>
                <a:cs typeface="Arimo Bold"/>
                <a:sym typeface="Arimo Bold"/>
              </a:endParaRPr>
            </a:p>
          </p:txBody>
        </p:sp>
      </p:grpSp>
      <p:sp>
        <p:nvSpPr>
          <p:cNvPr id="25" name="Freeform 25">
            <a:extLst>
              <a:ext uri="{FF2B5EF4-FFF2-40B4-BE49-F238E27FC236}">
                <a16:creationId xmlns:a16="http://schemas.microsoft.com/office/drawing/2014/main" id="{92530E3B-7329-DAF6-D0DE-799C97F3C210}"/>
              </a:ext>
            </a:extLst>
          </p:cNvPr>
          <p:cNvSpPr/>
          <p:nvPr/>
        </p:nvSpPr>
        <p:spPr>
          <a:xfrm>
            <a:off x="3542347" y="1940827"/>
            <a:ext cx="4138767" cy="690562"/>
          </a:xfrm>
          <a:custGeom>
            <a:avLst/>
            <a:gdLst/>
            <a:ahLst/>
            <a:cxnLst/>
            <a:rect l="l" t="t" r="r" b="b"/>
            <a:pathLst>
              <a:path w="5518356" h="920750">
                <a:moveTo>
                  <a:pt x="0" y="0"/>
                </a:moveTo>
                <a:lnTo>
                  <a:pt x="5518356" y="0"/>
                </a:lnTo>
                <a:lnTo>
                  <a:pt x="5518356" y="920750"/>
                </a:lnTo>
                <a:lnTo>
                  <a:pt x="0" y="920750"/>
                </a:lnTo>
                <a:close/>
              </a:path>
            </a:pathLst>
          </a:custGeom>
          <a:solidFill>
            <a:srgbClr val="000000">
              <a:alpha val="0"/>
            </a:srgbClr>
          </a:solidFill>
        </p:spPr>
        <p:txBody>
          <a:bodyPr/>
          <a:lstStyle/>
          <a:p>
            <a:endParaRPr lang="zh-CN" altLang="en-US"/>
          </a:p>
        </p:txBody>
      </p:sp>
      <p:grpSp>
        <p:nvGrpSpPr>
          <p:cNvPr id="30" name="Group 30">
            <a:extLst>
              <a:ext uri="{FF2B5EF4-FFF2-40B4-BE49-F238E27FC236}">
                <a16:creationId xmlns:a16="http://schemas.microsoft.com/office/drawing/2014/main" id="{BD3D0AB2-1E2F-01EF-78BD-224022559502}"/>
              </a:ext>
            </a:extLst>
          </p:cNvPr>
          <p:cNvGrpSpPr/>
          <p:nvPr/>
        </p:nvGrpSpPr>
        <p:grpSpPr>
          <a:xfrm>
            <a:off x="2716270" y="1716258"/>
            <a:ext cx="4717271" cy="5160318"/>
            <a:chOff x="-973502" y="-5959676"/>
            <a:chExt cx="6289695" cy="6880426"/>
          </a:xfrm>
        </p:grpSpPr>
        <p:sp>
          <p:nvSpPr>
            <p:cNvPr id="31" name="Freeform 31">
              <a:extLst>
                <a:ext uri="{FF2B5EF4-FFF2-40B4-BE49-F238E27FC236}">
                  <a16:creationId xmlns:a16="http://schemas.microsoft.com/office/drawing/2014/main" id="{FFABC97D-A7EB-8AAA-20C0-DCEC9795E922}"/>
                </a:ext>
              </a:extLst>
            </p:cNvPr>
            <p:cNvSpPr/>
            <p:nvPr/>
          </p:nvSpPr>
          <p:spPr>
            <a:xfrm>
              <a:off x="-202163" y="0"/>
              <a:ext cx="5518356" cy="920750"/>
            </a:xfrm>
            <a:custGeom>
              <a:avLst/>
              <a:gdLst/>
              <a:ahLst/>
              <a:cxnLst/>
              <a:rect l="l" t="t" r="r" b="b"/>
              <a:pathLst>
                <a:path w="5518356" h="920750">
                  <a:moveTo>
                    <a:pt x="0" y="0"/>
                  </a:moveTo>
                  <a:lnTo>
                    <a:pt x="5518356" y="0"/>
                  </a:lnTo>
                  <a:lnTo>
                    <a:pt x="5518356" y="920750"/>
                  </a:lnTo>
                  <a:lnTo>
                    <a:pt x="0" y="920750"/>
                  </a:lnTo>
                  <a:close/>
                </a:path>
              </a:pathLst>
            </a:custGeom>
            <a:solidFill>
              <a:srgbClr val="000000">
                <a:alpha val="0"/>
              </a:srgbClr>
            </a:solidFill>
          </p:spPr>
          <p:txBody>
            <a:bodyPr/>
            <a:lstStyle/>
            <a:p>
              <a:endParaRPr lang="zh-CN" altLang="en-US"/>
            </a:p>
          </p:txBody>
        </p:sp>
        <p:sp>
          <p:nvSpPr>
            <p:cNvPr id="32" name="TextBox 32">
              <a:extLst>
                <a:ext uri="{FF2B5EF4-FFF2-40B4-BE49-F238E27FC236}">
                  <a16:creationId xmlns:a16="http://schemas.microsoft.com/office/drawing/2014/main" id="{F3D8BD77-3533-9FE3-453F-E0B48EBE2EA8}"/>
                </a:ext>
              </a:extLst>
            </p:cNvPr>
            <p:cNvSpPr txBox="1"/>
            <p:nvPr/>
          </p:nvSpPr>
          <p:spPr>
            <a:xfrm>
              <a:off x="-973502" y="-5959676"/>
              <a:ext cx="5518356" cy="1006475"/>
            </a:xfrm>
            <a:prstGeom prst="rect">
              <a:avLst/>
            </a:prstGeom>
          </p:spPr>
          <p:txBody>
            <a:bodyPr lIns="0" tIns="0" rIns="0" bIns="0" rtlCol="0" anchor="t"/>
            <a:lstStyle/>
            <a:p>
              <a:pPr marL="271463" lvl="1" algn="l">
                <a:lnSpc>
                  <a:spcPts val="4320"/>
                </a:lnSpc>
              </a:pPr>
              <a:r>
                <a:rPr lang="zh-CN" altLang="en-US" sz="3000" b="1" spc="179">
                  <a:solidFill>
                    <a:srgbClr val="141E8C"/>
                  </a:solidFill>
                  <a:latin typeface="Arimo Bold"/>
                  <a:ea typeface="微软雅黑 Light" panose="020B0502040204020203" pitchFamily="34" charset="-122"/>
                  <a:cs typeface="Arimo Bold"/>
                  <a:sym typeface="Arimo Bold"/>
                </a:rPr>
                <a:t>主要贡献：</a:t>
              </a:r>
              <a:endParaRPr lang="en-US" sz="3000" b="1" spc="179">
                <a:solidFill>
                  <a:srgbClr val="141E8C"/>
                </a:solidFill>
                <a:latin typeface="Arimo Bold"/>
                <a:ea typeface="Arimo Bold"/>
                <a:cs typeface="Arimo Bold"/>
                <a:sym typeface="Arimo Bold"/>
              </a:endParaRPr>
            </a:p>
          </p:txBody>
        </p:sp>
      </p:grpSp>
      <p:sp>
        <p:nvSpPr>
          <p:cNvPr id="35" name="TextBox 35">
            <a:extLst>
              <a:ext uri="{FF2B5EF4-FFF2-40B4-BE49-F238E27FC236}">
                <a16:creationId xmlns:a16="http://schemas.microsoft.com/office/drawing/2014/main" id="{63D09D3D-0088-FC6C-4956-AE8165CCA142}"/>
              </a:ext>
            </a:extLst>
          </p:cNvPr>
          <p:cNvSpPr txBox="1"/>
          <p:nvPr/>
        </p:nvSpPr>
        <p:spPr>
          <a:xfrm>
            <a:off x="3048000" y="8640239"/>
            <a:ext cx="6860461" cy="1373358"/>
          </a:xfrm>
          <a:prstGeom prst="rect">
            <a:avLst/>
          </a:prstGeom>
        </p:spPr>
        <p:txBody>
          <a:bodyPr lIns="0" tIns="0" rIns="0" bIns="0" rtlCol="0" anchor="t"/>
          <a:lstStyle/>
          <a:p>
            <a:pPr marL="560070" lvl="1" indent="-342900" algn="l">
              <a:lnSpc>
                <a:spcPts val="3456"/>
              </a:lnSpc>
              <a:buFont typeface="Wingdings" panose="05000000000000000000" pitchFamily="2" charset="2"/>
              <a:buChar char="Ø"/>
            </a:pPr>
            <a:r>
              <a:rPr lang="zh-CN" altLang="en-US" sz="2000"/>
              <a:t>提出了一种“纵向职责分离 </a:t>
            </a:r>
            <a:r>
              <a:rPr lang="en-US" altLang="zh-CN" sz="2000"/>
              <a:t>+ </a:t>
            </a:r>
            <a:r>
              <a:rPr lang="zh-CN" altLang="en-US" sz="2000"/>
              <a:t>横向事件同步”的多链系统架构，支持异构业务模块的高效协同和权限隔离。</a:t>
            </a:r>
            <a:endParaRPr lang="en-US" altLang="zh-CN" sz="2000"/>
          </a:p>
        </p:txBody>
      </p:sp>
      <p:grpSp>
        <p:nvGrpSpPr>
          <p:cNvPr id="23" name="组合 22">
            <a:extLst>
              <a:ext uri="{FF2B5EF4-FFF2-40B4-BE49-F238E27FC236}">
                <a16:creationId xmlns:a16="http://schemas.microsoft.com/office/drawing/2014/main" id="{91625250-FB77-9D2B-6FF8-5DE3972AF078}"/>
              </a:ext>
            </a:extLst>
          </p:cNvPr>
          <p:cNvGrpSpPr/>
          <p:nvPr/>
        </p:nvGrpSpPr>
        <p:grpSpPr>
          <a:xfrm>
            <a:off x="10444002" y="2095405"/>
            <a:ext cx="7186403" cy="6584580"/>
            <a:chOff x="3450272" y="2475128"/>
            <a:chExt cx="6178550" cy="5451279"/>
          </a:xfrm>
        </p:grpSpPr>
        <p:pic>
          <p:nvPicPr>
            <p:cNvPr id="24" name="图片 23">
              <a:extLst>
                <a:ext uri="{FF2B5EF4-FFF2-40B4-BE49-F238E27FC236}">
                  <a16:creationId xmlns:a16="http://schemas.microsoft.com/office/drawing/2014/main" id="{A1B839CF-9628-D830-580C-9E2E75541578}"/>
                </a:ext>
              </a:extLst>
            </p:cNvPr>
            <p:cNvPicPr>
              <a:picLocks noChangeAspect="1"/>
            </p:cNvPicPr>
            <p:nvPr/>
          </p:nvPicPr>
          <p:blipFill>
            <a:blip r:embed="rId4"/>
            <a:srcRect t="7282"/>
            <a:stretch/>
          </p:blipFill>
          <p:spPr>
            <a:xfrm>
              <a:off x="3542347" y="2475128"/>
              <a:ext cx="6086475" cy="5095679"/>
            </a:xfrm>
            <a:prstGeom prst="rect">
              <a:avLst/>
            </a:prstGeom>
          </p:spPr>
        </p:pic>
        <p:pic>
          <p:nvPicPr>
            <p:cNvPr id="26" name="图片 25">
              <a:extLst>
                <a:ext uri="{FF2B5EF4-FFF2-40B4-BE49-F238E27FC236}">
                  <a16:creationId xmlns:a16="http://schemas.microsoft.com/office/drawing/2014/main" id="{F48303D5-422A-8FD2-BC70-7759D28C5FFA}"/>
                </a:ext>
              </a:extLst>
            </p:cNvPr>
            <p:cNvPicPr>
              <a:picLocks noChangeAspect="1"/>
            </p:cNvPicPr>
            <p:nvPr/>
          </p:nvPicPr>
          <p:blipFill>
            <a:blip r:embed="rId5"/>
            <a:stretch>
              <a:fillRect/>
            </a:stretch>
          </p:blipFill>
          <p:spPr>
            <a:xfrm>
              <a:off x="3450272" y="7583507"/>
              <a:ext cx="6153150" cy="342900"/>
            </a:xfrm>
            <a:prstGeom prst="rect">
              <a:avLst/>
            </a:prstGeom>
          </p:spPr>
        </p:pic>
      </p:grpSp>
      <p:sp>
        <p:nvSpPr>
          <p:cNvPr id="28" name="文本框 27">
            <a:extLst>
              <a:ext uri="{FF2B5EF4-FFF2-40B4-BE49-F238E27FC236}">
                <a16:creationId xmlns:a16="http://schemas.microsoft.com/office/drawing/2014/main" id="{AF04A468-9941-695B-952E-19A505E77345}"/>
              </a:ext>
            </a:extLst>
          </p:cNvPr>
          <p:cNvSpPr txBox="1"/>
          <p:nvPr/>
        </p:nvSpPr>
        <p:spPr>
          <a:xfrm>
            <a:off x="10347433" y="8738494"/>
            <a:ext cx="7635721" cy="1818768"/>
          </a:xfrm>
          <a:prstGeom prst="rect">
            <a:avLst/>
          </a:prstGeom>
          <a:noFill/>
        </p:spPr>
        <p:txBody>
          <a:bodyPr wrap="square">
            <a:spAutoFit/>
          </a:bodyPr>
          <a:lstStyle/>
          <a:p>
            <a:pPr marL="502920" lvl="1" indent="-285750">
              <a:lnSpc>
                <a:spcPts val="3456"/>
              </a:lnSpc>
              <a:buFont typeface="Wingdings" panose="05000000000000000000" pitchFamily="2" charset="2"/>
              <a:buChar char="Ø"/>
            </a:pPr>
            <a:r>
              <a:rPr lang="zh-CN" altLang="en-US" sz="2000"/>
              <a:t>采用</a:t>
            </a:r>
            <a:r>
              <a:rPr lang="en-US" altLang="zh-CN" sz="2000"/>
              <a:t>zk-Rollup</a:t>
            </a:r>
            <a:r>
              <a:rPr lang="zh-CN" altLang="en-US" sz="2000"/>
              <a:t>在链间进行状态同步，降低交易成本和延迟。并且显著降低了链上成本，使用预言机获取实时价格，平均部署成本节省了</a:t>
            </a:r>
            <a:r>
              <a:rPr lang="en-US" altLang="zh-CN" sz="2000"/>
              <a:t>69%</a:t>
            </a:r>
          </a:p>
          <a:p>
            <a:pPr marL="502920" lvl="1" indent="-285750" algn="l">
              <a:lnSpc>
                <a:spcPts val="3456"/>
              </a:lnSpc>
              <a:buFont typeface="Wingdings" panose="05000000000000000000" pitchFamily="2" charset="2"/>
              <a:buChar char="Ø"/>
            </a:pPr>
            <a:endParaRPr lang="zh-CN" altLang="en-US" sz="2000">
              <a:latin typeface="+mn-ea"/>
            </a:endParaRPr>
          </a:p>
        </p:txBody>
      </p:sp>
      <p:sp>
        <p:nvSpPr>
          <p:cNvPr id="29" name="AutoShape 37">
            <a:extLst>
              <a:ext uri="{FF2B5EF4-FFF2-40B4-BE49-F238E27FC236}">
                <a16:creationId xmlns:a16="http://schemas.microsoft.com/office/drawing/2014/main" id="{9BF1B92E-21A2-D6A8-BA84-4029EB5151BE}"/>
              </a:ext>
            </a:extLst>
          </p:cNvPr>
          <p:cNvSpPr/>
          <p:nvPr/>
        </p:nvSpPr>
        <p:spPr>
          <a:xfrm rot="5387460">
            <a:off x="6507139" y="5939587"/>
            <a:ext cx="7755820" cy="89614"/>
          </a:xfrm>
          <a:prstGeom prst="line">
            <a:avLst/>
          </a:prstGeom>
          <a:ln w="9525" cap="rnd">
            <a:solidFill>
              <a:srgbClr val="000000"/>
            </a:solidFill>
            <a:prstDash val="dash"/>
            <a:headEnd type="none" w="sm" len="sm"/>
            <a:tailEnd type="none" w="sm" len="sm"/>
          </a:ln>
        </p:spPr>
        <p:txBody>
          <a:bodyPr/>
          <a:lstStyle/>
          <a:p>
            <a:endParaRPr lang="zh-CN" altLang="en-US"/>
          </a:p>
        </p:txBody>
      </p:sp>
    </p:spTree>
    <p:extLst>
      <p:ext uri="{BB962C8B-B14F-4D97-AF65-F5344CB8AC3E}">
        <p14:creationId xmlns:p14="http://schemas.microsoft.com/office/powerpoint/2010/main" val="1713801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3914</TotalTime>
  <Words>4578</Words>
  <Application>Microsoft Office PowerPoint</Application>
  <PresentationFormat>自定义</PresentationFormat>
  <Paragraphs>545</Paragraphs>
  <Slides>28</Slides>
  <Notes>23</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47" baseType="lpstr">
      <vt:lpstr>Times New Roman</vt:lpstr>
      <vt:lpstr>Cambria Math</vt:lpstr>
      <vt:lpstr>Merriweather Sans Bold</vt:lpstr>
      <vt:lpstr>微软雅黑</vt:lpstr>
      <vt:lpstr>新宋体</vt:lpstr>
      <vt:lpstr>Arimo Bold</vt:lpstr>
      <vt:lpstr>Merriweather Sans Italics</vt:lpstr>
      <vt:lpstr>Open Sans</vt:lpstr>
      <vt:lpstr>等线</vt:lpstr>
      <vt:lpstr>Merriweather Sans</vt:lpstr>
      <vt:lpstr>Arial</vt:lpstr>
      <vt:lpstr>Times New Roman Bold</vt:lpstr>
      <vt:lpstr>Times New Roman Bold Italics</vt:lpstr>
      <vt:lpstr>Cambria</vt:lpstr>
      <vt:lpstr>Wingdings</vt:lpstr>
      <vt:lpstr>Arimo</vt:lpstr>
      <vt:lpstr>Calibri</vt:lpstr>
      <vt:lpstr>Office Theme</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蓝色-申博PPT.pptx</dc:title>
  <cp:lastModifiedBy>畅 刘</cp:lastModifiedBy>
  <cp:revision>23</cp:revision>
  <dcterms:created xsi:type="dcterms:W3CDTF">2006-08-16T00:00:00Z</dcterms:created>
  <dcterms:modified xsi:type="dcterms:W3CDTF">2025-04-21T17:19:20Z</dcterms:modified>
  <dc:identifier>DAGj7lUq0Mk</dc:identifier>
</cp:coreProperties>
</file>